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4" r:id="rId5"/>
  </p:sldMasterIdLst>
  <p:notesMasterIdLst>
    <p:notesMasterId r:id="rId38"/>
  </p:notesMasterIdLst>
  <p:sldIdLst>
    <p:sldId id="1758" r:id="rId6"/>
    <p:sldId id="1474" r:id="rId7"/>
    <p:sldId id="1610" r:id="rId8"/>
    <p:sldId id="1611" r:id="rId9"/>
    <p:sldId id="1612" r:id="rId10"/>
    <p:sldId id="1613" r:id="rId11"/>
    <p:sldId id="1614" r:id="rId12"/>
    <p:sldId id="1615" r:id="rId13"/>
    <p:sldId id="1616" r:id="rId14"/>
    <p:sldId id="1617" r:id="rId15"/>
    <p:sldId id="1618" r:id="rId16"/>
    <p:sldId id="1619" r:id="rId17"/>
    <p:sldId id="1620" r:id="rId18"/>
    <p:sldId id="1621" r:id="rId19"/>
    <p:sldId id="1315" r:id="rId20"/>
    <p:sldId id="1318" r:id="rId21"/>
    <p:sldId id="1321" r:id="rId22"/>
    <p:sldId id="1322" r:id="rId23"/>
    <p:sldId id="1324" r:id="rId24"/>
    <p:sldId id="1325" r:id="rId25"/>
    <p:sldId id="1326" r:id="rId26"/>
    <p:sldId id="1327" r:id="rId27"/>
    <p:sldId id="1328" r:id="rId28"/>
    <p:sldId id="1329" r:id="rId29"/>
    <p:sldId id="1348" r:id="rId30"/>
    <p:sldId id="1349" r:id="rId31"/>
    <p:sldId id="1350" r:id="rId32"/>
    <p:sldId id="1351" r:id="rId33"/>
    <p:sldId id="1352" r:id="rId34"/>
    <p:sldId id="1353" r:id="rId35"/>
    <p:sldId id="1354" r:id="rId36"/>
    <p:sldId id="1355" r:id="rId37"/>
    <p:sldId id="1356" r:id="rId39"/>
    <p:sldId id="1357" r:id="rId40"/>
    <p:sldId id="1358" r:id="rId41"/>
    <p:sldId id="1359" r:id="rId42"/>
    <p:sldId id="1360" r:id="rId43"/>
    <p:sldId id="1361" r:id="rId44"/>
    <p:sldId id="1362" r:id="rId45"/>
    <p:sldId id="1363" r:id="rId46"/>
    <p:sldId id="1364" r:id="rId47"/>
    <p:sldId id="1365" r:id="rId48"/>
    <p:sldId id="1366" r:id="rId49"/>
    <p:sldId id="1367" r:id="rId50"/>
    <p:sldId id="1368" r:id="rId51"/>
    <p:sldId id="1369" r:id="rId52"/>
    <p:sldId id="1370" r:id="rId53"/>
    <p:sldId id="1371" r:id="rId54"/>
    <p:sldId id="1372" r:id="rId55"/>
    <p:sldId id="1373" r:id="rId56"/>
    <p:sldId id="1374" r:id="rId57"/>
    <p:sldId id="1375" r:id="rId58"/>
    <p:sldId id="1376" r:id="rId59"/>
    <p:sldId id="1377" r:id="rId60"/>
    <p:sldId id="1378" r:id="rId61"/>
    <p:sldId id="1379" r:id="rId62"/>
    <p:sldId id="1380" r:id="rId63"/>
    <p:sldId id="1381" r:id="rId64"/>
    <p:sldId id="1382" r:id="rId65"/>
    <p:sldId id="1383" r:id="rId66"/>
    <p:sldId id="1384" r:id="rId67"/>
    <p:sldId id="1385" r:id="rId68"/>
    <p:sldId id="1386" r:id="rId69"/>
    <p:sldId id="1387" r:id="rId70"/>
    <p:sldId id="1388" r:id="rId71"/>
    <p:sldId id="1389" r:id="rId72"/>
    <p:sldId id="1390" r:id="rId73"/>
    <p:sldId id="1391" r:id="rId74"/>
    <p:sldId id="1392" r:id="rId75"/>
    <p:sldId id="1393" r:id="rId76"/>
    <p:sldId id="1394" r:id="rId77"/>
    <p:sldId id="1395" r:id="rId78"/>
    <p:sldId id="1396" r:id="rId79"/>
    <p:sldId id="1397" r:id="rId80"/>
    <p:sldId id="1398" r:id="rId81"/>
    <p:sldId id="1399" r:id="rId82"/>
    <p:sldId id="1400" r:id="rId83"/>
    <p:sldId id="1401" r:id="rId84"/>
    <p:sldId id="1402" r:id="rId85"/>
    <p:sldId id="1403" r:id="rId86"/>
    <p:sldId id="1404" r:id="rId87"/>
    <p:sldId id="1405" r:id="rId88"/>
    <p:sldId id="1406" r:id="rId89"/>
    <p:sldId id="1407" r:id="rId90"/>
    <p:sldId id="1408" r:id="rId91"/>
    <p:sldId id="1409" r:id="rId92"/>
    <p:sldId id="1410" r:id="rId93"/>
    <p:sldId id="1411" r:id="rId94"/>
    <p:sldId id="1412" r:id="rId95"/>
    <p:sldId id="1413" r:id="rId96"/>
    <p:sldId id="1414" r:id="rId97"/>
    <p:sldId id="1415" r:id="rId98"/>
    <p:sldId id="1416" r:id="rId99"/>
    <p:sldId id="1417" r:id="rId100"/>
    <p:sldId id="1418" r:id="rId101"/>
    <p:sldId id="1419" r:id="rId102"/>
    <p:sldId id="1420" r:id="rId103"/>
    <p:sldId id="1421" r:id="rId104"/>
    <p:sldId id="1422" r:id="rId105"/>
    <p:sldId id="1423" r:id="rId106"/>
    <p:sldId id="1424" r:id="rId107"/>
    <p:sldId id="1425" r:id="rId108"/>
    <p:sldId id="1426" r:id="rId109"/>
    <p:sldId id="1427" r:id="rId110"/>
    <p:sldId id="1428" r:id="rId111"/>
    <p:sldId id="1429" r:id="rId112"/>
    <p:sldId id="1430" r:id="rId113"/>
    <p:sldId id="1431" r:id="rId114"/>
    <p:sldId id="1432" r:id="rId115"/>
    <p:sldId id="1433" r:id="rId116"/>
    <p:sldId id="1434" r:id="rId117"/>
    <p:sldId id="1435" r:id="rId118"/>
    <p:sldId id="1436" r:id="rId119"/>
    <p:sldId id="1437" r:id="rId120"/>
    <p:sldId id="1438" r:id="rId121"/>
    <p:sldId id="1439" r:id="rId122"/>
    <p:sldId id="1440" r:id="rId123"/>
    <p:sldId id="1441" r:id="rId124"/>
    <p:sldId id="1442" r:id="rId125"/>
    <p:sldId id="1443" r:id="rId126"/>
    <p:sldId id="1444" r:id="rId127"/>
    <p:sldId id="1445" r:id="rId128"/>
    <p:sldId id="1446" r:id="rId129"/>
    <p:sldId id="1447" r:id="rId130"/>
    <p:sldId id="1448" r:id="rId131"/>
    <p:sldId id="1449" r:id="rId132"/>
    <p:sldId id="1450" r:id="rId133"/>
    <p:sldId id="1451" r:id="rId134"/>
    <p:sldId id="1452" r:id="rId135"/>
    <p:sldId id="1453" r:id="rId136"/>
    <p:sldId id="1454" r:id="rId137"/>
    <p:sldId id="1455" r:id="rId138"/>
    <p:sldId id="1456" r:id="rId139"/>
    <p:sldId id="1457" r:id="rId140"/>
    <p:sldId id="1458" r:id="rId141"/>
    <p:sldId id="1459" r:id="rId142"/>
    <p:sldId id="1460" r:id="rId143"/>
    <p:sldId id="1461" r:id="rId144"/>
    <p:sldId id="1462" r:id="rId145"/>
    <p:sldId id="1463" r:id="rId146"/>
    <p:sldId id="1464" r:id="rId147"/>
    <p:sldId id="1465" r:id="rId148"/>
    <p:sldId id="1466" r:id="rId149"/>
    <p:sldId id="1467" r:id="rId150"/>
    <p:sldId id="1468" r:id="rId151"/>
    <p:sldId id="1469" r:id="rId152"/>
    <p:sldId id="1470" r:id="rId153"/>
    <p:sldId id="1471" r:id="rId154"/>
    <p:sldId id="1472" r:id="rId155"/>
    <p:sldId id="1473" r:id="rId156"/>
  </p:sldIdLst>
  <p:sldSz cx="12192000" cy="6858000"/>
  <p:notesSz cx="6858000" cy="9144000"/>
  <p:custDataLst>
    <p:tags r:id="rId1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1D5"/>
    <a:srgbClr val="1552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2" y="114"/>
      </p:cViewPr>
      <p:guideLst/>
    </p:cSldViewPr>
  </p:slideViewPr>
  <p:notesTextViewPr>
    <p:cViewPr>
      <p:scale>
        <a:sx n="1" d="1"/>
        <a:sy n="1" d="1"/>
      </p:scale>
      <p:origin x="0" y="0"/>
    </p:cViewPr>
  </p:notesText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4.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notesMaster" Target="notesMasters/notesMaster1.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0" Type="http://schemas.openxmlformats.org/officeDocument/2006/relationships/tags" Target="tags/tag2.xml"/><Relationship Id="rId16" Type="http://schemas.openxmlformats.org/officeDocument/2006/relationships/slide" Target="slides/slide11.xml"/><Relationship Id="rId159" Type="http://schemas.openxmlformats.org/officeDocument/2006/relationships/tableStyles" Target="tableStyles.xml"/><Relationship Id="rId158" Type="http://schemas.openxmlformats.org/officeDocument/2006/relationships/viewProps" Target="viewProps.xml"/><Relationship Id="rId157" Type="http://schemas.openxmlformats.org/officeDocument/2006/relationships/presProps" Target="presProps.xml"/><Relationship Id="rId156" Type="http://schemas.openxmlformats.org/officeDocument/2006/relationships/slide" Target="slides/slide150.xml"/><Relationship Id="rId155" Type="http://schemas.openxmlformats.org/officeDocument/2006/relationships/slide" Target="slides/slide149.xml"/><Relationship Id="rId154" Type="http://schemas.openxmlformats.org/officeDocument/2006/relationships/slide" Target="slides/slide148.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0" Type="http://schemas.openxmlformats.org/officeDocument/2006/relationships/slide" Target="slides/slide144.xml"/><Relationship Id="rId15" Type="http://schemas.openxmlformats.org/officeDocument/2006/relationships/slide" Target="slides/slide10.xml"/><Relationship Id="rId149" Type="http://schemas.openxmlformats.org/officeDocument/2006/relationships/slide" Target="slides/slide143.xml"/><Relationship Id="rId148" Type="http://schemas.openxmlformats.org/officeDocument/2006/relationships/slide" Target="slides/slide142.xml"/><Relationship Id="rId147" Type="http://schemas.openxmlformats.org/officeDocument/2006/relationships/slide" Target="slides/slide141.xml"/><Relationship Id="rId146" Type="http://schemas.openxmlformats.org/officeDocument/2006/relationships/slide" Target="slides/slide140.xml"/><Relationship Id="rId145" Type="http://schemas.openxmlformats.org/officeDocument/2006/relationships/slide" Target="slides/slide139.xml"/><Relationship Id="rId144" Type="http://schemas.openxmlformats.org/officeDocument/2006/relationships/slide" Target="slides/slide138.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14" Type="http://schemas.openxmlformats.org/officeDocument/2006/relationships/slide" Target="slides/slide9.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 Type="http://schemas.openxmlformats.org/officeDocument/2006/relationships/slide" Target="slides/slide8.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7.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6.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385" name=""/>
        <p:cNvGrpSpPr/>
        <p:nvPr/>
      </p:nvGrpSpPr>
      <p:grpSpPr>
        <a:xfrm>
          <a:off x="0" y="0"/>
          <a:ext cx="0" cy="0"/>
          <a:chOff x="0" y="0"/>
          <a:chExt cx="0" cy="0"/>
        </a:xfrm>
      </p:grpSpPr>
      <p:sp>
        <p:nvSpPr>
          <p:cNvPr id="1048926"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27"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BEFDE-17C4-4CE6-B9CC-0383BFEA2A91}" type="datetimeFigureOut">
              <a:rPr lang="zh-CN" altLang="en-US" smtClean="0"/>
            </a:fld>
            <a:endParaRPr lang="zh-CN" altLang="en-US"/>
          </a:p>
        </p:txBody>
      </p:sp>
      <p:sp>
        <p:nvSpPr>
          <p:cNvPr id="1048928"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1048929"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930"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31"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CBE55-4998-404A-ACB1-5586BE7A9F0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29" name=""/>
        <p:cNvGrpSpPr/>
        <p:nvPr/>
      </p:nvGrpSpPr>
      <p:grpSpPr>
        <a:xfrm>
          <a:off x="0" y="0"/>
          <a:ext cx="0" cy="0"/>
          <a:chOff x="0" y="0"/>
          <a:chExt cx="0" cy="0"/>
        </a:xfrm>
      </p:grpSpPr>
      <p:sp>
        <p:nvSpPr>
          <p:cNvPr id="1048652" name="幻灯片图像占位符 1"/>
          <p:cNvSpPr>
            <a:spLocks noGrp="1" noRot="1" noChangeAspect="1"/>
          </p:cNvSpPr>
          <p:nvPr>
            <p:ph type="sldImg"/>
          </p:nvPr>
        </p:nvSpPr>
        <p:spPr>
          <a:xfrm>
            <a:off x="381000" y="685800"/>
            <a:ext cx="6096000" cy="3429000"/>
          </a:xfrm>
        </p:spPr>
      </p:sp>
      <p:sp>
        <p:nvSpPr>
          <p:cNvPr id="1048653" name="备注占位符 2"/>
          <p:cNvSpPr>
            <a:spLocks noGrp="1"/>
          </p:cNvSpPr>
          <p:nvPr>
            <p:ph type="body" idx="1"/>
          </p:nvPr>
        </p:nvSpPr>
        <p:spPr/>
        <p:txBody>
          <a:bodyPr/>
          <a:lstStyle/>
          <a:p>
            <a:endParaRPr lang="zh-CN" altLang="en-US"/>
          </a:p>
        </p:txBody>
      </p:sp>
      <p:sp>
        <p:nvSpPr>
          <p:cNvPr id="1048654" name="灯片编号占位符 3"/>
          <p:cNvSpPr>
            <a:spLocks noGrp="1"/>
          </p:cNvSpPr>
          <p:nvPr>
            <p:ph type="sldNum" sz="quarter" idx="10"/>
          </p:nvPr>
        </p:nvSpPr>
        <p:spPr/>
        <p:txBody>
          <a:bodyPr/>
          <a:lstStyle/>
          <a:p>
            <a:fld id="{E3F37086-15D0-443D-AF17-A3F21825C0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32" name=""/>
        <p:cNvGrpSpPr/>
        <p:nvPr/>
      </p:nvGrpSpPr>
      <p:grpSpPr>
        <a:xfrm>
          <a:off x="0" y="0"/>
          <a:ext cx="0" cy="0"/>
          <a:chOff x="0" y="0"/>
          <a:chExt cx="0" cy="0"/>
        </a:xfrm>
      </p:grpSpPr>
      <p:sp>
        <p:nvSpPr>
          <p:cNvPr id="1048657" name="幻灯片图像占位符 1"/>
          <p:cNvSpPr>
            <a:spLocks noGrp="1" noRot="1" noChangeAspect="1"/>
          </p:cNvSpPr>
          <p:nvPr>
            <p:ph type="sldImg"/>
          </p:nvPr>
        </p:nvSpPr>
        <p:spPr>
          <a:xfrm>
            <a:off x="381000" y="685800"/>
            <a:ext cx="6096000" cy="3429000"/>
          </a:xfrm>
        </p:spPr>
      </p:sp>
      <p:sp>
        <p:nvSpPr>
          <p:cNvPr id="1048658" name="备注占位符 2"/>
          <p:cNvSpPr>
            <a:spLocks noGrp="1"/>
          </p:cNvSpPr>
          <p:nvPr>
            <p:ph type="body" idx="1"/>
          </p:nvPr>
        </p:nvSpPr>
        <p:spPr/>
        <p:txBody>
          <a:bodyPr/>
          <a:lstStyle/>
          <a:p>
            <a:endParaRPr lang="zh-CN" altLang="en-US"/>
          </a:p>
        </p:txBody>
      </p:sp>
      <p:sp>
        <p:nvSpPr>
          <p:cNvPr id="1048659" name="灯片编号占位符 3"/>
          <p:cNvSpPr>
            <a:spLocks noGrp="1"/>
          </p:cNvSpPr>
          <p:nvPr>
            <p:ph type="sldNum" sz="quarter" idx="10"/>
          </p:nvPr>
        </p:nvSpPr>
        <p:spPr/>
        <p:txBody>
          <a:bodyPr/>
          <a:lstStyle/>
          <a:p>
            <a:fld id="{E3F37086-15D0-443D-AF17-A3F21825C0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35"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normAutofit/>
          </a:bodyPr>
          <a:lstStyle/>
          <a:p>
            <a:endParaRPr lang="zh-CN" altLang="en-US"/>
          </a:p>
        </p:txBody>
      </p:sp>
      <p:sp>
        <p:nvSpPr>
          <p:cNvPr id="1048664" name="灯片编号占位符 3"/>
          <p:cNvSpPr>
            <a:spLocks noGrp="1"/>
          </p:cNvSpPr>
          <p:nvPr>
            <p:ph type="sldNum" sz="quarter" idx="10"/>
          </p:nvPr>
        </p:nvSpPr>
        <p:spPr/>
        <p:txBody>
          <a:bodyPr/>
          <a:lstStyle/>
          <a:p>
            <a:fld id="{94400C98-9B01-4643-B633-82DFDFFC7D3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sp>
        <p:nvSpPr>
          <p:cNvPr id="1048671" name="幻灯片图像占位符 1"/>
          <p:cNvSpPr>
            <a:spLocks noGrp="1" noRot="1" noChangeAspect="1"/>
          </p:cNvSpPr>
          <p:nvPr>
            <p:ph type="sldImg"/>
          </p:nvPr>
        </p:nvSpPr>
        <p:spPr>
          <a:xfrm>
            <a:off x="381000" y="685800"/>
            <a:ext cx="6096000" cy="3429000"/>
          </a:xfrm>
        </p:spPr>
      </p:sp>
      <p:sp>
        <p:nvSpPr>
          <p:cNvPr id="1048672" name="备注占位符 2"/>
          <p:cNvSpPr>
            <a:spLocks noGrp="1"/>
          </p:cNvSpPr>
          <p:nvPr>
            <p:ph type="body" idx="1"/>
          </p:nvPr>
        </p:nvSpPr>
        <p:spPr/>
        <p:txBody>
          <a:bodyPr/>
          <a:lstStyle/>
          <a:p>
            <a:endParaRPr lang="zh-CN" altLang="en-US"/>
          </a:p>
        </p:txBody>
      </p:sp>
      <p:sp>
        <p:nvSpPr>
          <p:cNvPr id="1048673" name="灯片编号占位符 3"/>
          <p:cNvSpPr>
            <a:spLocks noGrp="1"/>
          </p:cNvSpPr>
          <p:nvPr>
            <p:ph type="sldNum" sz="quarter" idx="10"/>
          </p:nvPr>
        </p:nvSpPr>
        <p:spPr/>
        <p:txBody>
          <a:bodyPr/>
          <a:lstStyle/>
          <a:p>
            <a:fld id="{E3F37086-15D0-443D-AF17-A3F21825C0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sp>
        <p:nvSpPr>
          <p:cNvPr id="1048677" name="幻灯片图像占位符 1"/>
          <p:cNvSpPr>
            <a:spLocks noGrp="1" noRot="1" noChangeAspect="1"/>
          </p:cNvSpPr>
          <p:nvPr>
            <p:ph type="sldImg"/>
          </p:nvPr>
        </p:nvSpPr>
        <p:spPr>
          <a:xfrm>
            <a:off x="381000" y="685800"/>
            <a:ext cx="6096000" cy="3429000"/>
          </a:xfrm>
        </p:spPr>
      </p:sp>
      <p:sp>
        <p:nvSpPr>
          <p:cNvPr id="1048678" name="备注占位符 2"/>
          <p:cNvSpPr>
            <a:spLocks noGrp="1"/>
          </p:cNvSpPr>
          <p:nvPr>
            <p:ph type="body" idx="1"/>
          </p:nvPr>
        </p:nvSpPr>
        <p:spPr/>
        <p:txBody>
          <a:bodyPr/>
          <a:lstStyle/>
          <a:p>
            <a:endParaRPr lang="zh-CN" altLang="en-US"/>
          </a:p>
        </p:txBody>
      </p:sp>
      <p:sp>
        <p:nvSpPr>
          <p:cNvPr id="1048679" name="灯片编号占位符 3"/>
          <p:cNvSpPr>
            <a:spLocks noGrp="1"/>
          </p:cNvSpPr>
          <p:nvPr>
            <p:ph type="sldNum" sz="quarter" idx="10"/>
          </p:nvPr>
        </p:nvSpPr>
        <p:spPr/>
        <p:txBody>
          <a:bodyPr/>
          <a:lstStyle/>
          <a:p>
            <a:fld id="{E3F37086-15D0-443D-AF17-A3F21825C0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245" name=""/>
        <p:cNvGrpSpPr/>
        <p:nvPr/>
      </p:nvGrpSpPr>
      <p:grpSpPr>
        <a:xfrm>
          <a:off x="0" y="0"/>
          <a:ext cx="0" cy="0"/>
          <a:chOff x="0" y="0"/>
          <a:chExt cx="0" cy="0"/>
        </a:xfrm>
      </p:grpSpPr>
      <p:sp>
        <p:nvSpPr>
          <p:cNvPr id="1048682" name="幻灯片图像占位符 1"/>
          <p:cNvSpPr>
            <a:spLocks noGrp="1" noRot="1" noChangeAspect="1"/>
          </p:cNvSpPr>
          <p:nvPr>
            <p:ph type="sldImg"/>
          </p:nvPr>
        </p:nvSpPr>
        <p:spPr>
          <a:xfrm>
            <a:off x="381000" y="685800"/>
            <a:ext cx="6096000" cy="3429000"/>
          </a:xfrm>
        </p:spPr>
      </p:sp>
      <p:sp>
        <p:nvSpPr>
          <p:cNvPr id="1048683" name="备注占位符 2"/>
          <p:cNvSpPr>
            <a:spLocks noGrp="1"/>
          </p:cNvSpPr>
          <p:nvPr>
            <p:ph type="body" idx="1"/>
          </p:nvPr>
        </p:nvSpPr>
        <p:spPr/>
        <p:txBody>
          <a:bodyPr/>
          <a:lstStyle/>
          <a:p>
            <a:endParaRPr lang="zh-CN" altLang="en-US"/>
          </a:p>
        </p:txBody>
      </p:sp>
      <p:sp>
        <p:nvSpPr>
          <p:cNvPr id="1048684" name="灯片编号占位符 3"/>
          <p:cNvSpPr>
            <a:spLocks noGrp="1"/>
          </p:cNvSpPr>
          <p:nvPr>
            <p:ph type="sldNum" sz="quarter" idx="10"/>
          </p:nvPr>
        </p:nvSpPr>
        <p:spPr/>
        <p:txBody>
          <a:bodyPr/>
          <a:lstStyle/>
          <a:p>
            <a:fld id="{E3F37086-15D0-443D-AF17-A3F21825C0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281" name=""/>
        <p:cNvGrpSpPr/>
        <p:nvPr/>
      </p:nvGrpSpPr>
      <p:grpSpPr>
        <a:xfrm>
          <a:off x="0" y="0"/>
          <a:ext cx="0" cy="0"/>
          <a:chOff x="0" y="0"/>
          <a:chExt cx="0" cy="0"/>
        </a:xfrm>
      </p:grpSpPr>
      <p:sp>
        <p:nvSpPr>
          <p:cNvPr id="1048742" name="幻灯片图像占位符 1"/>
          <p:cNvSpPr>
            <a:spLocks noGrp="1" noRot="1" noChangeAspect="1"/>
          </p:cNvSpPr>
          <p:nvPr>
            <p:ph type="sldImg"/>
          </p:nvPr>
        </p:nvSpPr>
        <p:spPr/>
      </p:sp>
      <p:sp>
        <p:nvSpPr>
          <p:cNvPr id="1048743" name="备注占位符 2"/>
          <p:cNvSpPr>
            <a:spLocks noGrp="1"/>
          </p:cNvSpPr>
          <p:nvPr>
            <p:ph type="body" idx="1"/>
          </p:nvPr>
        </p:nvSpPr>
        <p:spPr/>
        <p:txBody>
          <a:bodyPr>
            <a:normAutofit/>
          </a:bodyPr>
          <a:lstStyle/>
          <a:p>
            <a:endParaRPr lang="zh-CN" altLang="en-US"/>
          </a:p>
        </p:txBody>
      </p:sp>
      <p:sp>
        <p:nvSpPr>
          <p:cNvPr id="1048744" name="灯片编号占位符 3"/>
          <p:cNvSpPr>
            <a:spLocks noGrp="1"/>
          </p:cNvSpPr>
          <p:nvPr>
            <p:ph type="sldNum" sz="quarter" idx="10"/>
          </p:nvPr>
        </p:nvSpPr>
        <p:spPr/>
        <p:txBody>
          <a:bodyPr/>
          <a:lstStyle/>
          <a:p>
            <a:fld id="{94400C98-9B01-4643-B633-82DFDFFC7D3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284" name=""/>
        <p:cNvGrpSpPr/>
        <p:nvPr/>
      </p:nvGrpSpPr>
      <p:grpSpPr>
        <a:xfrm>
          <a:off x="0" y="0"/>
          <a:ext cx="0" cy="0"/>
          <a:chOff x="0" y="0"/>
          <a:chExt cx="0" cy="0"/>
        </a:xfrm>
      </p:grpSpPr>
      <p:sp>
        <p:nvSpPr>
          <p:cNvPr id="1048747" name="幻灯片图像占位符 1"/>
          <p:cNvSpPr>
            <a:spLocks noGrp="1" noRot="1" noChangeAspect="1"/>
          </p:cNvSpPr>
          <p:nvPr>
            <p:ph type="sldImg"/>
          </p:nvPr>
        </p:nvSpPr>
        <p:spPr/>
      </p:sp>
      <p:sp>
        <p:nvSpPr>
          <p:cNvPr id="1048748" name="备注占位符 2"/>
          <p:cNvSpPr>
            <a:spLocks noGrp="1"/>
          </p:cNvSpPr>
          <p:nvPr>
            <p:ph type="body" idx="1"/>
          </p:nvPr>
        </p:nvSpPr>
        <p:spPr/>
        <p:txBody>
          <a:bodyPr>
            <a:normAutofit/>
          </a:bodyPr>
          <a:lstStyle/>
          <a:p>
            <a:endParaRPr lang="zh-CN" altLang="en-US"/>
          </a:p>
        </p:txBody>
      </p:sp>
      <p:sp>
        <p:nvSpPr>
          <p:cNvPr id="1048749" name="灯片编号占位符 3"/>
          <p:cNvSpPr>
            <a:spLocks noGrp="1"/>
          </p:cNvSpPr>
          <p:nvPr>
            <p:ph type="sldNum" sz="quarter" idx="10"/>
          </p:nvPr>
        </p:nvSpPr>
        <p:spPr/>
        <p:txBody>
          <a:bodyPr/>
          <a:lstStyle/>
          <a:p>
            <a:fld id="{94400C98-9B01-4643-B633-82DFDFFC7D3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371" name=""/>
        <p:cNvGrpSpPr/>
        <p:nvPr/>
      </p:nvGrpSpPr>
      <p:grpSpPr>
        <a:xfrm>
          <a:off x="0" y="0"/>
          <a:ext cx="0" cy="0"/>
          <a:chOff x="0" y="0"/>
          <a:chExt cx="0" cy="0"/>
        </a:xfrm>
      </p:grpSpPr>
      <p:sp>
        <p:nvSpPr>
          <p:cNvPr id="1048876" name="幻灯片图像占位符 1"/>
          <p:cNvSpPr>
            <a:spLocks noGrp="1" noRot="1" noChangeAspect="1"/>
          </p:cNvSpPr>
          <p:nvPr>
            <p:ph type="sldImg"/>
          </p:nvPr>
        </p:nvSpPr>
        <p:spPr/>
      </p:sp>
      <p:sp>
        <p:nvSpPr>
          <p:cNvPr id="1048877" name="备注占位符 2"/>
          <p:cNvSpPr>
            <a:spLocks noGrp="1"/>
          </p:cNvSpPr>
          <p:nvPr>
            <p:ph type="body" idx="1"/>
          </p:nvPr>
        </p:nvSpPr>
        <p:spPr/>
        <p:txBody>
          <a:bodyPr/>
          <a:lstStyle/>
          <a:p>
            <a:endParaRPr lang="zh-CN" altLang="en-US"/>
          </a:p>
        </p:txBody>
      </p:sp>
      <p:sp>
        <p:nvSpPr>
          <p:cNvPr id="1048878" name="灯片编号占位符 3"/>
          <p:cNvSpPr>
            <a:spLocks noGrp="1"/>
          </p:cNvSpPr>
          <p:nvPr>
            <p:ph type="sldNum" sz="quarter" idx="10"/>
          </p:nvPr>
        </p:nvSpPr>
        <p:spPr/>
        <p:txBody>
          <a:bodyPr/>
          <a:lstStyle/>
          <a:p>
            <a:fld id="{A2DCBE55-4998-404A-ACB1-5586BE7A9F0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80" name=""/>
        <p:cNvGrpSpPr/>
        <p:nvPr/>
      </p:nvGrpSpPr>
      <p:grpSpPr>
        <a:xfrm>
          <a:off x="0" y="0"/>
          <a:ext cx="0" cy="0"/>
          <a:chOff x="0" y="0"/>
          <a:chExt cx="0" cy="0"/>
        </a:xfrm>
      </p:grpSpPr>
      <p:sp>
        <p:nvSpPr>
          <p:cNvPr id="1048590"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1048591"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1048592" name="日期占位符 3"/>
          <p:cNvSpPr>
            <a:spLocks noGrp="1"/>
          </p:cNvSpPr>
          <p:nvPr>
            <p:ph type="dt" sz="half" idx="10"/>
          </p:nvPr>
        </p:nvSpPr>
        <p:spPr/>
        <p:txBody>
          <a:bodyPr/>
          <a:lstStyle/>
          <a:p>
            <a:fld id="{A5749EDA-F8BB-46CF-AD75-CBD2CDFD9625}" type="datetimeFigureOut">
              <a:rPr lang="zh-CN" altLang="en-US" smtClean="0"/>
            </a:fld>
            <a:endParaRPr lang="zh-CN" altLang="en-US"/>
          </a:p>
        </p:txBody>
      </p:sp>
      <p:sp>
        <p:nvSpPr>
          <p:cNvPr id="1048593" name="页脚占位符 4"/>
          <p:cNvSpPr>
            <a:spLocks noGrp="1"/>
          </p:cNvSpPr>
          <p:nvPr>
            <p:ph type="ftr" sz="quarter" idx="11"/>
          </p:nvPr>
        </p:nvSpPr>
        <p:spPr/>
        <p:txBody>
          <a:bodyPr/>
          <a:lstStyle/>
          <a:p>
            <a:endParaRPr lang="zh-CN" altLang="en-US"/>
          </a:p>
        </p:txBody>
      </p:sp>
      <p:sp>
        <p:nvSpPr>
          <p:cNvPr id="1048594" name="灯片编号占位符 5"/>
          <p:cNvSpPr>
            <a:spLocks noGrp="1"/>
          </p:cNvSpPr>
          <p:nvPr>
            <p:ph type="sldNum" sz="quarter" idx="12"/>
          </p:nvPr>
        </p:nvSpPr>
        <p:spPr/>
        <p:txBody>
          <a:bodyPr/>
          <a:lstStyle/>
          <a:p>
            <a:fld id="{00DE3491-DA82-48E1-81D0-862C0CB0D7F0}"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380" name=""/>
        <p:cNvGrpSpPr/>
        <p:nvPr/>
      </p:nvGrpSpPr>
      <p:grpSpPr>
        <a:xfrm>
          <a:off x="0" y="0"/>
          <a:ext cx="0" cy="0"/>
          <a:chOff x="0" y="0"/>
          <a:chExt cx="0" cy="0"/>
        </a:xfrm>
      </p:grpSpPr>
      <p:sp>
        <p:nvSpPr>
          <p:cNvPr id="1048896" name="标题 1"/>
          <p:cNvSpPr>
            <a:spLocks noGrp="1"/>
          </p:cNvSpPr>
          <p:nvPr>
            <p:ph type="title"/>
          </p:nvPr>
        </p:nvSpPr>
        <p:spPr/>
        <p:txBody>
          <a:bodyPr/>
          <a:lstStyle/>
          <a:p>
            <a:r>
              <a:rPr lang="zh-CN" altLang="en-US" smtClean="0"/>
              <a:t>单击此处编辑母版标题样式</a:t>
            </a:r>
            <a:endParaRPr lang="zh-CN" altLang="en-US"/>
          </a:p>
        </p:txBody>
      </p:sp>
      <p:sp>
        <p:nvSpPr>
          <p:cNvPr id="1048897"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898" name="日期占位符 3"/>
          <p:cNvSpPr>
            <a:spLocks noGrp="1"/>
          </p:cNvSpPr>
          <p:nvPr>
            <p:ph type="dt" sz="half" idx="10"/>
          </p:nvPr>
        </p:nvSpPr>
        <p:spPr/>
        <p:txBody>
          <a:bodyPr/>
          <a:lstStyle/>
          <a:p>
            <a:fld id="{A5749EDA-F8BB-46CF-AD75-CBD2CDFD9625}" type="datetimeFigureOut">
              <a:rPr lang="zh-CN" altLang="en-US" smtClean="0"/>
            </a:fld>
            <a:endParaRPr lang="zh-CN" altLang="en-US"/>
          </a:p>
        </p:txBody>
      </p:sp>
      <p:sp>
        <p:nvSpPr>
          <p:cNvPr id="1048899" name="页脚占位符 4"/>
          <p:cNvSpPr>
            <a:spLocks noGrp="1"/>
          </p:cNvSpPr>
          <p:nvPr>
            <p:ph type="ftr" sz="quarter" idx="11"/>
          </p:nvPr>
        </p:nvSpPr>
        <p:spPr/>
        <p:txBody>
          <a:bodyPr/>
          <a:lstStyle/>
          <a:p>
            <a:endParaRPr lang="zh-CN" altLang="en-US"/>
          </a:p>
        </p:txBody>
      </p:sp>
      <p:sp>
        <p:nvSpPr>
          <p:cNvPr id="1048900" name="灯片编号占位符 5"/>
          <p:cNvSpPr>
            <a:spLocks noGrp="1"/>
          </p:cNvSpPr>
          <p:nvPr>
            <p:ph type="sldNum" sz="quarter" idx="12"/>
          </p:nvPr>
        </p:nvSpPr>
        <p:spPr/>
        <p:txBody>
          <a:bodyPr/>
          <a:lstStyle/>
          <a:p>
            <a:fld id="{00DE3491-DA82-48E1-81D0-862C0CB0D7F0}"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378" name=""/>
        <p:cNvGrpSpPr/>
        <p:nvPr/>
      </p:nvGrpSpPr>
      <p:grpSpPr>
        <a:xfrm>
          <a:off x="0" y="0"/>
          <a:ext cx="0" cy="0"/>
          <a:chOff x="0" y="0"/>
          <a:chExt cx="0" cy="0"/>
        </a:xfrm>
      </p:grpSpPr>
      <p:sp>
        <p:nvSpPr>
          <p:cNvPr id="1048885"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1048886"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887" name="日期占位符 3"/>
          <p:cNvSpPr>
            <a:spLocks noGrp="1"/>
          </p:cNvSpPr>
          <p:nvPr>
            <p:ph type="dt" sz="half" idx="10"/>
          </p:nvPr>
        </p:nvSpPr>
        <p:spPr/>
        <p:txBody>
          <a:bodyPr/>
          <a:lstStyle/>
          <a:p>
            <a:fld id="{A5749EDA-F8BB-46CF-AD75-CBD2CDFD9625}" type="datetimeFigureOut">
              <a:rPr lang="zh-CN" altLang="en-US" smtClean="0"/>
            </a:fld>
            <a:endParaRPr lang="zh-CN" altLang="en-US"/>
          </a:p>
        </p:txBody>
      </p:sp>
      <p:sp>
        <p:nvSpPr>
          <p:cNvPr id="1048888" name="页脚占位符 4"/>
          <p:cNvSpPr>
            <a:spLocks noGrp="1"/>
          </p:cNvSpPr>
          <p:nvPr>
            <p:ph type="ftr" sz="quarter" idx="11"/>
          </p:nvPr>
        </p:nvSpPr>
        <p:spPr/>
        <p:txBody>
          <a:bodyPr/>
          <a:lstStyle/>
          <a:p>
            <a:endParaRPr lang="zh-CN" altLang="en-US"/>
          </a:p>
        </p:txBody>
      </p:sp>
      <p:sp>
        <p:nvSpPr>
          <p:cNvPr id="1048889" name="灯片编号占位符 5"/>
          <p:cNvSpPr>
            <a:spLocks noGrp="1"/>
          </p:cNvSpPr>
          <p:nvPr>
            <p:ph type="sldNum" sz="quarter" idx="12"/>
          </p:nvPr>
        </p:nvSpPr>
        <p:spPr/>
        <p:txBody>
          <a:bodyPr/>
          <a:lstStyle/>
          <a:p>
            <a:fld id="{00DE3491-DA82-48E1-81D0-862C0CB0D7F0}" type="slidenum">
              <a:rPr lang="zh-CN" altLang="en-US" smtClean="0"/>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8_自定义版式">
    <p:spTree>
      <p:nvGrpSpPr>
        <p:cNvPr id="285" name=""/>
        <p:cNvGrpSpPr/>
        <p:nvPr/>
      </p:nvGrpSpPr>
      <p:grpSpPr>
        <a:xfrm>
          <a:off x="0" y="0"/>
          <a:ext cx="0" cy="0"/>
          <a:chOff x="0" y="0"/>
          <a:chExt cx="0" cy="0"/>
        </a:xfrm>
      </p:grpSpPr>
      <p:sp>
        <p:nvSpPr>
          <p:cNvPr id="1048750" name="图片占位符 10"/>
          <p:cNvSpPr>
            <a:spLocks noGrp="1"/>
          </p:cNvSpPr>
          <p:nvPr>
            <p:ph type="pic" sz="quarter" idx="10"/>
          </p:nvPr>
        </p:nvSpPr>
        <p:spPr>
          <a:xfrm>
            <a:off x="517718" y="2374853"/>
            <a:ext cx="4940672" cy="3590424"/>
          </a:xfrm>
          <a:custGeom>
            <a:avLst/>
            <a:gdLst>
              <a:gd name="connsiteX0" fmla="*/ 0 w 4940672"/>
              <a:gd name="connsiteY0" fmla="*/ 0 h 3590424"/>
              <a:gd name="connsiteX1" fmla="*/ 4940672 w 4940672"/>
              <a:gd name="connsiteY1" fmla="*/ 0 h 3590424"/>
              <a:gd name="connsiteX2" fmla="*/ 4940672 w 4940672"/>
              <a:gd name="connsiteY2" fmla="*/ 3590424 h 3590424"/>
              <a:gd name="connsiteX3" fmla="*/ 0 w 4940672"/>
              <a:gd name="connsiteY3" fmla="*/ 3590424 h 3590424"/>
            </a:gdLst>
            <a:ahLst/>
            <a:cxnLst>
              <a:cxn ang="0">
                <a:pos x="connsiteX0" y="connsiteY0"/>
              </a:cxn>
              <a:cxn ang="0">
                <a:pos x="connsiteX1" y="connsiteY1"/>
              </a:cxn>
              <a:cxn ang="0">
                <a:pos x="connsiteX2" y="connsiteY2"/>
              </a:cxn>
              <a:cxn ang="0">
                <a:pos x="connsiteX3" y="connsiteY3"/>
              </a:cxn>
            </a:cxnLst>
            <a:rect l="l" t="t" r="r" b="b"/>
            <a:pathLst>
              <a:path w="4940672" h="3590424">
                <a:moveTo>
                  <a:pt x="0" y="0"/>
                </a:moveTo>
                <a:lnTo>
                  <a:pt x="4940672" y="0"/>
                </a:lnTo>
                <a:lnTo>
                  <a:pt x="4940672" y="3590424"/>
                </a:lnTo>
                <a:lnTo>
                  <a:pt x="0" y="3590424"/>
                </a:lnTo>
                <a:close/>
              </a:path>
            </a:pathLst>
          </a:custGeom>
        </p:spPr>
        <p:txBody>
          <a:bodyPr wrap="square">
            <a:noAutofit/>
          </a:bodyPr>
          <a:lstStyle/>
          <a:p>
            <a:endParaRPr lang="zh-CN" altLang="en-US"/>
          </a:p>
        </p:txBody>
      </p:sp>
      <p:sp>
        <p:nvSpPr>
          <p:cNvPr id="1048751" name="图片占位符 11"/>
          <p:cNvSpPr>
            <a:spLocks noGrp="1"/>
          </p:cNvSpPr>
          <p:nvPr>
            <p:ph type="pic" sz="quarter" idx="11"/>
          </p:nvPr>
        </p:nvSpPr>
        <p:spPr>
          <a:xfrm>
            <a:off x="8076629" y="4579504"/>
            <a:ext cx="3597653" cy="1385773"/>
          </a:xfrm>
          <a:custGeom>
            <a:avLst/>
            <a:gdLst>
              <a:gd name="connsiteX0" fmla="*/ 0 w 3597653"/>
              <a:gd name="connsiteY0" fmla="*/ 0 h 1385773"/>
              <a:gd name="connsiteX1" fmla="*/ 3597653 w 3597653"/>
              <a:gd name="connsiteY1" fmla="*/ 0 h 1385773"/>
              <a:gd name="connsiteX2" fmla="*/ 3597653 w 3597653"/>
              <a:gd name="connsiteY2" fmla="*/ 1385773 h 1385773"/>
              <a:gd name="connsiteX3" fmla="*/ 0 w 3597653"/>
              <a:gd name="connsiteY3" fmla="*/ 1385773 h 1385773"/>
            </a:gdLst>
            <a:ahLst/>
            <a:cxnLst>
              <a:cxn ang="0">
                <a:pos x="connsiteX0" y="connsiteY0"/>
              </a:cxn>
              <a:cxn ang="0">
                <a:pos x="connsiteX1" y="connsiteY1"/>
              </a:cxn>
              <a:cxn ang="0">
                <a:pos x="connsiteX2" y="connsiteY2"/>
              </a:cxn>
              <a:cxn ang="0">
                <a:pos x="connsiteX3" y="connsiteY3"/>
              </a:cxn>
            </a:cxnLst>
            <a:rect l="l" t="t" r="r" b="b"/>
            <a:pathLst>
              <a:path w="3597653" h="1385773">
                <a:moveTo>
                  <a:pt x="0" y="0"/>
                </a:moveTo>
                <a:lnTo>
                  <a:pt x="3597653" y="0"/>
                </a:lnTo>
                <a:lnTo>
                  <a:pt x="3597653" y="1385773"/>
                </a:lnTo>
                <a:lnTo>
                  <a:pt x="0" y="1385773"/>
                </a:lnTo>
                <a:close/>
              </a:path>
            </a:pathLst>
          </a:custGeom>
        </p:spPr>
        <p:txBody>
          <a:bodyPr wrap="square">
            <a:noAutofit/>
          </a:bodyPr>
          <a:lstStyle/>
          <a:p>
            <a:endParaRPr lang="zh-CN" altLang="en-US"/>
          </a:p>
        </p:txBody>
      </p:sp>
      <p:sp>
        <p:nvSpPr>
          <p:cNvPr id="1048752" name="标题占位符 1"/>
          <p:cNvSpPr>
            <a:spLocks noGrp="1"/>
          </p:cNvSpPr>
          <p:nvPr>
            <p:ph type="title"/>
          </p:nvPr>
        </p:nvSpPr>
        <p:spPr>
          <a:xfrm>
            <a:off x="856067" y="751689"/>
            <a:ext cx="2506133" cy="345611"/>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pic>
        <p:nvPicPr>
          <p:cNvPr id="2097199" name="图片 4" descr="IMG_1698(20210316-143649).JPG"/>
          <p:cNvPicPr>
            <a:picLocks noChangeAspect="1"/>
          </p:cNvPicPr>
          <p:nvPr userDrawn="1"/>
        </p:nvPicPr>
        <p:blipFill>
          <a:blip r:embed="rId2"/>
          <a:stretch>
            <a:fillRect/>
          </a:stretch>
        </p:blipFill>
        <p:spPr>
          <a:xfrm>
            <a:off x="-150211" y="0"/>
            <a:ext cx="12509500" cy="7023100"/>
          </a:xfrm>
          <a:prstGeom prst="rect">
            <a:avLst/>
          </a:prstGeom>
        </p:spPr>
      </p:pic>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a:p>
        </p:txBody>
      </p:sp>
      <p:sp>
        <p:nvSpPr>
          <p:cNvPr id="4" name="灯片编号占位符 3"/>
          <p:cNvSpPr>
            <a:spLocks noGrp="1"/>
          </p:cNvSpPr>
          <p:nvPr>
            <p:ph type="sldNum" sz="quarter" idx="12"/>
          </p:nvPr>
        </p:nvSpPr>
        <p:spPr/>
        <p:txBody>
          <a:bodyPr/>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25" name=""/>
        <p:cNvGrpSpPr/>
        <p:nvPr/>
      </p:nvGrpSpPr>
      <p:grpSpPr>
        <a:xfrm>
          <a:off x="0" y="0"/>
          <a:ext cx="0" cy="0"/>
          <a:chOff x="0" y="0"/>
          <a:chExt cx="0" cy="0"/>
        </a:xfrm>
      </p:grpSpPr>
      <p:sp>
        <p:nvSpPr>
          <p:cNvPr id="1048581" name="标题 1"/>
          <p:cNvSpPr>
            <a:spLocks noGrp="1"/>
          </p:cNvSpPr>
          <p:nvPr>
            <p:ph type="title"/>
          </p:nvPr>
        </p:nvSpPr>
        <p:spPr/>
        <p:txBody>
          <a:bodyPr/>
          <a:lstStyle/>
          <a:p>
            <a:r>
              <a:rPr lang="zh-CN" altLang="en-US" smtClean="0"/>
              <a:t>单击此处编辑母版标题样式</a:t>
            </a:r>
            <a:endParaRPr lang="zh-CN" altLang="en-US"/>
          </a:p>
        </p:txBody>
      </p:sp>
      <p:sp>
        <p:nvSpPr>
          <p:cNvPr id="1048582"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583" name="日期占位符 3"/>
          <p:cNvSpPr>
            <a:spLocks noGrp="1"/>
          </p:cNvSpPr>
          <p:nvPr>
            <p:ph type="dt" sz="half" idx="10"/>
          </p:nvPr>
        </p:nvSpPr>
        <p:spPr/>
        <p:txBody>
          <a:bodyPr/>
          <a:lstStyle/>
          <a:p>
            <a:fld id="{A5749EDA-F8BB-46CF-AD75-CBD2CDFD9625}" type="datetimeFigureOut">
              <a:rPr lang="zh-CN" altLang="en-US" smtClean="0"/>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00DE3491-DA82-48E1-81D0-862C0CB0D7F0}" type="slidenum">
              <a:rPr lang="zh-CN" altLang="en-US" smtClean="0"/>
            </a:fld>
            <a:endParaRPr lang="zh-CN" altLang="en-US"/>
          </a:p>
        </p:txBody>
      </p:sp>
      <p:pic>
        <p:nvPicPr>
          <p:cNvPr id="2097152" name="Picture 2" descr="https://gimg2.baidu.com/image_search/src=http%3A%2F%2Fpic118.nipic.com%2Ffile%2F20161218%2F23412509_230104811000_2.jpg&amp;refer=http%3A%2F%2Fpic118.nipic.com&amp;app=2002&amp;size=f9999,10000&amp;q=a80&amp;n=0&amp;g=0n&amp;fmt=jpeg?sec=1624163710&amp;t=f6d733268eaa620198eb7a893e603377"/>
          <p:cNvPicPr>
            <a:picLocks noChangeAspect="1" noChangeArrowheads="1"/>
          </p:cNvPicPr>
          <p:nvPr userDrawn="1"/>
        </p:nvPicPr>
        <p:blipFill>
          <a:blip r:embed="rId2">
            <a:clrChange>
              <a:clrFrom>
                <a:srgbClr val="FFFFFF"/>
              </a:clrFrom>
              <a:clrTo>
                <a:srgbClr val="FFFFFF">
                  <a:alpha val="0"/>
                </a:srgbClr>
              </a:clrTo>
            </a:clrChange>
          </a:blip>
          <a:srcRect l="5438" t="9211" r="5126" b="8829"/>
          <a:stretch>
            <a:fillRect/>
          </a:stretch>
        </p:blipFill>
        <p:spPr bwMode="auto">
          <a:xfrm>
            <a:off x="0" y="0"/>
            <a:ext cx="12187879" cy="6858000"/>
          </a:xfrm>
          <a:prstGeom prst="ellipse">
            <a:avLst/>
          </a:prstGeom>
          <a:noFill/>
        </p:spPr>
      </p:pic>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B67411-F45A-44FC-BEFE-7202A93EAA9A}"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宿城一中高三语文组</a:t>
            </a:r>
            <a:endPar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B67411-F45A-44FC-BEFE-7202A93EAA9A}"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宿城一中高三语文组</a:t>
            </a:r>
            <a:endPar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B67411-F45A-44FC-BEFE-7202A93EAA9A}"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宿城一中高三语文组</a:t>
            </a:r>
            <a:endPar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B67411-F45A-44FC-BEFE-7202A93EAA9A}"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宿城一中高三语文组</a:t>
            </a:r>
            <a:endPar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5" y="1778438"/>
            <a:ext cx="4873575"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B67411-F45A-44FC-BEFE-7202A93EAA9A}"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宿城一中高三语文组</a:t>
            </a:r>
            <a:endPar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B67411-F45A-44FC-BEFE-7202A93EAA9A}"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宿城一中高三语文组</a:t>
            </a:r>
            <a:endPar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381" name=""/>
        <p:cNvGrpSpPr/>
        <p:nvPr/>
      </p:nvGrpSpPr>
      <p:grpSpPr>
        <a:xfrm>
          <a:off x="0" y="0"/>
          <a:ext cx="0" cy="0"/>
          <a:chOff x="0" y="0"/>
          <a:chExt cx="0" cy="0"/>
        </a:xfrm>
      </p:grpSpPr>
      <p:sp>
        <p:nvSpPr>
          <p:cNvPr id="1048901"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1048902"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1048903" name="日期占位符 3"/>
          <p:cNvSpPr>
            <a:spLocks noGrp="1"/>
          </p:cNvSpPr>
          <p:nvPr>
            <p:ph type="dt" sz="half" idx="10"/>
          </p:nvPr>
        </p:nvSpPr>
        <p:spPr/>
        <p:txBody>
          <a:bodyPr/>
          <a:lstStyle/>
          <a:p>
            <a:fld id="{A5749EDA-F8BB-46CF-AD75-CBD2CDFD9625}" type="datetimeFigureOut">
              <a:rPr lang="zh-CN" altLang="en-US" smtClean="0"/>
            </a:fld>
            <a:endParaRPr lang="zh-CN" altLang="en-US"/>
          </a:p>
        </p:txBody>
      </p:sp>
      <p:sp>
        <p:nvSpPr>
          <p:cNvPr id="1048904" name="页脚占位符 4"/>
          <p:cNvSpPr>
            <a:spLocks noGrp="1"/>
          </p:cNvSpPr>
          <p:nvPr>
            <p:ph type="ftr" sz="quarter" idx="11"/>
          </p:nvPr>
        </p:nvSpPr>
        <p:spPr/>
        <p:txBody>
          <a:bodyPr/>
          <a:lstStyle/>
          <a:p>
            <a:endParaRPr lang="zh-CN" altLang="en-US"/>
          </a:p>
        </p:txBody>
      </p:sp>
      <p:sp>
        <p:nvSpPr>
          <p:cNvPr id="1048905" name="灯片编号占位符 5"/>
          <p:cNvSpPr>
            <a:spLocks noGrp="1"/>
          </p:cNvSpPr>
          <p:nvPr>
            <p:ph type="sldNum" sz="quarter" idx="12"/>
          </p:nvPr>
        </p:nvSpPr>
        <p:spPr/>
        <p:txBody>
          <a:bodyPr/>
          <a:lstStyle/>
          <a:p>
            <a:fld id="{00DE3491-DA82-48E1-81D0-862C0CB0D7F0}" type="slidenum">
              <a:rPr lang="zh-CN" altLang="en-US" smtClean="0"/>
            </a:fld>
            <a:endParaRPr lang="zh-CN"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B67411-F45A-44FC-BEFE-7202A93EAA9A}"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宿城一中高三语文组</a:t>
            </a:r>
            <a:endPar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B67411-F45A-44FC-BEFE-7202A93EAA9A}"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宿城一中高三语文组</a:t>
            </a:r>
            <a:endPar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B67411-F45A-44FC-BEFE-7202A93EAA9A}"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宿城一中高三语文组</a:t>
            </a:r>
            <a:endPar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B67411-F45A-44FC-BEFE-7202A93EAA9A}"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宿城一中高三语文组</a:t>
            </a:r>
            <a:endPar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244" name="Rectangle 148"/>
          <p:cNvSpPr>
            <a:spLocks noGrp="1" noRot="1" noChangeArrowheads="1"/>
          </p:cNvSpPr>
          <p:nvPr>
            <p:ph type="ctrTitle"/>
          </p:nvPr>
        </p:nvSpPr>
        <p:spPr>
          <a:xfrm>
            <a:off x="0" y="0"/>
            <a:ext cx="7056967" cy="620713"/>
          </a:xfrm>
        </p:spPr>
        <p:txBody>
          <a:bodyPr/>
          <a:lstStyle>
            <a:lvl1pPr>
              <a:defRPr>
                <a:solidFill>
                  <a:srgbClr val="CCECFF"/>
                </a:solidFill>
              </a:defRPr>
            </a:lvl1pPr>
          </a:lstStyle>
          <a:p>
            <a:r>
              <a:rPr lang="zh-CN" altLang="en-US"/>
              <a:t>单击此处编辑母版标题样式</a:t>
            </a:r>
            <a:endParaRPr lang="zh-CN" altLang="en-US"/>
          </a:p>
        </p:txBody>
      </p:sp>
      <p:sp>
        <p:nvSpPr>
          <p:cNvPr id="4248" name="Rectangle 152"/>
          <p:cNvSpPr>
            <a:spLocks noGrp="1" noRot="1" noChangeArrowheads="1"/>
          </p:cNvSpPr>
          <p:nvPr>
            <p:ph type="subTitle" idx="1"/>
          </p:nvPr>
        </p:nvSpPr>
        <p:spPr>
          <a:xfrm>
            <a:off x="431800" y="765175"/>
            <a:ext cx="11425767" cy="792163"/>
          </a:xfrm>
        </p:spPr>
        <p:txBody>
          <a:bodyPr/>
          <a:lstStyle>
            <a:lvl1pPr marL="0" indent="0" algn="ctr">
              <a:buFont typeface="Wingdings" panose="05000000000000000000" pitchFamily="2" charset="2"/>
              <a:buNone/>
              <a:defRPr sz="4800">
                <a:solidFill>
                  <a:srgbClr val="0033CC"/>
                </a:solidFill>
                <a:ea typeface="隶书" panose="02010509060101010101" pitchFamily="49" charset="-122"/>
              </a:defRPr>
            </a:lvl1pPr>
          </a:lstStyle>
          <a:p>
            <a:r>
              <a:rPr lang="zh-CN" altLang="en-US"/>
              <a:t>单击此处编辑母版副标题样式</a:t>
            </a:r>
            <a:endParaRPr lang="zh-CN" altLang="en-US"/>
          </a:p>
        </p:txBody>
      </p:sp>
      <p:sp>
        <p:nvSpPr>
          <p:cNvPr id="0" name="Rectangle 250"/>
          <p:cNvSpPr>
            <a:spLocks noGrp="1" noChangeArrowheads="1"/>
          </p:cNvSpPr>
          <p:nvPr>
            <p:ph type="dt" sz="half" idx="10"/>
          </p:nvPr>
        </p:nvSpPr>
        <p:spPr bwMode="auto">
          <a:xfrm>
            <a:off x="397933" y="6245225"/>
            <a:ext cx="3052233" cy="476250"/>
          </a:xfrm>
          <a:prstGeom prst="rect">
            <a:avLst/>
          </a:prstGeom>
          <a:noFill/>
          <a:ln w="9525">
            <a:noFill/>
            <a:miter lim="800000"/>
          </a:ln>
          <a:effectLst/>
        </p:spPr>
        <p:txBody>
          <a:bodyPr numCol="1" compatLnSpc="1"/>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lvl="0" eaLnBrk="1" hangingPunct="1"/>
            <a:endParaRPr kumimoji="0" lang="en-US" altLang="zh-CN" sz="1400">
              <a:latin typeface="Arial" panose="020B0604020202020204"/>
            </a:endParaRPr>
          </a:p>
        </p:txBody>
      </p:sp>
      <p:sp>
        <p:nvSpPr>
          <p:cNvPr id="2" name="Rectangle 251"/>
          <p:cNvSpPr>
            <a:spLocks noGrp="1" noChangeArrowheads="1"/>
          </p:cNvSpPr>
          <p:nvPr>
            <p:ph type="ftr" sz="quarter" idx="11"/>
          </p:nvPr>
        </p:nvSpPr>
        <p:spPr bwMode="auto">
          <a:xfrm>
            <a:off x="4161367" y="6245225"/>
            <a:ext cx="3860800" cy="476250"/>
          </a:xfrm>
          <a:prstGeom prst="rect">
            <a:avLst/>
          </a:prstGeom>
          <a:noFill/>
          <a:ln w="9525">
            <a:noFill/>
            <a:miter lim="800000"/>
          </a:ln>
          <a:effectLst/>
        </p:spPr>
        <p:txBody>
          <a:bodyPr numCol="1" compatLnSpc="1"/>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lvl="0" algn="ctr" eaLnBrk="1" hangingPunct="1"/>
            <a:endParaRPr kumimoji="0" lang="en-US" altLang="zh-CN" sz="1400">
              <a:latin typeface="Arial" panose="020B0604020202020204"/>
            </a:endParaRPr>
          </a:p>
        </p:txBody>
      </p:sp>
      <p:sp>
        <p:nvSpPr>
          <p:cNvPr id="3" name="Rectangle 252"/>
          <p:cNvSpPr>
            <a:spLocks noGrp="1" noChangeArrowheads="1"/>
          </p:cNvSpPr>
          <p:nvPr>
            <p:ph type="sldNum" sz="quarter" idx="12"/>
          </p:nvPr>
        </p:nvSpPr>
        <p:spPr bwMode="auto">
          <a:xfrm>
            <a:off x="8733367" y="6245225"/>
            <a:ext cx="3052233" cy="476250"/>
          </a:xfrm>
          <a:prstGeom prst="rect">
            <a:avLst/>
          </a:prstGeom>
          <a:noFill/>
          <a:ln w="9525">
            <a:noFill/>
            <a:miter lim="800000"/>
          </a:ln>
          <a:effectLst/>
        </p:spPr>
        <p:txBody>
          <a:bodyPr numCol="1" compatLnSpc="1"/>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lvl="0" algn="r" eaLnBrk="1" hangingPunct="1"/>
            <a:fld id="{63441B3B-4303-4141-A807-0AC5930F5992}" type="slidenum">
              <a:rPr kumimoji="0" lang="en-US" altLang="zh-CN" sz="1400">
                <a:latin typeface="Arial" panose="020B0604020202020204"/>
              </a:rPr>
            </a:fld>
            <a:endParaRPr kumimoji="0" lang="en-US" altLang="zh-CN" sz="1400">
              <a:latin typeface="Arial" panose="020B0604020202020204"/>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382" name=""/>
        <p:cNvGrpSpPr/>
        <p:nvPr/>
      </p:nvGrpSpPr>
      <p:grpSpPr>
        <a:xfrm>
          <a:off x="0" y="0"/>
          <a:ext cx="0" cy="0"/>
          <a:chOff x="0" y="0"/>
          <a:chExt cx="0" cy="0"/>
        </a:xfrm>
      </p:grpSpPr>
      <p:sp>
        <p:nvSpPr>
          <p:cNvPr id="1048906" name="标题 1"/>
          <p:cNvSpPr>
            <a:spLocks noGrp="1"/>
          </p:cNvSpPr>
          <p:nvPr>
            <p:ph type="title"/>
          </p:nvPr>
        </p:nvSpPr>
        <p:spPr/>
        <p:txBody>
          <a:bodyPr/>
          <a:lstStyle/>
          <a:p>
            <a:r>
              <a:rPr lang="zh-CN" altLang="en-US" smtClean="0"/>
              <a:t>单击此处编辑母版标题样式</a:t>
            </a:r>
            <a:endParaRPr lang="zh-CN" altLang="en-US"/>
          </a:p>
        </p:txBody>
      </p:sp>
      <p:sp>
        <p:nvSpPr>
          <p:cNvPr id="1048907"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908"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909" name="日期占位符 4"/>
          <p:cNvSpPr>
            <a:spLocks noGrp="1"/>
          </p:cNvSpPr>
          <p:nvPr>
            <p:ph type="dt" sz="half" idx="10"/>
          </p:nvPr>
        </p:nvSpPr>
        <p:spPr/>
        <p:txBody>
          <a:bodyPr/>
          <a:lstStyle/>
          <a:p>
            <a:fld id="{A5749EDA-F8BB-46CF-AD75-CBD2CDFD9625}" type="datetimeFigureOut">
              <a:rPr lang="zh-CN" altLang="en-US" smtClean="0"/>
            </a:fld>
            <a:endParaRPr lang="zh-CN" altLang="en-US"/>
          </a:p>
        </p:txBody>
      </p:sp>
      <p:sp>
        <p:nvSpPr>
          <p:cNvPr id="1048910" name="页脚占位符 5"/>
          <p:cNvSpPr>
            <a:spLocks noGrp="1"/>
          </p:cNvSpPr>
          <p:nvPr>
            <p:ph type="ftr" sz="quarter" idx="11"/>
          </p:nvPr>
        </p:nvSpPr>
        <p:spPr/>
        <p:txBody>
          <a:bodyPr/>
          <a:lstStyle/>
          <a:p>
            <a:endParaRPr lang="zh-CN" altLang="en-US"/>
          </a:p>
        </p:txBody>
      </p:sp>
      <p:sp>
        <p:nvSpPr>
          <p:cNvPr id="1048911" name="灯片编号占位符 6"/>
          <p:cNvSpPr>
            <a:spLocks noGrp="1"/>
          </p:cNvSpPr>
          <p:nvPr>
            <p:ph type="sldNum" sz="quarter" idx="12"/>
          </p:nvPr>
        </p:nvSpPr>
        <p:spPr/>
        <p:txBody>
          <a:bodyPr/>
          <a:lstStyle/>
          <a:p>
            <a:fld id="{00DE3491-DA82-48E1-81D0-862C0CB0D7F0}"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383" name=""/>
        <p:cNvGrpSpPr/>
        <p:nvPr/>
      </p:nvGrpSpPr>
      <p:grpSpPr>
        <a:xfrm>
          <a:off x="0" y="0"/>
          <a:ext cx="0" cy="0"/>
          <a:chOff x="0" y="0"/>
          <a:chExt cx="0" cy="0"/>
        </a:xfrm>
      </p:grpSpPr>
      <p:sp>
        <p:nvSpPr>
          <p:cNvPr id="104891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104891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104891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91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104891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917" name="日期占位符 6"/>
          <p:cNvSpPr>
            <a:spLocks noGrp="1"/>
          </p:cNvSpPr>
          <p:nvPr>
            <p:ph type="dt" sz="half" idx="10"/>
          </p:nvPr>
        </p:nvSpPr>
        <p:spPr/>
        <p:txBody>
          <a:bodyPr/>
          <a:lstStyle/>
          <a:p>
            <a:fld id="{A5749EDA-F8BB-46CF-AD75-CBD2CDFD9625}" type="datetimeFigureOut">
              <a:rPr lang="zh-CN" altLang="en-US" smtClean="0"/>
            </a:fld>
            <a:endParaRPr lang="zh-CN" altLang="en-US"/>
          </a:p>
        </p:txBody>
      </p:sp>
      <p:sp>
        <p:nvSpPr>
          <p:cNvPr id="1048918" name="页脚占位符 7"/>
          <p:cNvSpPr>
            <a:spLocks noGrp="1"/>
          </p:cNvSpPr>
          <p:nvPr>
            <p:ph type="ftr" sz="quarter" idx="11"/>
          </p:nvPr>
        </p:nvSpPr>
        <p:spPr/>
        <p:txBody>
          <a:bodyPr/>
          <a:lstStyle/>
          <a:p>
            <a:endParaRPr lang="zh-CN" altLang="en-US"/>
          </a:p>
        </p:txBody>
      </p:sp>
      <p:sp>
        <p:nvSpPr>
          <p:cNvPr id="1048919" name="灯片编号占位符 8"/>
          <p:cNvSpPr>
            <a:spLocks noGrp="1"/>
          </p:cNvSpPr>
          <p:nvPr>
            <p:ph type="sldNum" sz="quarter" idx="12"/>
          </p:nvPr>
        </p:nvSpPr>
        <p:spPr/>
        <p:txBody>
          <a:bodyPr/>
          <a:lstStyle/>
          <a:p>
            <a:fld id="{00DE3491-DA82-48E1-81D0-862C0CB0D7F0}"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377" name=""/>
        <p:cNvGrpSpPr/>
        <p:nvPr/>
      </p:nvGrpSpPr>
      <p:grpSpPr>
        <a:xfrm>
          <a:off x="0" y="0"/>
          <a:ext cx="0" cy="0"/>
          <a:chOff x="0" y="0"/>
          <a:chExt cx="0" cy="0"/>
        </a:xfrm>
      </p:grpSpPr>
      <p:sp>
        <p:nvSpPr>
          <p:cNvPr id="1048881" name="标题 1"/>
          <p:cNvSpPr>
            <a:spLocks noGrp="1"/>
          </p:cNvSpPr>
          <p:nvPr>
            <p:ph type="title"/>
          </p:nvPr>
        </p:nvSpPr>
        <p:spPr/>
        <p:txBody>
          <a:bodyPr/>
          <a:lstStyle/>
          <a:p>
            <a:r>
              <a:rPr lang="zh-CN" altLang="en-US" smtClean="0"/>
              <a:t>单击此处编辑母版标题样式</a:t>
            </a:r>
            <a:endParaRPr lang="zh-CN" altLang="en-US"/>
          </a:p>
        </p:txBody>
      </p:sp>
      <p:sp>
        <p:nvSpPr>
          <p:cNvPr id="1048882" name="日期占位符 2"/>
          <p:cNvSpPr>
            <a:spLocks noGrp="1"/>
          </p:cNvSpPr>
          <p:nvPr>
            <p:ph type="dt" sz="half" idx="10"/>
          </p:nvPr>
        </p:nvSpPr>
        <p:spPr/>
        <p:txBody>
          <a:bodyPr/>
          <a:lstStyle/>
          <a:p>
            <a:fld id="{A5749EDA-F8BB-46CF-AD75-CBD2CDFD9625}" type="datetimeFigureOut">
              <a:rPr lang="zh-CN" altLang="en-US" smtClean="0"/>
            </a:fld>
            <a:endParaRPr lang="zh-CN" altLang="en-US"/>
          </a:p>
        </p:txBody>
      </p:sp>
      <p:sp>
        <p:nvSpPr>
          <p:cNvPr id="1048883" name="页脚占位符 3"/>
          <p:cNvSpPr>
            <a:spLocks noGrp="1"/>
          </p:cNvSpPr>
          <p:nvPr>
            <p:ph type="ftr" sz="quarter" idx="11"/>
          </p:nvPr>
        </p:nvSpPr>
        <p:spPr/>
        <p:txBody>
          <a:bodyPr/>
          <a:lstStyle/>
          <a:p>
            <a:endParaRPr lang="zh-CN" altLang="en-US"/>
          </a:p>
        </p:txBody>
      </p:sp>
      <p:sp>
        <p:nvSpPr>
          <p:cNvPr id="1048884" name="灯片编号占位符 4"/>
          <p:cNvSpPr>
            <a:spLocks noGrp="1"/>
          </p:cNvSpPr>
          <p:nvPr>
            <p:ph type="sldNum" sz="quarter" idx="12"/>
          </p:nvPr>
        </p:nvSpPr>
        <p:spPr/>
        <p:txBody>
          <a:bodyPr/>
          <a:lstStyle/>
          <a:p>
            <a:fld id="{00DE3491-DA82-48E1-81D0-862C0CB0D7F0}"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226" name=""/>
        <p:cNvGrpSpPr/>
        <p:nvPr/>
      </p:nvGrpSpPr>
      <p:grpSpPr>
        <a:xfrm>
          <a:off x="0" y="0"/>
          <a:ext cx="0" cy="0"/>
          <a:chOff x="0" y="0"/>
          <a:chExt cx="0" cy="0"/>
        </a:xfrm>
      </p:grpSpPr>
      <p:sp>
        <p:nvSpPr>
          <p:cNvPr id="1048645" name="日期占位符 1"/>
          <p:cNvSpPr>
            <a:spLocks noGrp="1"/>
          </p:cNvSpPr>
          <p:nvPr>
            <p:ph type="dt" sz="half" idx="10"/>
          </p:nvPr>
        </p:nvSpPr>
        <p:spPr/>
        <p:txBody>
          <a:bodyPr/>
          <a:lstStyle/>
          <a:p>
            <a:fld id="{A5749EDA-F8BB-46CF-AD75-CBD2CDFD9625}" type="datetimeFigureOut">
              <a:rPr lang="zh-CN" altLang="en-US" smtClean="0"/>
            </a:fld>
            <a:endParaRPr lang="zh-CN" altLang="en-US"/>
          </a:p>
        </p:txBody>
      </p:sp>
      <p:sp>
        <p:nvSpPr>
          <p:cNvPr id="1048646" name="页脚占位符 2"/>
          <p:cNvSpPr>
            <a:spLocks noGrp="1"/>
          </p:cNvSpPr>
          <p:nvPr>
            <p:ph type="ftr" sz="quarter" idx="11"/>
          </p:nvPr>
        </p:nvSpPr>
        <p:spPr/>
        <p:txBody>
          <a:bodyPr/>
          <a:lstStyle/>
          <a:p>
            <a:endParaRPr lang="zh-CN" altLang="en-US"/>
          </a:p>
        </p:txBody>
      </p:sp>
      <p:sp>
        <p:nvSpPr>
          <p:cNvPr id="1048647" name="灯片编号占位符 3"/>
          <p:cNvSpPr>
            <a:spLocks noGrp="1"/>
          </p:cNvSpPr>
          <p:nvPr>
            <p:ph type="sldNum" sz="quarter" idx="12"/>
          </p:nvPr>
        </p:nvSpPr>
        <p:spPr/>
        <p:txBody>
          <a:bodyPr/>
          <a:lstStyle/>
          <a:p>
            <a:fld id="{00DE3491-DA82-48E1-81D0-862C0CB0D7F0}"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384" name=""/>
        <p:cNvGrpSpPr/>
        <p:nvPr/>
      </p:nvGrpSpPr>
      <p:grpSpPr>
        <a:xfrm>
          <a:off x="0" y="0"/>
          <a:ext cx="0" cy="0"/>
          <a:chOff x="0" y="0"/>
          <a:chExt cx="0" cy="0"/>
        </a:xfrm>
      </p:grpSpPr>
      <p:sp>
        <p:nvSpPr>
          <p:cNvPr id="1048920"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1048921"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922"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1048923" name="日期占位符 4"/>
          <p:cNvSpPr>
            <a:spLocks noGrp="1"/>
          </p:cNvSpPr>
          <p:nvPr>
            <p:ph type="dt" sz="half" idx="10"/>
          </p:nvPr>
        </p:nvSpPr>
        <p:spPr/>
        <p:txBody>
          <a:bodyPr/>
          <a:lstStyle/>
          <a:p>
            <a:fld id="{A5749EDA-F8BB-46CF-AD75-CBD2CDFD9625}" type="datetimeFigureOut">
              <a:rPr lang="zh-CN" altLang="en-US" smtClean="0"/>
            </a:fld>
            <a:endParaRPr lang="zh-CN" altLang="en-US"/>
          </a:p>
        </p:txBody>
      </p:sp>
      <p:sp>
        <p:nvSpPr>
          <p:cNvPr id="1048924" name="页脚占位符 5"/>
          <p:cNvSpPr>
            <a:spLocks noGrp="1"/>
          </p:cNvSpPr>
          <p:nvPr>
            <p:ph type="ftr" sz="quarter" idx="11"/>
          </p:nvPr>
        </p:nvSpPr>
        <p:spPr/>
        <p:txBody>
          <a:bodyPr/>
          <a:lstStyle/>
          <a:p>
            <a:endParaRPr lang="zh-CN" altLang="en-US"/>
          </a:p>
        </p:txBody>
      </p:sp>
      <p:sp>
        <p:nvSpPr>
          <p:cNvPr id="1048925" name="灯片编号占位符 6"/>
          <p:cNvSpPr>
            <a:spLocks noGrp="1"/>
          </p:cNvSpPr>
          <p:nvPr>
            <p:ph type="sldNum" sz="quarter" idx="12"/>
          </p:nvPr>
        </p:nvSpPr>
        <p:spPr/>
        <p:txBody>
          <a:bodyPr/>
          <a:lstStyle/>
          <a:p>
            <a:fld id="{00DE3491-DA82-48E1-81D0-862C0CB0D7F0}"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379" name=""/>
        <p:cNvGrpSpPr/>
        <p:nvPr/>
      </p:nvGrpSpPr>
      <p:grpSpPr>
        <a:xfrm>
          <a:off x="0" y="0"/>
          <a:ext cx="0" cy="0"/>
          <a:chOff x="0" y="0"/>
          <a:chExt cx="0" cy="0"/>
        </a:xfrm>
      </p:grpSpPr>
      <p:sp>
        <p:nvSpPr>
          <p:cNvPr id="1048890"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1048891"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92"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1048893" name="日期占位符 4"/>
          <p:cNvSpPr>
            <a:spLocks noGrp="1"/>
          </p:cNvSpPr>
          <p:nvPr>
            <p:ph type="dt" sz="half" idx="10"/>
          </p:nvPr>
        </p:nvSpPr>
        <p:spPr/>
        <p:txBody>
          <a:bodyPr/>
          <a:lstStyle/>
          <a:p>
            <a:fld id="{A5749EDA-F8BB-46CF-AD75-CBD2CDFD9625}" type="datetimeFigureOut">
              <a:rPr lang="zh-CN" altLang="en-US" smtClean="0"/>
            </a:fld>
            <a:endParaRPr lang="zh-CN" altLang="en-US"/>
          </a:p>
        </p:txBody>
      </p:sp>
      <p:sp>
        <p:nvSpPr>
          <p:cNvPr id="1048894" name="页脚占位符 5"/>
          <p:cNvSpPr>
            <a:spLocks noGrp="1"/>
          </p:cNvSpPr>
          <p:nvPr>
            <p:ph type="ftr" sz="quarter" idx="11"/>
          </p:nvPr>
        </p:nvSpPr>
        <p:spPr/>
        <p:txBody>
          <a:bodyPr/>
          <a:lstStyle/>
          <a:p>
            <a:endParaRPr lang="zh-CN" altLang="en-US"/>
          </a:p>
        </p:txBody>
      </p:sp>
      <p:sp>
        <p:nvSpPr>
          <p:cNvPr id="1048895" name="灯片编号占位符 6"/>
          <p:cNvSpPr>
            <a:spLocks noGrp="1"/>
          </p:cNvSpPr>
          <p:nvPr>
            <p:ph type="sldNum" sz="quarter" idx="12"/>
          </p:nvPr>
        </p:nvSpPr>
        <p:spPr/>
        <p:txBody>
          <a:bodyPr/>
          <a:lstStyle/>
          <a:p>
            <a:fld id="{00DE3491-DA82-48E1-81D0-862C0CB0D7F0}"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1" Type="http://schemas.openxmlformats.org/officeDocument/2006/relationships/theme" Target="../theme/theme3.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49EDA-F8BB-46CF-AD75-CBD2CDFD9625}"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E3491-DA82-48E1-81D0-862C0CB0D7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050" name="标题占位符 1"/>
          <p:cNvSpPr>
            <a:spLocks noGrp="1"/>
          </p:cNvSpPr>
          <p:nvPr>
            <p:ph type="title"/>
          </p:nvPr>
        </p:nvSpPr>
        <p:spPr>
          <a:xfrm>
            <a:off x="609600" y="274638"/>
            <a:ext cx="10972800" cy="1143000"/>
          </a:xfrm>
          <a:prstGeom prst="rect">
            <a:avLst/>
          </a:prstGeom>
          <a:noFill/>
          <a:ln w="9525">
            <a:noFill/>
          </a:ln>
        </p:spPr>
        <p:txBody>
          <a:bodyPr vert="horz" lIns="91440" tIns="45720" rIns="91440" bIns="45720" anchor="ctr" anchorCtr="0"/>
          <a:p>
            <a:pPr lvl="0"/>
            <a:r>
              <a:rPr lang="zh-CN" altLang="en-US"/>
              <a:t>单击此处编辑母版标题样式</a:t>
            </a:r>
            <a:endParaRPr lang="zh-CN" altLang="en-US"/>
          </a:p>
        </p:txBody>
      </p:sp>
      <p:sp>
        <p:nvSpPr>
          <p:cNvPr id="2051" name="文本占位符 2"/>
          <p:cNvSpPr>
            <a:spLocks noGrp="1"/>
          </p:cNvSpPr>
          <p:nvPr>
            <p:ph type="body"/>
          </p:nvPr>
        </p:nvSpPr>
        <p:spPr>
          <a:xfrm>
            <a:off x="609600" y="1600200"/>
            <a:ext cx="10972800" cy="4525963"/>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fld id="{1454DCE1-0E75-4277-B284-F008E960A328}"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4DFC6725-E462-46E2-89D0-B918DAB38523}"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endParaRPr lang="zh-CN" altLang="en-US"/>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en-US" altLang="en-US"/>
              <a:t>单击此处编辑母版文本样式</a:t>
            </a:r>
            <a:endParaRPr lang="en-US" altLang="en-US"/>
          </a:p>
          <a:p>
            <a:pPr lvl="1"/>
            <a:r>
              <a:rPr lang="en-US" altLang="en-US"/>
              <a:t>第二级</a:t>
            </a:r>
            <a:endParaRPr lang="en-US" altLang="en-US"/>
          </a:p>
          <a:p>
            <a:pPr lvl="2"/>
            <a:r>
              <a:rPr lang="en-US" altLang="en-US"/>
              <a:t>第三级</a:t>
            </a:r>
            <a:endParaRPr lang="en-US" altLang="en-US"/>
          </a:p>
          <a:p>
            <a:pPr lvl="3"/>
            <a:r>
              <a:rPr lang="en-US" altLang="en-US"/>
              <a:t>第四级</a:t>
            </a:r>
            <a:endParaRPr lang="en-US" altLang="en-US"/>
          </a:p>
          <a:p>
            <a:pPr lvl="4"/>
            <a:r>
              <a:rPr lang="en-US" altLang="en-US"/>
              <a:t>第五级</a:t>
            </a:r>
            <a:endParaRPr lang="en-US"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noProof="1">
                <a:solidFill>
                  <a:schemeClr val="tx1">
                    <a:tint val="75000"/>
                  </a:schemeClr>
                </a:solidFill>
                <a:cs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B67411-F45A-44FC-BEFE-7202A93EAA9A}"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noProof="1">
                <a:solidFill>
                  <a:schemeClr val="tx1">
                    <a:tint val="75000"/>
                  </a:schemeClr>
                </a:solidFill>
                <a:cs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宿城一中高三语文组</a:t>
            </a:r>
            <a:endParaRPr kumimoji="0" lang="zh-CN"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pPr lvl="0" eaLnBrk="1" hangingPunct="1">
              <a:buNone/>
            </a:pPr>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ransition/>
  <p:hf sldNum="0" hdr="0" ft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5122" name="Group 2"/>
          <p:cNvGrpSpPr/>
          <p:nvPr/>
        </p:nvGrpSpPr>
        <p:grpSpPr>
          <a:xfrm>
            <a:off x="738717" y="36512"/>
            <a:ext cx="10521949" cy="6821488"/>
            <a:chOff x="349" y="23"/>
            <a:chExt cx="4971" cy="4297"/>
          </a:xfrm>
        </p:grpSpPr>
        <p:sp>
          <p:nvSpPr>
            <p:cNvPr id="5128" name="Rectangle 3"/>
            <p:cNvSpPr>
              <a:spLocks noChangeArrowheads="1"/>
            </p:cNvSpPr>
            <p:nvPr/>
          </p:nvSpPr>
          <p:spPr bwMode="auto">
            <a:xfrm>
              <a:off x="384" y="23"/>
              <a:ext cx="21"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29" name="Freeform 4"/>
            <p:cNvSpPr/>
            <p:nvPr/>
          </p:nvSpPr>
          <p:spPr>
            <a:xfrm>
              <a:off x="384" y="225"/>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30" name="Freeform 5"/>
            <p:cNvSpPr/>
            <p:nvPr/>
          </p:nvSpPr>
          <p:spPr>
            <a:xfrm>
              <a:off x="384" y="630"/>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31" name="Freeform 6"/>
            <p:cNvSpPr/>
            <p:nvPr/>
          </p:nvSpPr>
          <p:spPr>
            <a:xfrm>
              <a:off x="384" y="1034"/>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32" name="Freeform 7"/>
            <p:cNvSpPr/>
            <p:nvPr/>
          </p:nvSpPr>
          <p:spPr>
            <a:xfrm>
              <a:off x="384" y="1438"/>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33" name="Freeform 8"/>
            <p:cNvSpPr/>
            <p:nvPr/>
          </p:nvSpPr>
          <p:spPr>
            <a:xfrm>
              <a:off x="384" y="1843"/>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34" name="Freeform 9"/>
            <p:cNvSpPr/>
            <p:nvPr/>
          </p:nvSpPr>
          <p:spPr>
            <a:xfrm>
              <a:off x="384" y="2247"/>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35" name="Freeform 10"/>
            <p:cNvSpPr/>
            <p:nvPr/>
          </p:nvSpPr>
          <p:spPr>
            <a:xfrm>
              <a:off x="384" y="2652"/>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36" name="Freeform 11"/>
            <p:cNvSpPr/>
            <p:nvPr/>
          </p:nvSpPr>
          <p:spPr>
            <a:xfrm>
              <a:off x="384" y="3056"/>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37" name="Freeform 12"/>
            <p:cNvSpPr/>
            <p:nvPr/>
          </p:nvSpPr>
          <p:spPr>
            <a:xfrm>
              <a:off x="384" y="3461"/>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38" name="Freeform 13"/>
            <p:cNvSpPr/>
            <p:nvPr/>
          </p:nvSpPr>
          <p:spPr>
            <a:xfrm>
              <a:off x="384" y="3865"/>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39" name="Rectangle 14"/>
            <p:cNvSpPr>
              <a:spLocks noChangeArrowheads="1"/>
            </p:cNvSpPr>
            <p:nvPr/>
          </p:nvSpPr>
          <p:spPr bwMode="auto">
            <a:xfrm>
              <a:off x="384" y="4269"/>
              <a:ext cx="21"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40" name="Rectangle 15"/>
            <p:cNvSpPr>
              <a:spLocks noChangeArrowheads="1"/>
            </p:cNvSpPr>
            <p:nvPr/>
          </p:nvSpPr>
          <p:spPr bwMode="auto">
            <a:xfrm>
              <a:off x="829" y="23"/>
              <a:ext cx="21"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41" name="Freeform 16"/>
            <p:cNvSpPr/>
            <p:nvPr/>
          </p:nvSpPr>
          <p:spPr>
            <a:xfrm>
              <a:off x="829" y="225"/>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42" name="Freeform 17"/>
            <p:cNvSpPr/>
            <p:nvPr/>
          </p:nvSpPr>
          <p:spPr>
            <a:xfrm>
              <a:off x="829" y="630"/>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43" name="Freeform 18"/>
            <p:cNvSpPr/>
            <p:nvPr/>
          </p:nvSpPr>
          <p:spPr>
            <a:xfrm>
              <a:off x="829" y="1034"/>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44" name="Freeform 19"/>
            <p:cNvSpPr/>
            <p:nvPr/>
          </p:nvSpPr>
          <p:spPr>
            <a:xfrm>
              <a:off x="829" y="1438"/>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45" name="Freeform 20"/>
            <p:cNvSpPr/>
            <p:nvPr/>
          </p:nvSpPr>
          <p:spPr>
            <a:xfrm>
              <a:off x="829" y="1843"/>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46" name="Freeform 21"/>
            <p:cNvSpPr/>
            <p:nvPr/>
          </p:nvSpPr>
          <p:spPr>
            <a:xfrm>
              <a:off x="829" y="2247"/>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47" name="Freeform 22"/>
            <p:cNvSpPr/>
            <p:nvPr/>
          </p:nvSpPr>
          <p:spPr>
            <a:xfrm>
              <a:off x="829" y="2652"/>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48" name="Freeform 23"/>
            <p:cNvSpPr/>
            <p:nvPr/>
          </p:nvSpPr>
          <p:spPr>
            <a:xfrm>
              <a:off x="829" y="3056"/>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49" name="Freeform 24"/>
            <p:cNvSpPr/>
            <p:nvPr/>
          </p:nvSpPr>
          <p:spPr>
            <a:xfrm>
              <a:off x="829" y="3461"/>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50" name="Freeform 25"/>
            <p:cNvSpPr/>
            <p:nvPr/>
          </p:nvSpPr>
          <p:spPr>
            <a:xfrm>
              <a:off x="829" y="3865"/>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51" name="Rectangle 26"/>
            <p:cNvSpPr>
              <a:spLocks noChangeArrowheads="1"/>
            </p:cNvSpPr>
            <p:nvPr/>
          </p:nvSpPr>
          <p:spPr bwMode="auto">
            <a:xfrm>
              <a:off x="829" y="4269"/>
              <a:ext cx="21"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52" name="Rectangle 27"/>
            <p:cNvSpPr>
              <a:spLocks noChangeArrowheads="1"/>
            </p:cNvSpPr>
            <p:nvPr/>
          </p:nvSpPr>
          <p:spPr bwMode="auto">
            <a:xfrm>
              <a:off x="1279" y="23"/>
              <a:ext cx="21"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53" name="Freeform 28"/>
            <p:cNvSpPr/>
            <p:nvPr/>
          </p:nvSpPr>
          <p:spPr>
            <a:xfrm>
              <a:off x="1279" y="225"/>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54" name="Freeform 29"/>
            <p:cNvSpPr/>
            <p:nvPr/>
          </p:nvSpPr>
          <p:spPr>
            <a:xfrm>
              <a:off x="1279" y="630"/>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55" name="Freeform 30"/>
            <p:cNvSpPr/>
            <p:nvPr/>
          </p:nvSpPr>
          <p:spPr>
            <a:xfrm>
              <a:off x="1279" y="1034"/>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56" name="Freeform 31"/>
            <p:cNvSpPr/>
            <p:nvPr/>
          </p:nvSpPr>
          <p:spPr>
            <a:xfrm>
              <a:off x="1279" y="1438"/>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57" name="Freeform 32"/>
            <p:cNvSpPr/>
            <p:nvPr/>
          </p:nvSpPr>
          <p:spPr>
            <a:xfrm>
              <a:off x="1279" y="1843"/>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58" name="Freeform 33"/>
            <p:cNvSpPr/>
            <p:nvPr/>
          </p:nvSpPr>
          <p:spPr>
            <a:xfrm>
              <a:off x="1279" y="2247"/>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59" name="Freeform 34"/>
            <p:cNvSpPr/>
            <p:nvPr/>
          </p:nvSpPr>
          <p:spPr>
            <a:xfrm>
              <a:off x="1279" y="2652"/>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60" name="Freeform 35"/>
            <p:cNvSpPr/>
            <p:nvPr/>
          </p:nvSpPr>
          <p:spPr>
            <a:xfrm>
              <a:off x="1279" y="3056"/>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61" name="Freeform 36"/>
            <p:cNvSpPr/>
            <p:nvPr/>
          </p:nvSpPr>
          <p:spPr>
            <a:xfrm>
              <a:off x="1279" y="3461"/>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62" name="Freeform 37"/>
            <p:cNvSpPr/>
            <p:nvPr/>
          </p:nvSpPr>
          <p:spPr>
            <a:xfrm>
              <a:off x="1279" y="3865"/>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63" name="Rectangle 38"/>
            <p:cNvSpPr>
              <a:spLocks noChangeArrowheads="1"/>
            </p:cNvSpPr>
            <p:nvPr/>
          </p:nvSpPr>
          <p:spPr bwMode="auto">
            <a:xfrm>
              <a:off x="1279" y="4269"/>
              <a:ext cx="21"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64" name="Rectangle 39"/>
            <p:cNvSpPr>
              <a:spLocks noChangeArrowheads="1"/>
            </p:cNvSpPr>
            <p:nvPr/>
          </p:nvSpPr>
          <p:spPr bwMode="auto">
            <a:xfrm>
              <a:off x="1724" y="23"/>
              <a:ext cx="21"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65" name="Freeform 40"/>
            <p:cNvSpPr/>
            <p:nvPr/>
          </p:nvSpPr>
          <p:spPr>
            <a:xfrm>
              <a:off x="1724" y="225"/>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66" name="Freeform 41"/>
            <p:cNvSpPr/>
            <p:nvPr/>
          </p:nvSpPr>
          <p:spPr>
            <a:xfrm>
              <a:off x="1724" y="630"/>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67" name="Freeform 42"/>
            <p:cNvSpPr/>
            <p:nvPr/>
          </p:nvSpPr>
          <p:spPr>
            <a:xfrm>
              <a:off x="1724" y="1034"/>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68" name="Freeform 43"/>
            <p:cNvSpPr/>
            <p:nvPr/>
          </p:nvSpPr>
          <p:spPr>
            <a:xfrm>
              <a:off x="1724" y="1438"/>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69" name="Freeform 44"/>
            <p:cNvSpPr/>
            <p:nvPr/>
          </p:nvSpPr>
          <p:spPr>
            <a:xfrm>
              <a:off x="1724" y="1843"/>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70" name="Freeform 45"/>
            <p:cNvSpPr/>
            <p:nvPr/>
          </p:nvSpPr>
          <p:spPr>
            <a:xfrm>
              <a:off x="1724" y="2247"/>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71" name="Freeform 46"/>
            <p:cNvSpPr/>
            <p:nvPr/>
          </p:nvSpPr>
          <p:spPr>
            <a:xfrm>
              <a:off x="1724" y="2652"/>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72" name="Freeform 47"/>
            <p:cNvSpPr/>
            <p:nvPr/>
          </p:nvSpPr>
          <p:spPr>
            <a:xfrm>
              <a:off x="1724" y="3056"/>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73" name="Freeform 48"/>
            <p:cNvSpPr/>
            <p:nvPr/>
          </p:nvSpPr>
          <p:spPr>
            <a:xfrm>
              <a:off x="1724" y="3461"/>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74" name="Freeform 49"/>
            <p:cNvSpPr/>
            <p:nvPr/>
          </p:nvSpPr>
          <p:spPr>
            <a:xfrm>
              <a:off x="1724" y="3865"/>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75" name="Rectangle 50"/>
            <p:cNvSpPr>
              <a:spLocks noChangeArrowheads="1"/>
            </p:cNvSpPr>
            <p:nvPr/>
          </p:nvSpPr>
          <p:spPr bwMode="auto">
            <a:xfrm>
              <a:off x="1724" y="4269"/>
              <a:ext cx="21"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76" name="Rectangle 51"/>
            <p:cNvSpPr>
              <a:spLocks noChangeArrowheads="1"/>
            </p:cNvSpPr>
            <p:nvPr/>
          </p:nvSpPr>
          <p:spPr bwMode="auto">
            <a:xfrm>
              <a:off x="2169" y="23"/>
              <a:ext cx="21"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77" name="Freeform 52"/>
            <p:cNvSpPr/>
            <p:nvPr/>
          </p:nvSpPr>
          <p:spPr>
            <a:xfrm>
              <a:off x="2169" y="225"/>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78" name="Freeform 53"/>
            <p:cNvSpPr/>
            <p:nvPr/>
          </p:nvSpPr>
          <p:spPr>
            <a:xfrm>
              <a:off x="2169" y="630"/>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79" name="Freeform 54"/>
            <p:cNvSpPr/>
            <p:nvPr/>
          </p:nvSpPr>
          <p:spPr>
            <a:xfrm>
              <a:off x="2169" y="1034"/>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80" name="Freeform 55"/>
            <p:cNvSpPr/>
            <p:nvPr/>
          </p:nvSpPr>
          <p:spPr>
            <a:xfrm>
              <a:off x="2169" y="1438"/>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81" name="Freeform 56"/>
            <p:cNvSpPr/>
            <p:nvPr/>
          </p:nvSpPr>
          <p:spPr>
            <a:xfrm>
              <a:off x="2169" y="1843"/>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82" name="Freeform 57"/>
            <p:cNvSpPr/>
            <p:nvPr/>
          </p:nvSpPr>
          <p:spPr>
            <a:xfrm>
              <a:off x="2169" y="2247"/>
              <a:ext cx="21"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83" name="Freeform 58"/>
            <p:cNvSpPr/>
            <p:nvPr/>
          </p:nvSpPr>
          <p:spPr>
            <a:xfrm>
              <a:off x="2169" y="2652"/>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84" name="Freeform 59"/>
            <p:cNvSpPr/>
            <p:nvPr/>
          </p:nvSpPr>
          <p:spPr>
            <a:xfrm>
              <a:off x="2169" y="3056"/>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85" name="Freeform 60"/>
            <p:cNvSpPr/>
            <p:nvPr/>
          </p:nvSpPr>
          <p:spPr>
            <a:xfrm>
              <a:off x="2169" y="3461"/>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86" name="Freeform 61"/>
            <p:cNvSpPr/>
            <p:nvPr/>
          </p:nvSpPr>
          <p:spPr>
            <a:xfrm>
              <a:off x="2169" y="3865"/>
              <a:ext cx="21"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87" name="Rectangle 62"/>
            <p:cNvSpPr>
              <a:spLocks noChangeArrowheads="1"/>
            </p:cNvSpPr>
            <p:nvPr/>
          </p:nvSpPr>
          <p:spPr bwMode="auto">
            <a:xfrm>
              <a:off x="2169" y="4269"/>
              <a:ext cx="21"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88" name="Rectangle 63"/>
            <p:cNvSpPr>
              <a:spLocks noChangeArrowheads="1"/>
            </p:cNvSpPr>
            <p:nvPr/>
          </p:nvSpPr>
          <p:spPr bwMode="auto">
            <a:xfrm>
              <a:off x="2620" y="23"/>
              <a:ext cx="20"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89" name="Freeform 64"/>
            <p:cNvSpPr/>
            <p:nvPr/>
          </p:nvSpPr>
          <p:spPr>
            <a:xfrm>
              <a:off x="2620" y="225"/>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90" name="Freeform 65"/>
            <p:cNvSpPr/>
            <p:nvPr/>
          </p:nvSpPr>
          <p:spPr>
            <a:xfrm>
              <a:off x="2620" y="630"/>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91" name="Freeform 66"/>
            <p:cNvSpPr/>
            <p:nvPr/>
          </p:nvSpPr>
          <p:spPr>
            <a:xfrm>
              <a:off x="2620" y="1034"/>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92" name="Freeform 67"/>
            <p:cNvSpPr/>
            <p:nvPr/>
          </p:nvSpPr>
          <p:spPr>
            <a:xfrm>
              <a:off x="2620" y="1438"/>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93" name="Freeform 68"/>
            <p:cNvSpPr/>
            <p:nvPr/>
          </p:nvSpPr>
          <p:spPr>
            <a:xfrm>
              <a:off x="2620" y="1843"/>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94" name="Freeform 69"/>
            <p:cNvSpPr/>
            <p:nvPr/>
          </p:nvSpPr>
          <p:spPr>
            <a:xfrm>
              <a:off x="2620" y="2247"/>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95" name="Freeform 70"/>
            <p:cNvSpPr/>
            <p:nvPr/>
          </p:nvSpPr>
          <p:spPr>
            <a:xfrm>
              <a:off x="2620" y="2652"/>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96" name="Freeform 71"/>
            <p:cNvSpPr/>
            <p:nvPr/>
          </p:nvSpPr>
          <p:spPr>
            <a:xfrm>
              <a:off x="2620" y="3056"/>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97" name="Freeform 72"/>
            <p:cNvSpPr/>
            <p:nvPr/>
          </p:nvSpPr>
          <p:spPr>
            <a:xfrm>
              <a:off x="2620" y="3461"/>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98" name="Freeform 73"/>
            <p:cNvSpPr/>
            <p:nvPr/>
          </p:nvSpPr>
          <p:spPr>
            <a:xfrm>
              <a:off x="2620" y="3865"/>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199" name="Rectangle 74"/>
            <p:cNvSpPr>
              <a:spLocks noChangeArrowheads="1"/>
            </p:cNvSpPr>
            <p:nvPr/>
          </p:nvSpPr>
          <p:spPr bwMode="auto">
            <a:xfrm>
              <a:off x="2620" y="4269"/>
              <a:ext cx="20"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00" name="Rectangle 75"/>
            <p:cNvSpPr>
              <a:spLocks noChangeArrowheads="1"/>
            </p:cNvSpPr>
            <p:nvPr/>
          </p:nvSpPr>
          <p:spPr bwMode="auto">
            <a:xfrm>
              <a:off x="3065" y="23"/>
              <a:ext cx="20"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01" name="Freeform 76"/>
            <p:cNvSpPr/>
            <p:nvPr/>
          </p:nvSpPr>
          <p:spPr>
            <a:xfrm>
              <a:off x="3065" y="225"/>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02" name="Freeform 77"/>
            <p:cNvSpPr/>
            <p:nvPr/>
          </p:nvSpPr>
          <p:spPr>
            <a:xfrm>
              <a:off x="3065" y="630"/>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03" name="Freeform 78"/>
            <p:cNvSpPr/>
            <p:nvPr/>
          </p:nvSpPr>
          <p:spPr>
            <a:xfrm>
              <a:off x="3065" y="1034"/>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04" name="Freeform 79"/>
            <p:cNvSpPr/>
            <p:nvPr/>
          </p:nvSpPr>
          <p:spPr>
            <a:xfrm>
              <a:off x="3065" y="1438"/>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05" name="Freeform 80"/>
            <p:cNvSpPr/>
            <p:nvPr/>
          </p:nvSpPr>
          <p:spPr>
            <a:xfrm>
              <a:off x="3065" y="1843"/>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06" name="Freeform 81"/>
            <p:cNvSpPr/>
            <p:nvPr/>
          </p:nvSpPr>
          <p:spPr>
            <a:xfrm>
              <a:off x="3065" y="2247"/>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07" name="Freeform 82"/>
            <p:cNvSpPr/>
            <p:nvPr/>
          </p:nvSpPr>
          <p:spPr>
            <a:xfrm>
              <a:off x="3065" y="2652"/>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08" name="Freeform 83"/>
            <p:cNvSpPr/>
            <p:nvPr/>
          </p:nvSpPr>
          <p:spPr>
            <a:xfrm>
              <a:off x="3065" y="3056"/>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09" name="Freeform 84"/>
            <p:cNvSpPr/>
            <p:nvPr/>
          </p:nvSpPr>
          <p:spPr>
            <a:xfrm>
              <a:off x="3065" y="3461"/>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10" name="Freeform 85"/>
            <p:cNvSpPr/>
            <p:nvPr/>
          </p:nvSpPr>
          <p:spPr>
            <a:xfrm>
              <a:off x="3065" y="3865"/>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11" name="Rectangle 86"/>
            <p:cNvSpPr>
              <a:spLocks noChangeArrowheads="1"/>
            </p:cNvSpPr>
            <p:nvPr/>
          </p:nvSpPr>
          <p:spPr bwMode="auto">
            <a:xfrm>
              <a:off x="3065" y="4269"/>
              <a:ext cx="20"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12" name="Rectangle 87"/>
            <p:cNvSpPr>
              <a:spLocks noChangeArrowheads="1"/>
            </p:cNvSpPr>
            <p:nvPr/>
          </p:nvSpPr>
          <p:spPr bwMode="auto">
            <a:xfrm>
              <a:off x="3510" y="23"/>
              <a:ext cx="20"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13" name="Freeform 88"/>
            <p:cNvSpPr/>
            <p:nvPr/>
          </p:nvSpPr>
          <p:spPr>
            <a:xfrm>
              <a:off x="3510" y="225"/>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14" name="Freeform 89"/>
            <p:cNvSpPr/>
            <p:nvPr/>
          </p:nvSpPr>
          <p:spPr>
            <a:xfrm>
              <a:off x="3510" y="630"/>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15" name="Freeform 90"/>
            <p:cNvSpPr/>
            <p:nvPr/>
          </p:nvSpPr>
          <p:spPr>
            <a:xfrm>
              <a:off x="3510" y="1034"/>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16" name="Freeform 91"/>
            <p:cNvSpPr/>
            <p:nvPr/>
          </p:nvSpPr>
          <p:spPr>
            <a:xfrm>
              <a:off x="3510" y="1438"/>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17" name="Freeform 92"/>
            <p:cNvSpPr/>
            <p:nvPr/>
          </p:nvSpPr>
          <p:spPr>
            <a:xfrm>
              <a:off x="3510" y="1843"/>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18" name="Freeform 93"/>
            <p:cNvSpPr/>
            <p:nvPr/>
          </p:nvSpPr>
          <p:spPr>
            <a:xfrm>
              <a:off x="3510" y="2247"/>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19" name="Freeform 94"/>
            <p:cNvSpPr/>
            <p:nvPr/>
          </p:nvSpPr>
          <p:spPr>
            <a:xfrm>
              <a:off x="3510" y="2652"/>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20" name="Freeform 95"/>
            <p:cNvSpPr/>
            <p:nvPr/>
          </p:nvSpPr>
          <p:spPr>
            <a:xfrm>
              <a:off x="3510" y="3056"/>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21" name="Freeform 96"/>
            <p:cNvSpPr/>
            <p:nvPr/>
          </p:nvSpPr>
          <p:spPr>
            <a:xfrm>
              <a:off x="3510" y="3461"/>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22" name="Freeform 97"/>
            <p:cNvSpPr/>
            <p:nvPr/>
          </p:nvSpPr>
          <p:spPr>
            <a:xfrm>
              <a:off x="3510" y="3865"/>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23" name="Rectangle 98"/>
            <p:cNvSpPr>
              <a:spLocks noChangeArrowheads="1"/>
            </p:cNvSpPr>
            <p:nvPr/>
          </p:nvSpPr>
          <p:spPr bwMode="auto">
            <a:xfrm>
              <a:off x="3510" y="4269"/>
              <a:ext cx="20"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24" name="Rectangle 99"/>
            <p:cNvSpPr>
              <a:spLocks noChangeArrowheads="1"/>
            </p:cNvSpPr>
            <p:nvPr/>
          </p:nvSpPr>
          <p:spPr bwMode="auto">
            <a:xfrm>
              <a:off x="3960" y="23"/>
              <a:ext cx="20"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25" name="Freeform 100"/>
            <p:cNvSpPr/>
            <p:nvPr/>
          </p:nvSpPr>
          <p:spPr>
            <a:xfrm>
              <a:off x="3960" y="225"/>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26" name="Freeform 101"/>
            <p:cNvSpPr/>
            <p:nvPr/>
          </p:nvSpPr>
          <p:spPr>
            <a:xfrm>
              <a:off x="3960" y="630"/>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27" name="Freeform 102"/>
            <p:cNvSpPr/>
            <p:nvPr/>
          </p:nvSpPr>
          <p:spPr>
            <a:xfrm>
              <a:off x="3960" y="1034"/>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28" name="Freeform 103"/>
            <p:cNvSpPr/>
            <p:nvPr/>
          </p:nvSpPr>
          <p:spPr>
            <a:xfrm>
              <a:off x="3960" y="1438"/>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29" name="Freeform 104"/>
            <p:cNvSpPr/>
            <p:nvPr/>
          </p:nvSpPr>
          <p:spPr>
            <a:xfrm>
              <a:off x="3960" y="1843"/>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30" name="Freeform 105"/>
            <p:cNvSpPr/>
            <p:nvPr/>
          </p:nvSpPr>
          <p:spPr>
            <a:xfrm>
              <a:off x="3960" y="2247"/>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31" name="Freeform 106"/>
            <p:cNvSpPr/>
            <p:nvPr/>
          </p:nvSpPr>
          <p:spPr>
            <a:xfrm>
              <a:off x="3960" y="2652"/>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32" name="Freeform 107"/>
            <p:cNvSpPr/>
            <p:nvPr/>
          </p:nvSpPr>
          <p:spPr>
            <a:xfrm>
              <a:off x="3960" y="3056"/>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33" name="Freeform 108"/>
            <p:cNvSpPr/>
            <p:nvPr/>
          </p:nvSpPr>
          <p:spPr>
            <a:xfrm>
              <a:off x="3960" y="3461"/>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34" name="Freeform 109"/>
            <p:cNvSpPr/>
            <p:nvPr/>
          </p:nvSpPr>
          <p:spPr>
            <a:xfrm>
              <a:off x="3960" y="3865"/>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35" name="Rectangle 110"/>
            <p:cNvSpPr>
              <a:spLocks noChangeArrowheads="1"/>
            </p:cNvSpPr>
            <p:nvPr/>
          </p:nvSpPr>
          <p:spPr bwMode="auto">
            <a:xfrm>
              <a:off x="3960" y="4269"/>
              <a:ext cx="20"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36" name="Rectangle 111"/>
            <p:cNvSpPr>
              <a:spLocks noChangeArrowheads="1"/>
            </p:cNvSpPr>
            <p:nvPr/>
          </p:nvSpPr>
          <p:spPr bwMode="auto">
            <a:xfrm>
              <a:off x="4405" y="23"/>
              <a:ext cx="20"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37" name="Freeform 112"/>
            <p:cNvSpPr/>
            <p:nvPr/>
          </p:nvSpPr>
          <p:spPr>
            <a:xfrm>
              <a:off x="4405" y="225"/>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38" name="Freeform 113"/>
            <p:cNvSpPr/>
            <p:nvPr/>
          </p:nvSpPr>
          <p:spPr>
            <a:xfrm>
              <a:off x="4405" y="630"/>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39" name="Freeform 114"/>
            <p:cNvSpPr/>
            <p:nvPr/>
          </p:nvSpPr>
          <p:spPr>
            <a:xfrm>
              <a:off x="4405" y="1034"/>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40" name="Freeform 115"/>
            <p:cNvSpPr/>
            <p:nvPr/>
          </p:nvSpPr>
          <p:spPr>
            <a:xfrm>
              <a:off x="4405" y="1438"/>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41" name="Freeform 116"/>
            <p:cNvSpPr/>
            <p:nvPr/>
          </p:nvSpPr>
          <p:spPr>
            <a:xfrm>
              <a:off x="4405" y="1843"/>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42" name="Freeform 117"/>
            <p:cNvSpPr/>
            <p:nvPr/>
          </p:nvSpPr>
          <p:spPr>
            <a:xfrm>
              <a:off x="4405" y="2247"/>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43" name="Freeform 118"/>
            <p:cNvSpPr/>
            <p:nvPr/>
          </p:nvSpPr>
          <p:spPr>
            <a:xfrm>
              <a:off x="4405" y="2652"/>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44" name="Freeform 119"/>
            <p:cNvSpPr/>
            <p:nvPr/>
          </p:nvSpPr>
          <p:spPr>
            <a:xfrm>
              <a:off x="4405" y="3056"/>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45" name="Freeform 120"/>
            <p:cNvSpPr/>
            <p:nvPr/>
          </p:nvSpPr>
          <p:spPr>
            <a:xfrm>
              <a:off x="4405" y="3461"/>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46" name="Freeform 121"/>
            <p:cNvSpPr/>
            <p:nvPr/>
          </p:nvSpPr>
          <p:spPr>
            <a:xfrm>
              <a:off x="4405" y="3865"/>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47" name="Rectangle 122"/>
            <p:cNvSpPr>
              <a:spLocks noChangeArrowheads="1"/>
            </p:cNvSpPr>
            <p:nvPr/>
          </p:nvSpPr>
          <p:spPr bwMode="auto">
            <a:xfrm>
              <a:off x="4405" y="4269"/>
              <a:ext cx="20"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48" name="Rectangle 123"/>
            <p:cNvSpPr>
              <a:spLocks noChangeArrowheads="1"/>
            </p:cNvSpPr>
            <p:nvPr/>
          </p:nvSpPr>
          <p:spPr bwMode="auto">
            <a:xfrm>
              <a:off x="4850" y="23"/>
              <a:ext cx="20"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49" name="Freeform 124"/>
            <p:cNvSpPr/>
            <p:nvPr/>
          </p:nvSpPr>
          <p:spPr>
            <a:xfrm>
              <a:off x="4850" y="225"/>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50" name="Freeform 125"/>
            <p:cNvSpPr/>
            <p:nvPr/>
          </p:nvSpPr>
          <p:spPr>
            <a:xfrm>
              <a:off x="4850" y="630"/>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51" name="Freeform 126"/>
            <p:cNvSpPr/>
            <p:nvPr/>
          </p:nvSpPr>
          <p:spPr>
            <a:xfrm>
              <a:off x="4850" y="1034"/>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52" name="Freeform 127"/>
            <p:cNvSpPr/>
            <p:nvPr/>
          </p:nvSpPr>
          <p:spPr>
            <a:xfrm>
              <a:off x="4850" y="1438"/>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53" name="Freeform 128"/>
            <p:cNvSpPr/>
            <p:nvPr/>
          </p:nvSpPr>
          <p:spPr>
            <a:xfrm>
              <a:off x="4850" y="1843"/>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54" name="Freeform 129"/>
            <p:cNvSpPr/>
            <p:nvPr/>
          </p:nvSpPr>
          <p:spPr>
            <a:xfrm>
              <a:off x="4850" y="2247"/>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55" name="Freeform 130"/>
            <p:cNvSpPr/>
            <p:nvPr/>
          </p:nvSpPr>
          <p:spPr>
            <a:xfrm>
              <a:off x="4850" y="2652"/>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56" name="Freeform 131"/>
            <p:cNvSpPr/>
            <p:nvPr/>
          </p:nvSpPr>
          <p:spPr>
            <a:xfrm>
              <a:off x="4850" y="3056"/>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57" name="Freeform 132"/>
            <p:cNvSpPr/>
            <p:nvPr/>
          </p:nvSpPr>
          <p:spPr>
            <a:xfrm>
              <a:off x="4850" y="3461"/>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58" name="Freeform 133"/>
            <p:cNvSpPr/>
            <p:nvPr/>
          </p:nvSpPr>
          <p:spPr>
            <a:xfrm>
              <a:off x="4850" y="3865"/>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59" name="Rectangle 134"/>
            <p:cNvSpPr>
              <a:spLocks noChangeArrowheads="1"/>
            </p:cNvSpPr>
            <p:nvPr/>
          </p:nvSpPr>
          <p:spPr bwMode="auto">
            <a:xfrm>
              <a:off x="4850" y="4269"/>
              <a:ext cx="20"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60" name="Rectangle 135"/>
            <p:cNvSpPr>
              <a:spLocks noChangeArrowheads="1"/>
            </p:cNvSpPr>
            <p:nvPr/>
          </p:nvSpPr>
          <p:spPr bwMode="auto">
            <a:xfrm>
              <a:off x="5300" y="23"/>
              <a:ext cx="20" cy="10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61" name="Freeform 136"/>
            <p:cNvSpPr/>
            <p:nvPr/>
          </p:nvSpPr>
          <p:spPr>
            <a:xfrm>
              <a:off x="5300" y="225"/>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62" name="Freeform 137"/>
            <p:cNvSpPr/>
            <p:nvPr/>
          </p:nvSpPr>
          <p:spPr>
            <a:xfrm>
              <a:off x="5300" y="630"/>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63" name="Freeform 138"/>
            <p:cNvSpPr/>
            <p:nvPr/>
          </p:nvSpPr>
          <p:spPr>
            <a:xfrm>
              <a:off x="5300" y="1034"/>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64" name="Freeform 139"/>
            <p:cNvSpPr/>
            <p:nvPr/>
          </p:nvSpPr>
          <p:spPr>
            <a:xfrm>
              <a:off x="5300" y="1438"/>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65" name="Freeform 140"/>
            <p:cNvSpPr/>
            <p:nvPr/>
          </p:nvSpPr>
          <p:spPr>
            <a:xfrm>
              <a:off x="5300" y="1843"/>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66" name="Freeform 141"/>
            <p:cNvSpPr/>
            <p:nvPr/>
          </p:nvSpPr>
          <p:spPr>
            <a:xfrm>
              <a:off x="5300" y="2247"/>
              <a:ext cx="20" cy="304"/>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67" name="Freeform 142"/>
            <p:cNvSpPr/>
            <p:nvPr/>
          </p:nvSpPr>
          <p:spPr>
            <a:xfrm>
              <a:off x="5300" y="2652"/>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68" name="Freeform 143"/>
            <p:cNvSpPr/>
            <p:nvPr/>
          </p:nvSpPr>
          <p:spPr>
            <a:xfrm>
              <a:off x="5300" y="3056"/>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69" name="Freeform 144"/>
            <p:cNvSpPr/>
            <p:nvPr/>
          </p:nvSpPr>
          <p:spPr>
            <a:xfrm>
              <a:off x="5300" y="3461"/>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70" name="Freeform 145"/>
            <p:cNvSpPr/>
            <p:nvPr/>
          </p:nvSpPr>
          <p:spPr>
            <a:xfrm>
              <a:off x="5300" y="3865"/>
              <a:ext cx="20" cy="303"/>
            </a:xfrm>
            <a:custGeom>
              <a:avLst/>
              <a:gdLst>
                <a:gd name="GT0" fmla="+- l w 0"/>
                <a:gd name="GT1" fmla="+- t h 0"/>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l" t="t" r="GT0" b="GT1"/>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71" name="Rectangle 146"/>
            <p:cNvSpPr>
              <a:spLocks noChangeArrowheads="1"/>
            </p:cNvSpPr>
            <p:nvPr/>
          </p:nvSpPr>
          <p:spPr bwMode="auto">
            <a:xfrm>
              <a:off x="5300" y="4269"/>
              <a:ext cx="20" cy="51"/>
            </a:xfrm>
            <a:prstGeom prst="rect">
              <a:avLst/>
            </a:prstGeom>
            <a:solidFill>
              <a:schemeClr val="bg2">
                <a:alpha val="50000"/>
              </a:schemeClr>
            </a:solidFill>
            <a:ln w="0">
              <a:noFill/>
              <a:miter lim="800000"/>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sp>
          <p:nvSpPr>
            <p:cNvPr id="5272" name="Freeform 147"/>
            <p:cNvSpPr/>
            <p:nvPr/>
          </p:nvSpPr>
          <p:spPr>
            <a:xfrm>
              <a:off x="349" y="3304"/>
              <a:ext cx="20" cy="10"/>
            </a:xfrm>
            <a:custGeom>
              <a:avLst/>
              <a:gdLst>
                <a:gd name="GT0" fmla="+- l w 0"/>
                <a:gd name="GT1" fmla="+- t h 0"/>
              </a:gdLst>
              <a:ahLst/>
              <a:cxnLst>
                <a:cxn ang="0">
                  <a:pos x="0" y="1"/>
                </a:cxn>
                <a:cxn ang="0">
                  <a:pos x="0" y="1"/>
                </a:cxn>
              </a:cxnLst>
              <a:rect l="l" t="t" r="GT0" b="GT1"/>
              <a:pathLst>
                <a:path w="4" h="2">
                  <a:moveTo>
                    <a:pt x="0" y="1"/>
                  </a:moveTo>
                  <a:cubicBezTo>
                    <a:pt x="1" y="2"/>
                    <a:pt x="4" y="0"/>
                    <a:pt x="0" y="1"/>
                  </a:cubicBezTo>
                  <a:close/>
                </a:path>
              </a:pathLst>
            </a:custGeom>
            <a:solidFill>
              <a:schemeClr val="bg2">
                <a:alpha val="50195"/>
              </a:schemeClr>
            </a:solidFill>
            <a:ln w="0">
              <a:noFill/>
              <a:bevel/>
            </a:ln>
          </p:spPr>
          <p:txBody>
            <a:bodyPr/>
            <a:lstStyle>
              <a:lvl1pPr marL="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1" lang="zh-CN" altLang="en-US" sz="2000" b="0" i="0" u="none" baseline="0">
                  <a:solidFill>
                    <a:schemeClr val="tx1"/>
                  </a:solidFill>
                  <a:latin typeface="Times New Roman" panose="02020603050405020304" pitchFamily="18" charset="0"/>
                  <a:ea typeface="宋体" panose="02010600030101010101" pitchFamily="2" charset="-122"/>
                </a:defRPr>
              </a:lvl5pPr>
            </a:lstStyle>
            <a:p>
              <a:pPr marL="0" lvl="0" indent="0" eaLnBrk="1" hangingPunct="1"/>
              <a:endParaRPr lang="zh-CN" altLang="en-US"/>
            </a:p>
          </p:txBody>
        </p:sp>
      </p:grpSp>
      <p:sp>
        <p:nvSpPr>
          <p:cNvPr id="5123" name="Rectangle 248"/>
          <p:cNvSpPr/>
          <p:nvPr>
            <p:ph type="title"/>
          </p:nvPr>
        </p:nvSpPr>
        <p:spPr>
          <a:xfrm>
            <a:off x="143933" y="115888"/>
            <a:ext cx="7776633" cy="360362"/>
          </a:xfrm>
          <a:prstGeom prst="rect">
            <a:avLst/>
          </a:prstGeom>
          <a:noFill/>
          <a:ln>
            <a:noFill/>
            <a:miter lim="800000"/>
          </a:ln>
        </p:spPr>
        <p:txBody>
          <a:bodyPr anchor="ctr" anchorCtr="0"/>
          <a:lstStyle>
            <a:lvl1pPr marL="0" indent="0" algn="ctr" defTabSz="914400" rtl="0" eaLnBrk="0" fontAlgn="base" hangingPunct="0">
              <a:lnSpc>
                <a:spcPct val="100000"/>
              </a:lnSpc>
              <a:spcBef>
                <a:spcPct val="0"/>
              </a:spcBef>
              <a:spcAft>
                <a:spcPct val="0"/>
              </a:spcAft>
              <a:buClrTx/>
              <a:buSzTx/>
              <a:buFontTx/>
              <a:buNone/>
              <a:defRPr kumimoji="0" lang="zh-CN" altLang="en-US" sz="2000" b="0" i="0" u="none" baseline="0">
                <a:solidFill>
                  <a:schemeClr val="tx2"/>
                </a:solidFill>
                <a:latin typeface="+mj-lt"/>
                <a:ea typeface="+mj-ea"/>
                <a:cs typeface="+mj-cs"/>
              </a:defRPr>
            </a:lvl1pPr>
            <a:lvl2pPr algn="ctr" rtl="0" fontAlgn="base">
              <a:spcBef>
                <a:spcPct val="0"/>
              </a:spcBef>
              <a:spcAft>
                <a:spcPct val="0"/>
              </a:spcAft>
              <a:defRPr lang="zh-CN" altLang="en-US" sz="2000">
                <a:solidFill>
                  <a:schemeClr val="tx2"/>
                </a:solidFill>
                <a:latin typeface="Arial" panose="020B0604020202020204"/>
                <a:ea typeface="宋体" panose="02010600030101010101" pitchFamily="2" charset="-122"/>
              </a:defRPr>
            </a:lvl2pPr>
            <a:lvl3pPr algn="ctr" rtl="0" fontAlgn="base">
              <a:spcBef>
                <a:spcPct val="0"/>
              </a:spcBef>
              <a:spcAft>
                <a:spcPct val="0"/>
              </a:spcAft>
              <a:defRPr lang="zh-CN" altLang="en-US" sz="2000">
                <a:solidFill>
                  <a:schemeClr val="tx2"/>
                </a:solidFill>
                <a:latin typeface="Arial" panose="020B0604020202020204"/>
                <a:ea typeface="宋体" panose="02010600030101010101" pitchFamily="2" charset="-122"/>
              </a:defRPr>
            </a:lvl3pPr>
            <a:lvl4pPr algn="ctr" rtl="0" fontAlgn="base">
              <a:spcBef>
                <a:spcPct val="0"/>
              </a:spcBef>
              <a:spcAft>
                <a:spcPct val="0"/>
              </a:spcAft>
              <a:defRPr lang="zh-CN" altLang="en-US" sz="2000">
                <a:solidFill>
                  <a:schemeClr val="tx2"/>
                </a:solidFill>
                <a:latin typeface="Arial" panose="020B0604020202020204"/>
                <a:ea typeface="宋体" panose="02010600030101010101" pitchFamily="2" charset="-122"/>
              </a:defRPr>
            </a:lvl4pPr>
            <a:lvl5pPr algn="ctr" rtl="0" fontAlgn="base">
              <a:spcBef>
                <a:spcPct val="0"/>
              </a:spcBef>
              <a:spcAft>
                <a:spcPct val="0"/>
              </a:spcAft>
              <a:defRPr lang="zh-CN" altLang="en-US" sz="2000">
                <a:solidFill>
                  <a:schemeClr val="tx2"/>
                </a:solidFill>
                <a:latin typeface="Arial" panose="020B0604020202020204"/>
                <a:ea typeface="宋体" panose="02010600030101010101" pitchFamily="2" charset="-122"/>
              </a:defRPr>
            </a:lvl5pPr>
            <a:lvl6pPr marL="457200" algn="ctr" rtl="0" fontAlgn="base">
              <a:spcBef>
                <a:spcPct val="0"/>
              </a:spcBef>
              <a:spcAft>
                <a:spcPct val="0"/>
              </a:spcAft>
              <a:defRPr lang="zh-CN" altLang="en-US" sz="2000">
                <a:solidFill>
                  <a:schemeClr val="tx2"/>
                </a:solidFill>
                <a:latin typeface="Arial" panose="020B0604020202020204"/>
                <a:ea typeface="宋体" panose="02010600030101010101" pitchFamily="2" charset="-122"/>
              </a:defRPr>
            </a:lvl6pPr>
            <a:lvl7pPr marL="914400" algn="ctr" rtl="0" fontAlgn="base">
              <a:spcBef>
                <a:spcPct val="0"/>
              </a:spcBef>
              <a:spcAft>
                <a:spcPct val="0"/>
              </a:spcAft>
              <a:defRPr lang="zh-CN" altLang="en-US" sz="2000">
                <a:solidFill>
                  <a:schemeClr val="tx2"/>
                </a:solidFill>
                <a:latin typeface="Arial" panose="020B0604020202020204"/>
                <a:ea typeface="宋体" panose="02010600030101010101" pitchFamily="2" charset="-122"/>
              </a:defRPr>
            </a:lvl7pPr>
            <a:lvl8pPr marL="1371600" algn="ctr" rtl="0" fontAlgn="base">
              <a:spcBef>
                <a:spcPct val="0"/>
              </a:spcBef>
              <a:spcAft>
                <a:spcPct val="0"/>
              </a:spcAft>
              <a:defRPr lang="zh-CN" altLang="en-US" sz="2000">
                <a:solidFill>
                  <a:schemeClr val="tx2"/>
                </a:solidFill>
                <a:latin typeface="Arial" panose="020B0604020202020204"/>
                <a:ea typeface="宋体" panose="02010600030101010101" pitchFamily="2" charset="-122"/>
              </a:defRPr>
            </a:lvl8pPr>
            <a:lvl9pPr marL="1828800" algn="ctr" rtl="0" fontAlgn="base">
              <a:spcBef>
                <a:spcPct val="0"/>
              </a:spcBef>
              <a:spcAft>
                <a:spcPct val="0"/>
              </a:spcAft>
              <a:defRPr lang="zh-CN" altLang="en-US" sz="2000">
                <a:solidFill>
                  <a:schemeClr val="tx2"/>
                </a:solidFill>
                <a:latin typeface="Arial" panose="020B0604020202020204"/>
                <a:ea typeface="宋体" panose="02010600030101010101" pitchFamily="2" charset="-122"/>
              </a:defRPr>
            </a:lvl9pPr>
          </a:lstStyle>
          <a:p>
            <a:pPr lvl="0"/>
            <a:r>
              <a:t>单击此处编辑母版标题样式</a:t>
            </a:r>
          </a:p>
        </p:txBody>
      </p:sp>
      <p:sp>
        <p:nvSpPr>
          <p:cNvPr id="5124" name="Rectangle 249"/>
          <p:cNvSpPr/>
          <p:nvPr>
            <p:ph type="body" idx="1"/>
          </p:nvPr>
        </p:nvSpPr>
        <p:spPr>
          <a:xfrm>
            <a:off x="812800" y="1600200"/>
            <a:ext cx="10871200" cy="4498975"/>
          </a:xfrm>
          <a:prstGeom prst="rect">
            <a:avLst/>
          </a:prstGeom>
          <a:noFill/>
          <a:ln>
            <a:noFill/>
            <a:miter lim="800000"/>
          </a:ln>
        </p:spPr>
        <p:txBody>
          <a:bodyPr/>
          <a:lstStyle>
            <a:lvl1pPr marL="342900" indent="-342900" algn="l" defTabSz="914400" rtl="0" eaLnBrk="0" fontAlgn="base" hangingPunct="0">
              <a:lnSpc>
                <a:spcPct val="100000"/>
              </a:lnSpc>
              <a:spcBef>
                <a:spcPct val="20000"/>
              </a:spcBef>
              <a:spcAft>
                <a:spcPct val="0"/>
              </a:spcAft>
              <a:buClr>
                <a:schemeClr val="hlink"/>
              </a:buClr>
              <a:buSzTx/>
              <a:buFont typeface="Wingdings" panose="05000000000000000000" pitchFamily="2" charset="2"/>
              <a:buChar char="§"/>
              <a:defRPr kumimoji="0" lang="zh-CN" altLang="en-US" sz="4000" b="1"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tx2"/>
              </a:buClr>
              <a:buSzPct val="85000"/>
              <a:buFont typeface="Wingdings" panose="05000000000000000000" pitchFamily="2" charset="2"/>
              <a:buChar char="Ø"/>
              <a:defRPr kumimoji="0" lang="zh-CN" altLang="en-US" sz="3600" b="1"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hlink"/>
              </a:buClr>
              <a:buSzPct val="95000"/>
              <a:buFont typeface="Wingdings 2" panose="05020102010507070707" pitchFamily="18"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tx2"/>
              </a:buClr>
              <a:buSzPct val="90000"/>
              <a:buFont typeface="Wingdings" panose="05000000000000000000" pitchFamily="2" charset="2"/>
              <a:buChar char="Ø"/>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hlink"/>
              </a:buClr>
              <a:buSzTx/>
              <a:buFont typeface="Wingdings 2" panose="05020102010507070707" pitchFamily="18"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lang="zh-CN" altLang="en-US" sz="2000">
                <a:solidFill>
                  <a:schemeClr val="tx1"/>
                </a:solidFill>
                <a:latin typeface="+mn-lt"/>
                <a:ea typeface="+mn-ea"/>
              </a:defRPr>
            </a:lvl9pPr>
          </a:lstStyle>
          <a:p>
            <a:pPr lvl="0"/>
            <a:r>
              <a:t>单击此处编辑母版文本样式</a:t>
            </a:r>
          </a:p>
          <a:p>
            <a:pPr lvl="1"/>
            <a:r>
              <a:t>第二级</a:t>
            </a:r>
          </a:p>
        </p:txBody>
      </p:sp>
      <p:sp>
        <p:nvSpPr>
          <p:cNvPr id="5125" name="Rectangle 149"/>
          <p:cNvSpPr>
            <a:spLocks noGrp="1" noChangeArrowheads="1"/>
          </p:cNvSpPr>
          <p:nvPr>
            <p:ph type="dt" sz="half" idx="2"/>
          </p:nvPr>
        </p:nvSpPr>
        <p:spPr bwMode="auto">
          <a:xfrm>
            <a:off x="402167" y="6248400"/>
            <a:ext cx="3052233" cy="476250"/>
          </a:xfrm>
          <a:prstGeom prst="rect">
            <a:avLst/>
          </a:prstGeom>
          <a:noFill/>
          <a:ln>
            <a:miter lim="800000"/>
          </a:ln>
        </p:spPr>
        <p:txBody>
          <a:bodyPr numCol="1" compatLnSpc="1"/>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lvl="0" eaLnBrk="1" hangingPunct="1"/>
            <a:endParaRPr kumimoji="0" lang="en-US" altLang="zh-CN" sz="1400">
              <a:latin typeface="Arial" panose="020B0604020202020204"/>
            </a:endParaRPr>
          </a:p>
        </p:txBody>
      </p:sp>
      <p:sp>
        <p:nvSpPr>
          <p:cNvPr id="5126" name="Rectangle 150"/>
          <p:cNvSpPr>
            <a:spLocks noGrp="1" noChangeArrowheads="1"/>
          </p:cNvSpPr>
          <p:nvPr>
            <p:ph type="ftr" sz="quarter" idx="3"/>
          </p:nvPr>
        </p:nvSpPr>
        <p:spPr bwMode="auto">
          <a:xfrm>
            <a:off x="4165600" y="6248400"/>
            <a:ext cx="3860800" cy="476250"/>
          </a:xfrm>
          <a:prstGeom prst="rect">
            <a:avLst/>
          </a:prstGeom>
          <a:noFill/>
          <a:ln>
            <a:miter lim="800000"/>
          </a:ln>
        </p:spPr>
        <p:txBody>
          <a:bodyPr numCol="1" compatLnSpc="1"/>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lvl="0" algn="ctr" eaLnBrk="1" hangingPunct="1"/>
            <a:endParaRPr kumimoji="0" lang="en-US" altLang="zh-CN" sz="1400">
              <a:latin typeface="Arial" panose="020B0604020202020204"/>
            </a:endParaRPr>
          </a:p>
        </p:txBody>
      </p:sp>
      <p:sp>
        <p:nvSpPr>
          <p:cNvPr id="5127" name="Rectangle 151"/>
          <p:cNvSpPr>
            <a:spLocks noGrp="1" noChangeArrowheads="1"/>
          </p:cNvSpPr>
          <p:nvPr>
            <p:ph type="sldNum" sz="quarter" idx="4"/>
          </p:nvPr>
        </p:nvSpPr>
        <p:spPr bwMode="auto">
          <a:xfrm>
            <a:off x="8737600" y="6248400"/>
            <a:ext cx="3052233" cy="476250"/>
          </a:xfrm>
          <a:prstGeom prst="rect">
            <a:avLst/>
          </a:prstGeom>
          <a:noFill/>
          <a:ln>
            <a:miter lim="800000"/>
          </a:ln>
        </p:spPr>
        <p:txBody>
          <a:bodyPr numCol="1" compatLnSpc="1"/>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lvl="0" algn="r" eaLnBrk="1" hangingPunct="1"/>
            <a:fld id="{842E940C-5542-482E-9FDF-CC82A309069C}" type="slidenum">
              <a:rPr kumimoji="0" lang="en-US" altLang="zh-CN" sz="1400">
                <a:latin typeface="Arial" panose="020B0604020202020204"/>
              </a:rPr>
            </a:fld>
            <a:endParaRPr kumimoji="0" lang="en-US" altLang="zh-CN" sz="140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5" r:id="rId1"/>
  </p:sldLayoutIdLst>
  <p:transition/>
  <p:txStyles>
    <p:titleStyle>
      <a:lvl1pPr marL="0" indent="0" algn="ctr" defTabSz="914400" rtl="0" eaLnBrk="0" fontAlgn="base" hangingPunct="0">
        <a:lnSpc>
          <a:spcPct val="100000"/>
        </a:lnSpc>
        <a:spcBef>
          <a:spcPct val="0"/>
        </a:spcBef>
        <a:spcAft>
          <a:spcPct val="0"/>
        </a:spcAft>
        <a:buClrTx/>
        <a:buSzTx/>
        <a:buFontTx/>
        <a:buNone/>
        <a:defRPr kumimoji="0" sz="2000" b="0" i="0" u="none" baseline="0">
          <a:solidFill>
            <a:schemeClr val="tx2"/>
          </a:solidFill>
          <a:latin typeface="+mj-lt"/>
          <a:ea typeface="+mj-ea"/>
          <a:cs typeface="+mj-cs"/>
        </a:defRPr>
      </a:lvl1pPr>
      <a:lvl2pPr algn="ctr" rtl="0" fontAlgn="base">
        <a:spcBef>
          <a:spcPct val="0"/>
        </a:spcBef>
        <a:spcAft>
          <a:spcPct val="0"/>
        </a:spcAft>
        <a:defRPr sz="2000">
          <a:solidFill>
            <a:schemeClr val="tx2"/>
          </a:solidFill>
          <a:latin typeface="Arial" panose="020B0604020202020204"/>
          <a:ea typeface="宋体" panose="02010600030101010101" pitchFamily="2" charset="-122"/>
        </a:defRPr>
      </a:lvl2pPr>
      <a:lvl3pPr algn="ctr" rtl="0" fontAlgn="base">
        <a:spcBef>
          <a:spcPct val="0"/>
        </a:spcBef>
        <a:spcAft>
          <a:spcPct val="0"/>
        </a:spcAft>
        <a:defRPr sz="2000">
          <a:solidFill>
            <a:schemeClr val="tx2"/>
          </a:solidFill>
          <a:latin typeface="Arial" panose="020B0604020202020204"/>
          <a:ea typeface="宋体" panose="02010600030101010101" pitchFamily="2" charset="-122"/>
        </a:defRPr>
      </a:lvl3pPr>
      <a:lvl4pPr algn="ctr" rtl="0" fontAlgn="base">
        <a:spcBef>
          <a:spcPct val="0"/>
        </a:spcBef>
        <a:spcAft>
          <a:spcPct val="0"/>
        </a:spcAft>
        <a:defRPr sz="2000">
          <a:solidFill>
            <a:schemeClr val="tx2"/>
          </a:solidFill>
          <a:latin typeface="Arial" panose="020B0604020202020204"/>
          <a:ea typeface="宋体" panose="02010600030101010101" pitchFamily="2" charset="-122"/>
        </a:defRPr>
      </a:lvl4pPr>
      <a:lvl5pPr algn="ctr" rtl="0" fontAlgn="base">
        <a:spcBef>
          <a:spcPct val="0"/>
        </a:spcBef>
        <a:spcAft>
          <a:spcPct val="0"/>
        </a:spcAft>
        <a:defRPr sz="2000">
          <a:solidFill>
            <a:schemeClr val="tx2"/>
          </a:solidFill>
          <a:latin typeface="Arial" panose="020B0604020202020204"/>
          <a:ea typeface="宋体" panose="02010600030101010101" pitchFamily="2" charset="-122"/>
        </a:defRPr>
      </a:lvl5pPr>
      <a:lvl6pPr marL="457200" algn="ctr" rtl="0" fontAlgn="base">
        <a:spcBef>
          <a:spcPct val="0"/>
        </a:spcBef>
        <a:spcAft>
          <a:spcPct val="0"/>
        </a:spcAft>
        <a:defRPr sz="2000">
          <a:solidFill>
            <a:schemeClr val="tx2"/>
          </a:solidFill>
          <a:latin typeface="Arial" panose="020B0604020202020204"/>
          <a:ea typeface="宋体" panose="02010600030101010101" pitchFamily="2" charset="-122"/>
        </a:defRPr>
      </a:lvl6pPr>
      <a:lvl7pPr marL="914400" algn="ctr" rtl="0" fontAlgn="base">
        <a:spcBef>
          <a:spcPct val="0"/>
        </a:spcBef>
        <a:spcAft>
          <a:spcPct val="0"/>
        </a:spcAft>
        <a:defRPr sz="2000">
          <a:solidFill>
            <a:schemeClr val="tx2"/>
          </a:solidFill>
          <a:latin typeface="Arial" panose="020B0604020202020204"/>
          <a:ea typeface="宋体" panose="02010600030101010101" pitchFamily="2" charset="-122"/>
        </a:defRPr>
      </a:lvl7pPr>
      <a:lvl8pPr marL="1371600" algn="ctr" rtl="0" fontAlgn="base">
        <a:spcBef>
          <a:spcPct val="0"/>
        </a:spcBef>
        <a:spcAft>
          <a:spcPct val="0"/>
        </a:spcAft>
        <a:defRPr sz="2000">
          <a:solidFill>
            <a:schemeClr val="tx2"/>
          </a:solidFill>
          <a:latin typeface="Arial" panose="020B0604020202020204"/>
          <a:ea typeface="宋体" panose="02010600030101010101" pitchFamily="2" charset="-122"/>
        </a:defRPr>
      </a:lvl8pPr>
      <a:lvl9pPr marL="1828800" algn="ctr" rtl="0" fontAlgn="base">
        <a:spcBef>
          <a:spcPct val="0"/>
        </a:spcBef>
        <a:spcAft>
          <a:spcPct val="0"/>
        </a:spcAft>
        <a:defRPr sz="2000">
          <a:solidFill>
            <a:schemeClr val="tx2"/>
          </a:solidFill>
          <a:latin typeface="Arial" panose="020B0604020202020204"/>
          <a:ea typeface="宋体" panose="02010600030101010101" pitchFamily="2" charset="-122"/>
        </a:defRPr>
      </a:lvl9pPr>
    </p:titleStyle>
    <p:bodyStyle>
      <a:lvl1pPr marL="342900" indent="-342900" algn="l" defTabSz="914400" rtl="0" eaLnBrk="0" fontAlgn="base" hangingPunct="0">
        <a:lnSpc>
          <a:spcPct val="100000"/>
        </a:lnSpc>
        <a:spcBef>
          <a:spcPct val="20000"/>
        </a:spcBef>
        <a:spcAft>
          <a:spcPct val="0"/>
        </a:spcAft>
        <a:buClr>
          <a:schemeClr val="hlink"/>
        </a:buClr>
        <a:buSzTx/>
        <a:buFont typeface="Wingdings" panose="05000000000000000000" pitchFamily="2" charset="2"/>
        <a:buChar char="§"/>
        <a:defRPr kumimoji="0" sz="4000" b="1"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tx2"/>
        </a:buClr>
        <a:buSzPct val="85000"/>
        <a:buFont typeface="Wingdings" panose="05000000000000000000" pitchFamily="2" charset="2"/>
        <a:buChar char="Ø"/>
        <a:defRPr kumimoji="0" sz="3600" b="1"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hlink"/>
        </a:buClr>
        <a:buSzPct val="95000"/>
        <a:buFont typeface="Wingdings 2" panose="05020102010507070707" pitchFamily="18" charset="2"/>
        <a:buChar char="¡"/>
        <a:defRPr kumimoji="0"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tx2"/>
        </a:buClr>
        <a:buSzPct val="90000"/>
        <a:buFont typeface="Wingdings" panose="05000000000000000000" pitchFamily="2" charset="2"/>
        <a:buChar char="Ø"/>
        <a:defRPr kumimoji="0"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hlink"/>
        </a:buClr>
        <a:buSzTx/>
        <a:buFont typeface="Wingdings 2" panose="05020102010507070707" pitchFamily="18" charset="2"/>
        <a:buChar char="¡"/>
        <a:defRPr kumimoji="0" sz="2000" b="0" i="0" u="none" baseline="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p:bodyStyle>
    <p:otherStyle>
      <a:defPPr>
        <a:defRPr lang="zh-CN"/>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YW-5.TIF" TargetMode="External"/><Relationship Id="rId1" Type="http://schemas.openxmlformats.org/officeDocument/2006/relationships/image" Target="../media/image41.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YW-4.TIF" TargetMode="External"/><Relationship Id="rId1"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YW-5%20&#32654;&#32534;&#27809;&#21512;.TIF" TargetMode="External"/><Relationship Id="rId1" Type="http://schemas.openxmlformats.org/officeDocument/2006/relationships/image" Target="../media/image43.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3457;&#35774;&#38382;&#26126;&#26041;&#21521;.TIF" TargetMode="External"/><Relationship Id="rId1" Type="http://schemas.openxmlformats.org/officeDocument/2006/relationships/image" Target="../media/image4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YW-6.TIF" TargetMode="External"/><Relationship Id="rId1" Type="http://schemas.openxmlformats.org/officeDocument/2006/relationships/image" Target="../media/image4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YW-20.TIF" TargetMode="External"/><Relationship Id="rId1" Type="http://schemas.openxmlformats.org/officeDocument/2006/relationships/image" Target="../media/image50.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4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55.jpe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jpeg"/><Relationship Id="rId1" Type="http://schemas.openxmlformats.org/officeDocument/2006/relationships/image" Target="../media/image58.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15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21776;&#26093;&#19996;\AppData\Local\Temp\360zip$Temp\Documents\Tencent%20Files\327941932\FileRecv\&#35821;&#25991;1.tif" TargetMode="Externa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NULL" TargetMode="Externa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SYY-2.TIF" TargetMode="Externa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YWT-1.TIF" TargetMode="External"/><Relationship Id="rId1" Type="http://schemas.openxmlformats.org/officeDocument/2006/relationships/image" Target="../media/image25.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YWY-78.TIF" TargetMode="External"/><Relationship Id="rId1" Type="http://schemas.openxmlformats.org/officeDocument/2006/relationships/image" Target="../media/image27.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YWY-79.TIF" TargetMode="External"/><Relationship Id="rId1" Type="http://schemas.openxmlformats.org/officeDocument/2006/relationships/image" Target="../media/image2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YWT-5.TIF" TargetMode="External"/><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YWY-76.TIF" TargetMode="External"/><Relationship Id="rId1" Type="http://schemas.openxmlformats.org/officeDocument/2006/relationships/image" Target="../media/image3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Administrator\Desktop\Documents\Tencent%20Files\327941932\FileRecv\20YWY-77.TIF" TargetMode="External"/><Relationship Id="rId1" Type="http://schemas.openxmlformats.org/officeDocument/2006/relationships/image" Target="../media/image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noRot="1" noChangeArrowheads="1"/>
          </p:cNvSpPr>
          <p:nvPr>
            <p:ph type="subTitle" idx="1"/>
          </p:nvPr>
        </p:nvSpPr>
        <p:spPr>
          <a:xfrm>
            <a:off x="1523365" y="169545"/>
            <a:ext cx="9082405" cy="6374130"/>
          </a:xfrm>
        </p:spPr>
        <p:txBody>
          <a:bodyPr/>
          <a:p>
            <a:pPr algn="l"/>
            <a:r>
              <a:rPr lang="zh-CN" altLang="en-US"/>
              <a:t>24.阅读下面文字，根据要求作文</a:t>
            </a:r>
            <a:endParaRPr lang="zh-CN" altLang="en-US"/>
          </a:p>
          <a:p>
            <a:pPr algn="l"/>
            <a:r>
              <a:rPr lang="zh-CN" altLang="en-US">
                <a:solidFill>
                  <a:srgbClr val="FF0000"/>
                </a:solidFill>
              </a:rPr>
              <a:t>人文日新 行健不息。</a:t>
            </a:r>
            <a:endParaRPr lang="zh-CN" altLang="en-US">
              <a:solidFill>
                <a:srgbClr val="FF0000"/>
              </a:solidFill>
            </a:endParaRPr>
          </a:p>
          <a:p>
            <a:pPr algn="l"/>
            <a:r>
              <a:rPr lang="zh-CN" altLang="en-US">
                <a:solidFill>
                  <a:srgbClr val="FF0000"/>
                </a:solidFill>
              </a:rPr>
              <a:t>为无为，则无不治。</a:t>
            </a:r>
            <a:endParaRPr lang="zh-CN" altLang="en-US">
              <a:solidFill>
                <a:srgbClr val="FF0000"/>
              </a:solidFill>
            </a:endParaRPr>
          </a:p>
          <a:p>
            <a:pPr algn="l"/>
            <a:r>
              <a:rPr lang="en-US" altLang="zh-CN"/>
              <a:t>     </a:t>
            </a:r>
            <a:r>
              <a:rPr lang="zh-CN" altLang="en-US"/>
              <a:t>对上述材料，你有怎样的体验与思考？写一篇文章，谈谈自己的看法。</a:t>
            </a:r>
            <a:r>
              <a:rPr lang="zh-CN" altLang="en-US">
                <a:solidFill>
                  <a:srgbClr val="FF0000"/>
                </a:solidFill>
              </a:rPr>
              <a:t>（学军卷</a:t>
            </a:r>
            <a:r>
              <a:rPr lang="en-US" altLang="zh-CN">
                <a:solidFill>
                  <a:srgbClr val="FF0000"/>
                </a:solidFill>
              </a:rPr>
              <a:t>6.1</a:t>
            </a:r>
            <a:r>
              <a:rPr>
                <a:solidFill>
                  <a:srgbClr val="FF0000"/>
                </a:solidFill>
              </a:rPr>
              <a:t>）</a:t>
            </a:r>
            <a:endParaRPr>
              <a:solidFill>
                <a:srgbClr val="FF0000"/>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p:nvPr/>
        </p:nvSpPr>
        <p:spPr>
          <a:xfrm>
            <a:off x="751840" y="81915"/>
            <a:ext cx="9833610" cy="6739255"/>
          </a:xfrm>
          <a:prstGeom prst="rect">
            <a:avLst/>
          </a:prstGeom>
          <a:noFill/>
          <a:ln w="9525">
            <a:noFill/>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E</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、孰与</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？（与</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相比，哪个</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例如：吾孰与城比徐公美？</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公之视廉将军孰与秦王？</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F</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、安</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乎？（怎么</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呢？）</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例如：然刘豫州新败之后，安能抗此难乎？</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G</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、何为</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？（为什么</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例如：君何为生我家？</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F</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何如哉？（</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该是怎样的呢？）</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例如：痛定思痛，痛何如哉？</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6322"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6323" name="页脚占位符 2"/>
          <p:cNvSpPr txBox="1">
            <a:spLocks noGrp="1"/>
          </p:cNvSpPr>
          <p:nvPr>
            <p:ph type="ftr" sz="quarter" idx="11"/>
          </p:nvPr>
        </p:nvSpPr>
        <p:spPr>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2230"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312" name=""/>
        <p:cNvGrpSpPr/>
        <p:nvPr/>
      </p:nvGrpSpPr>
      <p:grpSpPr>
        <a:xfrm>
          <a:off x="0" y="0"/>
          <a:ext cx="0" cy="0"/>
          <a:chOff x="0" y="0"/>
          <a:chExt cx="0" cy="0"/>
        </a:xfrm>
      </p:grpSpPr>
      <p:sp>
        <p:nvSpPr>
          <p:cNvPr id="1048798" name="矩形 1"/>
          <p:cNvSpPr/>
          <p:nvPr/>
        </p:nvSpPr>
        <p:spPr>
          <a:xfrm>
            <a:off x="272716" y="96597"/>
            <a:ext cx="11630526" cy="830997"/>
          </a:xfrm>
          <a:prstGeom prst="rect">
            <a:avLst/>
          </a:prstGeom>
        </p:spPr>
        <p:txBody>
          <a:bodyPr wrap="square">
            <a:spAutoFit/>
          </a:bodyPr>
          <a:lstStyle/>
          <a:p>
            <a:pPr indent="266700" algn="just">
              <a:spcAft>
                <a:spcPct val="0"/>
              </a:spcAft>
              <a:tabLst>
                <a:tab pos="2514600" algn="l"/>
              </a:tabLst>
            </a:pPr>
            <a:r>
              <a:rPr lang="zh-CN" altLang="zh-CN" sz="2400">
                <a:solidFill>
                  <a:srgbClr val="FF0000"/>
                </a:solidFill>
              </a:rPr>
              <a:t>【</a:t>
            </a:r>
            <a:r>
              <a:rPr lang="zh-CN" altLang="zh-CN" sz="2400" smtClean="0">
                <a:solidFill>
                  <a:srgbClr val="FF0000"/>
                </a:solidFill>
              </a:rPr>
              <a:t>20</a:t>
            </a:r>
            <a:r>
              <a:rPr lang="en-US" altLang="zh-CN" sz="2400" smtClean="0">
                <a:solidFill>
                  <a:srgbClr val="FF0000"/>
                </a:solidFill>
              </a:rPr>
              <a:t>19</a:t>
            </a:r>
            <a:r>
              <a:rPr lang="zh-CN" altLang="zh-CN" sz="2400" smtClean="0">
                <a:solidFill>
                  <a:srgbClr val="FF0000"/>
                </a:solidFill>
              </a:rPr>
              <a:t>年高考</a:t>
            </a:r>
            <a:r>
              <a:rPr lang="zh-CN" altLang="en-US" sz="2400" smtClean="0">
                <a:solidFill>
                  <a:srgbClr val="FF0000"/>
                </a:solidFill>
              </a:rPr>
              <a:t>北京卷</a:t>
            </a:r>
            <a:r>
              <a:rPr lang="en-US" altLang="zh-CN" sz="2400">
                <a:solidFill>
                  <a:srgbClr val="FF0000"/>
                </a:solidFill>
              </a:rPr>
              <a:t>《</a:t>
            </a:r>
            <a:r>
              <a:rPr lang="zh-CN" altLang="zh-CN" sz="2400">
                <a:solidFill>
                  <a:srgbClr val="FF0000"/>
                </a:solidFill>
              </a:rPr>
              <a:t>北京的</a:t>
            </a:r>
            <a:r>
              <a:rPr lang="en-US" altLang="zh-CN" sz="2400">
                <a:solidFill>
                  <a:srgbClr val="FF0000"/>
                </a:solidFill>
              </a:rPr>
              <a:t>“</a:t>
            </a:r>
            <a:r>
              <a:rPr lang="zh-CN" altLang="zh-CN" sz="2400">
                <a:solidFill>
                  <a:srgbClr val="FF0000"/>
                </a:solidFill>
              </a:rPr>
              <a:t>大</a:t>
            </a:r>
            <a:r>
              <a:rPr lang="en-US" altLang="zh-CN" sz="2400">
                <a:solidFill>
                  <a:srgbClr val="FF0000"/>
                </a:solidFill>
              </a:rPr>
              <a:t>”</a:t>
            </a:r>
            <a:r>
              <a:rPr lang="zh-CN" altLang="zh-CN" sz="2400">
                <a:solidFill>
                  <a:srgbClr val="FF0000"/>
                </a:solidFill>
              </a:rPr>
              <a:t>与</a:t>
            </a:r>
            <a:r>
              <a:rPr lang="en-US" altLang="zh-CN" sz="2400">
                <a:solidFill>
                  <a:srgbClr val="FF0000"/>
                </a:solidFill>
              </a:rPr>
              <a:t>“</a:t>
            </a:r>
            <a:r>
              <a:rPr lang="zh-CN" altLang="zh-CN" sz="2400">
                <a:solidFill>
                  <a:srgbClr val="FF0000"/>
                </a:solidFill>
              </a:rPr>
              <a:t>深</a:t>
            </a:r>
            <a:r>
              <a:rPr lang="en-US" altLang="zh-CN" sz="2400">
                <a:solidFill>
                  <a:srgbClr val="FF0000"/>
                </a:solidFill>
              </a:rPr>
              <a:t>” 》</a:t>
            </a:r>
            <a:r>
              <a:rPr lang="zh-CN" altLang="zh-CN" sz="2400">
                <a:solidFill>
                  <a:srgbClr val="FF0000"/>
                </a:solidFill>
              </a:rPr>
              <a:t>】</a:t>
            </a:r>
            <a:r>
              <a:rPr lang="zh-CN" altLang="zh-CN" sz="2400" kern="100" smtClean="0">
                <a:latin typeface="Times New Roman" panose="02020603050405020304" pitchFamily="18" charset="0"/>
                <a:ea typeface="黑体" panose="02010609060101010101" pitchFamily="49" charset="-122"/>
                <a:cs typeface="Times New Roman" panose="02020603050405020304" pitchFamily="18" charset="0"/>
              </a:rPr>
              <a:t>作者</a:t>
            </a:r>
            <a:r>
              <a:rPr lang="zh-CN" altLang="zh-CN" sz="2400" kern="100">
                <a:latin typeface="Times New Roman" panose="02020603050405020304" pitchFamily="18" charset="0"/>
                <a:ea typeface="黑体" panose="02010609060101010101" pitchFamily="49" charset="-122"/>
                <a:cs typeface="Times New Roman" panose="02020603050405020304" pitchFamily="18" charset="0"/>
              </a:rPr>
              <a:t>为什么说</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ea typeface="黑体" panose="02010609060101010101" pitchFamily="49" charset="-122"/>
                <a:cs typeface="Times New Roman" panose="02020603050405020304" pitchFamily="18" charset="0"/>
              </a:rPr>
              <a:t>你在没有走进这些胡同人家之前</a:t>
            </a:r>
            <a:r>
              <a:rPr lang="zh-CN" altLang="zh-CN" sz="2400" kern="100">
                <a:latin typeface="宋体" panose="02010600030101010101" pitchFamily="2" charset="-122"/>
                <a:ea typeface="黑体" panose="02010609060101010101" pitchFamily="49" charset="-122"/>
                <a:cs typeface="黑体" panose="02010609060101010101" pitchFamily="49" charset="-122"/>
              </a:rPr>
              <a:t>，</a:t>
            </a:r>
            <a:r>
              <a:rPr lang="zh-CN" altLang="zh-CN" sz="2400" kern="100">
                <a:latin typeface="Times New Roman" panose="02020603050405020304" pitchFamily="18" charset="0"/>
                <a:ea typeface="黑体" panose="02010609060101010101" pitchFamily="49" charset="-122"/>
                <a:cs typeface="Times New Roman" panose="02020603050405020304" pitchFamily="18" charset="0"/>
              </a:rPr>
              <a:t>关于北京文化的理解</a:t>
            </a:r>
            <a:r>
              <a:rPr lang="zh-CN" altLang="zh-CN" sz="2400" kern="100">
                <a:latin typeface="宋体" panose="02010600030101010101" pitchFamily="2" charset="-122"/>
                <a:ea typeface="黑体" panose="02010609060101010101" pitchFamily="49" charset="-122"/>
                <a:cs typeface="黑体" panose="02010609060101010101" pitchFamily="49" charset="-122"/>
              </a:rPr>
              <a:t>，</a:t>
            </a:r>
            <a:r>
              <a:rPr lang="zh-CN" altLang="zh-CN" sz="2400" kern="100">
                <a:latin typeface="Times New Roman" panose="02020603050405020304" pitchFamily="18" charset="0"/>
                <a:ea typeface="黑体" panose="02010609060101010101" pitchFamily="49" charset="-122"/>
                <a:cs typeface="Times New Roman" panose="02020603050405020304" pitchFamily="18" charset="0"/>
              </a:rPr>
              <a:t>是不便言深的</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ea typeface="黑体" panose="02010609060101010101" pitchFamily="49" charset="-122"/>
                <a:cs typeface="Times New Roman" panose="02020603050405020304" pitchFamily="18" charset="0"/>
              </a:rPr>
              <a:t>？请结合上下文具体说明。</a:t>
            </a:r>
            <a:r>
              <a:rPr lang="en-US" altLang="zh-CN" sz="2400" kern="100">
                <a:latin typeface="Times New Roman" panose="02020603050405020304" pitchFamily="18" charset="0"/>
                <a:cs typeface="Courier New" panose="02070309020205020404" pitchFamily="49" charset="0"/>
              </a:rPr>
              <a:t>(6</a:t>
            </a:r>
            <a:r>
              <a:rPr lang="zh-CN" altLang="zh-CN" sz="2400" kern="100">
                <a:latin typeface="Times New Roman" panose="02020603050405020304" pitchFamily="18" charset="0"/>
                <a:cs typeface="Times New Roman" panose="02020603050405020304" pitchFamily="18" charset="0"/>
              </a:rPr>
              <a:t>分</a:t>
            </a:r>
            <a:r>
              <a:rPr lang="en-US" altLang="zh-CN" sz="2400" kern="100">
                <a:latin typeface="Times New Roman" panose="02020603050405020304" pitchFamily="18" charset="0"/>
                <a:cs typeface="Courier New" panose="02070309020205020404" pitchFamily="49" charset="0"/>
              </a:rPr>
              <a:t>)</a:t>
            </a:r>
            <a:endParaRPr lang="zh-CN" altLang="zh-CN" sz="2400" kern="100">
              <a:latin typeface="宋体" panose="02010600030101010101" pitchFamily="2" charset="-122"/>
              <a:cs typeface="Courier New" panose="02070309020205020404" pitchFamily="49" charset="0"/>
            </a:endParaRPr>
          </a:p>
        </p:txBody>
      </p:sp>
      <p:graphicFrame>
        <p:nvGraphicFramePr>
          <p:cNvPr id="4194325" name="表格 3"/>
          <p:cNvGraphicFramePr>
            <a:graphicFrameLocks noGrp="1"/>
          </p:cNvGraphicFramePr>
          <p:nvPr/>
        </p:nvGraphicFramePr>
        <p:xfrm>
          <a:off x="288758" y="984580"/>
          <a:ext cx="11630526" cy="3548152"/>
        </p:xfrm>
        <a:graphic>
          <a:graphicData uri="http://schemas.openxmlformats.org/drawingml/2006/table">
            <a:tbl>
              <a:tblPr>
                <a:tableStyleId>{5C22544A-7EE6-4342-B048-85BDC9FD1C3A}</a:tableStyleId>
              </a:tblPr>
              <a:tblGrid>
                <a:gridCol w="1122947"/>
                <a:gridCol w="7143985"/>
                <a:gridCol w="3363594"/>
              </a:tblGrid>
              <a:tr h="626144">
                <a:tc>
                  <a:txBody>
                    <a:bodyPr wrap="square"/>
                    <a:lstStyle/>
                    <a:p>
                      <a:pPr algn="ctr">
                        <a:lnSpc>
                          <a:spcPct val="150000"/>
                        </a:lnSpc>
                        <a:spcAft>
                          <a:spcPct val="0"/>
                        </a:spcAft>
                        <a:tabLst>
                          <a:tab pos="2514600" algn="l"/>
                        </a:tabLst>
                      </a:pPr>
                      <a:r>
                        <a:rPr lang="zh-CN" sz="2400" kern="100">
                          <a:effectLst/>
                        </a:rPr>
                        <a:t>段落</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wrap="square"/>
                    <a:lstStyle/>
                    <a:p>
                      <a:pPr algn="ctr">
                        <a:lnSpc>
                          <a:spcPct val="150000"/>
                        </a:lnSpc>
                        <a:spcAft>
                          <a:spcPct val="0"/>
                        </a:spcAft>
                        <a:tabLst>
                          <a:tab pos="2514600" algn="l"/>
                        </a:tabLst>
                      </a:pPr>
                      <a:r>
                        <a:rPr lang="zh-CN" sz="2400" kern="100">
                          <a:effectLst/>
                        </a:rPr>
                        <a:t>相关信息</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wrap="square"/>
                    <a:lstStyle/>
                    <a:p>
                      <a:pPr algn="ctr">
                        <a:lnSpc>
                          <a:spcPct val="150000"/>
                        </a:lnSpc>
                        <a:spcAft>
                          <a:spcPct val="0"/>
                        </a:spcAft>
                        <a:tabLst>
                          <a:tab pos="2514600" algn="l"/>
                        </a:tabLst>
                      </a:pPr>
                      <a:r>
                        <a:rPr lang="zh-CN" sz="2400" kern="100">
                          <a:effectLst/>
                        </a:rPr>
                        <a:t>概括加工</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34859">
                <a:tc rowSpan="2">
                  <a:txBody>
                    <a:bodyPr wrap="square"/>
                    <a:lstStyle/>
                    <a:p>
                      <a:pPr algn="ctr">
                        <a:lnSpc>
                          <a:spcPct val="150000"/>
                        </a:lnSpc>
                        <a:spcAft>
                          <a:spcPct val="0"/>
                        </a:spcAft>
                        <a:tabLst>
                          <a:tab pos="2514600" algn="l"/>
                        </a:tabLst>
                      </a:pPr>
                      <a:r>
                        <a:rPr lang="zh-CN" sz="2400" kern="100">
                          <a:effectLst/>
                        </a:rPr>
                        <a:t>⑥段</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wrap="square"/>
                    <a:lstStyle/>
                    <a:p>
                      <a:pPr algn="just">
                        <a:lnSpc>
                          <a:spcPct val="150000"/>
                        </a:lnSpc>
                        <a:spcAft>
                          <a:spcPct val="0"/>
                        </a:spcAft>
                        <a:tabLst>
                          <a:tab pos="2514600" algn="l"/>
                        </a:tabLst>
                      </a:pPr>
                      <a:r>
                        <a:rPr lang="zh-CN" sz="2400" kern="100">
                          <a:effectLst/>
                        </a:rPr>
                        <a:t>“胡同人家是北京文化的保存者</a:t>
                      </a:r>
                      <a:r>
                        <a:rPr lang="en-US" sz="2400" kern="100">
                          <a:effectLst/>
                        </a:rPr>
                        <a:t>”</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wrap="square"/>
                    <a:lstStyle/>
                    <a:p>
                      <a:pPr algn="just">
                        <a:lnSpc>
                          <a:spcPct val="100000"/>
                        </a:lnSpc>
                        <a:spcAft>
                          <a:spcPct val="0"/>
                        </a:spcAft>
                        <a:tabLst>
                          <a:tab pos="2514600" algn="l"/>
                        </a:tabLst>
                      </a:pPr>
                      <a:r>
                        <a:rPr lang="zh-CN" sz="2400" kern="100">
                          <a:solidFill>
                            <a:srgbClr val="0000CC"/>
                          </a:solidFill>
                          <a:effectLst/>
                        </a:rPr>
                        <a:t>北京文化保存在胡同中的</a:t>
                      </a:r>
                      <a:r>
                        <a:rPr lang="zh-CN" sz="2400" u="dotted" kern="100">
                          <a:solidFill>
                            <a:srgbClr val="0000CC"/>
                          </a:solidFill>
                          <a:effectLst/>
                        </a:rPr>
                        <a:t>普通民居里</a:t>
                      </a:r>
                      <a:r>
                        <a:rPr lang="zh-CN" sz="2400" kern="100">
                          <a:solidFill>
                            <a:srgbClr val="0000CC"/>
                          </a:solidFill>
                          <a:effectLst/>
                        </a:rPr>
                        <a:t>。</a:t>
                      </a:r>
                      <a:endParaRPr lang="zh-CN" sz="2400" kern="100">
                        <a:solidFill>
                          <a:srgbClr val="0000CC"/>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52290">
                <a:tc vMerge="1">
                  <a:tcPr/>
                </a:tc>
                <a:tc>
                  <a:txBody>
                    <a:bodyPr wrap="square"/>
                    <a:lstStyle/>
                    <a:p>
                      <a:pPr algn="just">
                        <a:lnSpc>
                          <a:spcPct val="100000"/>
                        </a:lnSpc>
                        <a:spcAft>
                          <a:spcPct val="0"/>
                        </a:spcAft>
                        <a:tabLst>
                          <a:tab pos="2514600" algn="l"/>
                        </a:tabLst>
                      </a:pPr>
                      <a:r>
                        <a:rPr lang="en-US" sz="2400" kern="100">
                          <a:effectLst/>
                        </a:rPr>
                        <a:t>“</a:t>
                      </a:r>
                      <a:r>
                        <a:rPr lang="zh-CN" sz="2400" kern="100">
                          <a:effectLst/>
                        </a:rPr>
                        <a:t>北京市民的安分、平和，彼此间的有限依存和有节制的呼应</a:t>
                      </a:r>
                      <a:r>
                        <a:rPr lang="en-US" sz="2400" kern="100">
                          <a:effectLst/>
                        </a:rPr>
                        <a:t>”“</a:t>
                      </a:r>
                      <a:r>
                        <a:rPr lang="zh-CN" sz="2400" kern="100">
                          <a:effectLst/>
                        </a:rPr>
                        <a:t>他们各有各的文化，而又彼此宽容</a:t>
                      </a:r>
                      <a:r>
                        <a:rPr lang="en-US" sz="2400" kern="100">
                          <a:effectLst/>
                        </a:rPr>
                        <a:t>”“</a:t>
                      </a:r>
                      <a:r>
                        <a:rPr lang="zh-CN" sz="2400" kern="100">
                          <a:effectLst/>
                        </a:rPr>
                        <a:t>普通民居，都是实物历史，是凝结于砖石的历史文化</a:t>
                      </a:r>
                      <a:r>
                        <a:rPr lang="en-US" sz="2400" kern="100">
                          <a:effectLst/>
                        </a:rPr>
                        <a:t>”</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wrap="square"/>
                    <a:lstStyle/>
                    <a:p>
                      <a:pPr marL="0" algn="just" defTabSz="914400" rtl="0" eaLnBrk="1" latinLnBrk="0" hangingPunct="1">
                        <a:lnSpc>
                          <a:spcPct val="100000"/>
                        </a:lnSpc>
                        <a:spcAft>
                          <a:spcPct val="0"/>
                        </a:spcAft>
                        <a:tabLst>
                          <a:tab pos="2514600" algn="l"/>
                        </a:tabLst>
                      </a:pPr>
                      <a:r>
                        <a:rPr lang="zh-CN" sz="2400" kern="100">
                          <a:solidFill>
                            <a:srgbClr val="0000CC"/>
                          </a:solidFill>
                          <a:effectLst/>
                          <a:latin typeface="+mn-lt"/>
                          <a:ea typeface="+mn-ea"/>
                          <a:cs typeface="+mn-cs"/>
                        </a:rPr>
                        <a:t>北京文化的</a:t>
                      </a:r>
                      <a:r>
                        <a:rPr lang="en-US" sz="2400" kern="100">
                          <a:solidFill>
                            <a:srgbClr val="0000CC"/>
                          </a:solidFill>
                          <a:effectLst/>
                          <a:latin typeface="+mn-lt"/>
                          <a:ea typeface="+mn-ea"/>
                          <a:cs typeface="+mn-cs"/>
                        </a:rPr>
                        <a:t>“</a:t>
                      </a:r>
                      <a:r>
                        <a:rPr lang="zh-CN" sz="2400" kern="100">
                          <a:solidFill>
                            <a:srgbClr val="0000CC"/>
                          </a:solidFill>
                          <a:effectLst/>
                          <a:latin typeface="+mn-lt"/>
                          <a:ea typeface="+mn-ea"/>
                          <a:cs typeface="+mn-cs"/>
                        </a:rPr>
                        <a:t>深</a:t>
                      </a:r>
                      <a:r>
                        <a:rPr lang="en-US" sz="2400" kern="100">
                          <a:solidFill>
                            <a:srgbClr val="0000CC"/>
                          </a:solidFill>
                          <a:effectLst/>
                          <a:latin typeface="+mn-lt"/>
                          <a:ea typeface="+mn-ea"/>
                          <a:cs typeface="+mn-cs"/>
                        </a:rPr>
                        <a:t>”</a:t>
                      </a:r>
                      <a:r>
                        <a:rPr lang="zh-CN" sz="2400" kern="100">
                          <a:solidFill>
                            <a:srgbClr val="0000CC"/>
                          </a:solidFill>
                          <a:effectLst/>
                          <a:latin typeface="+mn-lt"/>
                          <a:ea typeface="+mn-ea"/>
                          <a:cs typeface="+mn-cs"/>
                        </a:rPr>
                        <a:t>更多地体现在胡同人家。</a:t>
                      </a:r>
                      <a:endParaRPr lang="zh-CN" sz="2400" kern="100">
                        <a:solidFill>
                          <a:srgbClr val="0000CC"/>
                        </a:solidFill>
                        <a:effectLst/>
                        <a:latin typeface="+mn-lt"/>
                        <a:ea typeface="+mn-ea"/>
                        <a:cs typeface="+mn-cs"/>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34859">
                <a:tc>
                  <a:txBody>
                    <a:bodyPr wrap="square"/>
                    <a:lstStyle/>
                    <a:p>
                      <a:pPr algn="ctr">
                        <a:lnSpc>
                          <a:spcPct val="150000"/>
                        </a:lnSpc>
                        <a:spcAft>
                          <a:spcPct val="0"/>
                        </a:spcAft>
                        <a:tabLst>
                          <a:tab pos="2514600" algn="l"/>
                        </a:tabLst>
                      </a:pPr>
                      <a:r>
                        <a:rPr lang="zh-CN" sz="2400" kern="100">
                          <a:effectLst/>
                        </a:rPr>
                        <a:t>⑦段</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wrap="square"/>
                    <a:lstStyle/>
                    <a:p>
                      <a:pPr algn="just">
                        <a:lnSpc>
                          <a:spcPct val="100000"/>
                        </a:lnSpc>
                        <a:spcAft>
                          <a:spcPct val="0"/>
                        </a:spcAft>
                        <a:tabLst>
                          <a:tab pos="2514600" algn="l"/>
                        </a:tabLst>
                      </a:pPr>
                      <a:r>
                        <a:rPr lang="en-US" sz="2400" kern="100">
                          <a:effectLst/>
                        </a:rPr>
                        <a:t>“</a:t>
                      </a:r>
                      <a:r>
                        <a:rPr lang="zh-CN" sz="2400" kern="100">
                          <a:effectLst/>
                        </a:rPr>
                        <a:t>仍能发现古城犹在的活力</a:t>
                      </a:r>
                      <a:r>
                        <a:rPr lang="en-US" sz="2400" kern="100">
                          <a:effectLst/>
                        </a:rPr>
                        <a:t>”“</a:t>
                      </a:r>
                      <a:r>
                        <a:rPr lang="zh-CN" sz="2400" kern="100">
                          <a:effectLst/>
                        </a:rPr>
                        <a:t>古城毕竟不是一个大古董</a:t>
                      </a:r>
                      <a:r>
                        <a:rPr lang="en-US" sz="2400" kern="100">
                          <a:effectLst/>
                        </a:rPr>
                        <a:t>”</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wrap="square"/>
                    <a:lstStyle/>
                    <a:p>
                      <a:pPr marL="0" algn="just" defTabSz="914400" rtl="0" eaLnBrk="1" latinLnBrk="0" hangingPunct="1">
                        <a:lnSpc>
                          <a:spcPct val="100000"/>
                        </a:lnSpc>
                        <a:spcAft>
                          <a:spcPct val="0"/>
                        </a:spcAft>
                        <a:tabLst>
                          <a:tab pos="2514600" algn="l"/>
                        </a:tabLst>
                      </a:pPr>
                      <a:r>
                        <a:rPr lang="zh-CN" sz="2400" kern="100">
                          <a:solidFill>
                            <a:srgbClr val="0000CC"/>
                          </a:solidFill>
                          <a:effectLst/>
                          <a:latin typeface="+mn-lt"/>
                          <a:ea typeface="+mn-ea"/>
                          <a:cs typeface="+mn-cs"/>
                        </a:rPr>
                        <a:t>走进胡同深处，更能感受到古城犹在的活力。</a:t>
                      </a:r>
                      <a:endParaRPr lang="zh-CN" sz="2400" kern="100">
                        <a:solidFill>
                          <a:srgbClr val="0000CC"/>
                        </a:solidFill>
                        <a:effectLst/>
                        <a:latin typeface="+mn-lt"/>
                        <a:ea typeface="+mn-ea"/>
                        <a:cs typeface="+mn-cs"/>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48799" name="矩形 4"/>
          <p:cNvSpPr/>
          <p:nvPr/>
        </p:nvSpPr>
        <p:spPr>
          <a:xfrm>
            <a:off x="160421" y="4712621"/>
            <a:ext cx="12031579" cy="1938992"/>
          </a:xfrm>
          <a:prstGeom prst="rect">
            <a:avLst/>
          </a:prstGeom>
        </p:spPr>
        <p:txBody>
          <a:bodyPr wrap="square">
            <a:spAutoFit/>
          </a:bodyPr>
          <a:lstStyle/>
          <a:p>
            <a:r>
              <a:rPr lang="zh-CN" altLang="en-US" sz="2400" kern="100" smtClean="0">
                <a:solidFill>
                  <a:srgbClr val="FF0000"/>
                </a:solidFill>
                <a:latin typeface="宋体" panose="02010600030101010101" pitchFamily="2" charset="-122"/>
                <a:cs typeface="Times New Roman" panose="02020603050405020304" pitchFamily="18" charset="0"/>
              </a:rPr>
              <a:t>答案：</a:t>
            </a:r>
            <a:r>
              <a:rPr lang="en-US" altLang="zh-CN" sz="2400" kern="100" smtClean="0">
                <a:solidFill>
                  <a:srgbClr val="FF0000"/>
                </a:solidFill>
                <a:latin typeface="宋体" panose="02010600030101010101" pitchFamily="2" charset="-122"/>
                <a:cs typeface="Times New Roman" panose="02020603050405020304" pitchFamily="18" charset="0"/>
              </a:rPr>
              <a:t>①</a:t>
            </a:r>
            <a:r>
              <a:rPr lang="zh-CN" altLang="zh-CN" sz="2400" kern="100">
                <a:solidFill>
                  <a:srgbClr val="FF0000"/>
                </a:solidFill>
                <a:latin typeface="Times New Roman" panose="02020603050405020304" pitchFamily="18" charset="0"/>
                <a:cs typeface="Times New Roman" panose="02020603050405020304" pitchFamily="18" charset="0"/>
              </a:rPr>
              <a:t>北京文化不但保存在故宫等皇城的物质遗存上，而且保存在胡同中的普通民居里。</a:t>
            </a:r>
            <a:r>
              <a:rPr lang="en-US" altLang="zh-CN" sz="2400" kern="100">
                <a:solidFill>
                  <a:srgbClr val="FF0000"/>
                </a:solidFill>
                <a:latin typeface="宋体" panose="02010600030101010101" pitchFamily="2" charset="-122"/>
                <a:cs typeface="Times New Roman" panose="02020603050405020304" pitchFamily="18" charset="0"/>
              </a:rPr>
              <a:t>②</a:t>
            </a:r>
            <a:r>
              <a:rPr lang="zh-CN" altLang="zh-CN" sz="2400" kern="100">
                <a:solidFill>
                  <a:srgbClr val="FF0000"/>
                </a:solidFill>
                <a:latin typeface="Times New Roman" panose="02020603050405020304" pitchFamily="18" charset="0"/>
                <a:cs typeface="Times New Roman" panose="02020603050405020304" pitchFamily="18" charset="0"/>
              </a:rPr>
              <a:t>在作者看来，北京文化的</a:t>
            </a:r>
            <a:r>
              <a:rPr lang="en-US" altLang="zh-CN" sz="2400" kern="100">
                <a:solidFill>
                  <a:srgbClr val="FF0000"/>
                </a:solidFill>
                <a:latin typeface="宋体" panose="02010600030101010101" pitchFamily="2" charset="-122"/>
                <a:cs typeface="Times New Roman" panose="02020603050405020304" pitchFamily="18" charset="0"/>
              </a:rPr>
              <a:t>“</a:t>
            </a:r>
            <a:r>
              <a:rPr lang="zh-CN" altLang="zh-CN" sz="2400" kern="100">
                <a:solidFill>
                  <a:srgbClr val="FF0000"/>
                </a:solidFill>
                <a:latin typeface="Times New Roman" panose="02020603050405020304" pitchFamily="18" charset="0"/>
                <a:cs typeface="Times New Roman" panose="02020603050405020304" pitchFamily="18" charset="0"/>
              </a:rPr>
              <a:t>深</a:t>
            </a:r>
            <a:r>
              <a:rPr lang="en-US" altLang="zh-CN" sz="2400" kern="100">
                <a:solidFill>
                  <a:srgbClr val="FF0000"/>
                </a:solidFill>
                <a:latin typeface="宋体" panose="02010600030101010101" pitchFamily="2" charset="-122"/>
                <a:cs typeface="Times New Roman" panose="02020603050405020304" pitchFamily="18" charset="0"/>
              </a:rPr>
              <a:t>”</a:t>
            </a:r>
            <a:r>
              <a:rPr lang="zh-CN" altLang="zh-CN" sz="2400" kern="100">
                <a:solidFill>
                  <a:srgbClr val="FF0000"/>
                </a:solidFill>
                <a:latin typeface="Times New Roman" panose="02020603050405020304" pitchFamily="18" charset="0"/>
                <a:cs typeface="Times New Roman" panose="02020603050405020304" pitchFamily="18" charset="0"/>
              </a:rPr>
              <a:t>更多地体现在胡同人家。这种北京文化以安分、平和的市民阶层为代表，体现为</a:t>
            </a:r>
            <a:r>
              <a:rPr lang="en-US" altLang="zh-CN" sz="2400" kern="100">
                <a:solidFill>
                  <a:srgbClr val="FF0000"/>
                </a:solidFill>
                <a:latin typeface="宋体" panose="02010600030101010101" pitchFamily="2" charset="-122"/>
                <a:cs typeface="Times New Roman" panose="02020603050405020304" pitchFamily="18" charset="0"/>
              </a:rPr>
              <a:t>“</a:t>
            </a:r>
            <a:r>
              <a:rPr lang="zh-CN" altLang="zh-CN" sz="2400" kern="100">
                <a:solidFill>
                  <a:srgbClr val="FF0000"/>
                </a:solidFill>
                <a:latin typeface="Times New Roman" panose="02020603050405020304" pitchFamily="18" charset="0"/>
                <a:cs typeface="Times New Roman" panose="02020603050405020304" pitchFamily="18" charset="0"/>
              </a:rPr>
              <a:t>彼此宽容，彼此体谅</a:t>
            </a:r>
            <a:r>
              <a:rPr lang="en-US" altLang="zh-CN" sz="2400" kern="100">
                <a:solidFill>
                  <a:srgbClr val="FF0000"/>
                </a:solidFill>
                <a:latin typeface="宋体" panose="02010600030101010101" pitchFamily="2" charset="-122"/>
                <a:cs typeface="Times New Roman" panose="02020603050405020304" pitchFamily="18" charset="0"/>
              </a:rPr>
              <a:t>”</a:t>
            </a:r>
            <a:r>
              <a:rPr lang="zh-CN" altLang="zh-CN" sz="2400" kern="100">
                <a:solidFill>
                  <a:srgbClr val="FF0000"/>
                </a:solidFill>
                <a:latin typeface="Times New Roman" panose="02020603050405020304" pitchFamily="18" charset="0"/>
                <a:cs typeface="Times New Roman" panose="02020603050405020304" pitchFamily="18" charset="0"/>
              </a:rPr>
              <a:t>的家庭伦理关系及在此基础上形成的和谐的社会秩序。</a:t>
            </a:r>
            <a:r>
              <a:rPr lang="en-US" altLang="zh-CN" sz="2400" kern="100">
                <a:solidFill>
                  <a:srgbClr val="FF0000"/>
                </a:solidFill>
                <a:latin typeface="宋体" panose="02010600030101010101" pitchFamily="2" charset="-122"/>
                <a:cs typeface="Times New Roman" panose="02020603050405020304" pitchFamily="18" charset="0"/>
              </a:rPr>
              <a:t>③</a:t>
            </a:r>
            <a:r>
              <a:rPr lang="zh-CN" altLang="zh-CN" sz="2400" kern="100">
                <a:solidFill>
                  <a:srgbClr val="FF0000"/>
                </a:solidFill>
                <a:latin typeface="Times New Roman" panose="02020603050405020304" pitchFamily="18" charset="0"/>
                <a:cs typeface="Times New Roman" panose="02020603050405020304" pitchFamily="18" charset="0"/>
              </a:rPr>
              <a:t>走进胡同深处，接触鲜活的日常生活，更能感受到古城犹在的活力。</a:t>
            </a:r>
            <a:endParaRPr lang="zh-CN" altLang="en-US" sz="24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99"/>
                                        </p:tgtEl>
                                        <p:attrNameLst>
                                          <p:attrName>style.visibility</p:attrName>
                                        </p:attrNameLst>
                                      </p:cBhvr>
                                      <p:to>
                                        <p:strVal val="visible"/>
                                      </p:to>
                                    </p:set>
                                    <p:anim calcmode="lin" valueType="num">
                                      <p:cBhvr additive="base">
                                        <p:cTn id="7" dur="500" fill="hold"/>
                                        <p:tgtEl>
                                          <p:spTgt spid="1048799"/>
                                        </p:tgtEl>
                                        <p:attrNameLst>
                                          <p:attrName>ppt_x</p:attrName>
                                        </p:attrNameLst>
                                      </p:cBhvr>
                                      <p:tavLst>
                                        <p:tav tm="0">
                                          <p:val>
                                            <p:strVal val="#ppt_x"/>
                                          </p:val>
                                        </p:tav>
                                        <p:tav tm="100000">
                                          <p:val>
                                            <p:strVal val="#ppt_x"/>
                                          </p:val>
                                        </p:tav>
                                      </p:tavLst>
                                    </p:anim>
                                    <p:anim calcmode="lin" valueType="num">
                                      <p:cBhvr additive="base">
                                        <p:cTn id="8" dur="500" fill="hold"/>
                                        <p:tgtEl>
                                          <p:spTgt spid="10487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313" name=""/>
        <p:cNvGrpSpPr/>
        <p:nvPr/>
      </p:nvGrpSpPr>
      <p:grpSpPr>
        <a:xfrm>
          <a:off x="0" y="0"/>
          <a:ext cx="0" cy="0"/>
          <a:chOff x="0" y="0"/>
          <a:chExt cx="0" cy="0"/>
        </a:xfrm>
      </p:grpSpPr>
      <p:pic>
        <p:nvPicPr>
          <p:cNvPr id="2097213" name="图片 6"/>
          <p:cNvPicPr>
            <a:picLocks noChangeAspect="1"/>
          </p:cNvPicPr>
          <p:nvPr/>
        </p:nvPicPr>
        <p:blipFill>
          <a:blip r:embed="rId1"/>
          <a:srcRect l="14739" t="6133" r="12415" b="2540"/>
          <a:stretch>
            <a:fillRect/>
          </a:stretch>
        </p:blipFill>
        <p:spPr>
          <a:xfrm>
            <a:off x="-42530" y="-148856"/>
            <a:ext cx="12234530" cy="6858000"/>
          </a:xfrm>
          <a:prstGeom prst="rect">
            <a:avLst/>
          </a:prstGeom>
        </p:spPr>
      </p:pic>
      <p:pic>
        <p:nvPicPr>
          <p:cNvPr id="2097214" name="Picture 2" descr="https://gimg2.baidu.com/image_search/src=http%3A%2F%2Fpic.16pic.com%2F00%2F51%2F03%2F16pic_5103925_b.jpg&amp;refer=http%3A%2F%2Fpic.16pic.com&amp;app=2002&amp;size=f9999,10000&amp;q=a80&amp;n=0&amp;g=0n&amp;fmt=jpeg?sec=1624160252&amp;t=aadfd2abe774db15f110b4f1c4d7a7e1"/>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810909" y="728856"/>
            <a:ext cx="10812130" cy="5102576"/>
          </a:xfrm>
          <a:prstGeom prst="rect">
            <a:avLst/>
          </a:prstGeom>
          <a:noFill/>
        </p:spPr>
      </p:pic>
      <p:sp>
        <p:nvSpPr>
          <p:cNvPr id="1048800" name="文本框 4"/>
          <p:cNvSpPr txBox="1"/>
          <p:nvPr/>
        </p:nvSpPr>
        <p:spPr>
          <a:xfrm>
            <a:off x="3409490" y="3030762"/>
            <a:ext cx="5330489" cy="1107996"/>
          </a:xfrm>
          <a:prstGeom prst="rect">
            <a:avLst/>
          </a:prstGeom>
          <a:noFill/>
          <a:ln>
            <a:solidFill>
              <a:srgbClr val="FFFF00"/>
            </a:solidFill>
          </a:ln>
        </p:spPr>
        <p:txBody>
          <a:bodyPr wrap="square" rtlCol="0">
            <a:spAutoFit/>
          </a:bodyPr>
          <a:lstStyle>
            <a:defPPr>
              <a:defRPr lang="zh-CN"/>
            </a:defPPr>
            <a:lvl1pPr>
              <a:defRPr sz="6600">
                <a:solidFill>
                  <a:srgbClr val="FF0000"/>
                </a:solidFill>
                <a:latin typeface="华文隶书" panose="02010800040101010101" pitchFamily="2" charset="-122"/>
                <a:ea typeface="华文隶书" panose="02010800040101010101" pitchFamily="2" charset="-122"/>
              </a:defRPr>
            </a:lvl1pPr>
          </a:lstStyle>
          <a:p>
            <a:r>
              <a:rPr lang="zh-CN" altLang="en-US" smtClean="0">
                <a:solidFill>
                  <a:srgbClr val="33CC33"/>
                </a:solidFill>
              </a:rPr>
              <a:t>现代诗歌阅读</a:t>
            </a:r>
            <a:endParaRPr lang="zh-CN" altLang="en-US">
              <a:solidFill>
                <a:srgbClr val="33CC33"/>
              </a:solidFill>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314" name=""/>
        <p:cNvGrpSpPr/>
        <p:nvPr/>
      </p:nvGrpSpPr>
      <p:grpSpPr>
        <a:xfrm>
          <a:off x="0" y="0"/>
          <a:ext cx="0" cy="0"/>
          <a:chOff x="0" y="0"/>
          <a:chExt cx="0" cy="0"/>
        </a:xfrm>
      </p:grpSpPr>
      <p:sp>
        <p:nvSpPr>
          <p:cNvPr id="1048801" name="矩形 1"/>
          <p:cNvSpPr/>
          <p:nvPr/>
        </p:nvSpPr>
        <p:spPr>
          <a:xfrm>
            <a:off x="1719619" y="1694050"/>
            <a:ext cx="8147712" cy="3539430"/>
          </a:xfrm>
          <a:prstGeom prst="rect">
            <a:avLst/>
          </a:prstGeom>
        </p:spPr>
        <p:txBody>
          <a:bodyPr wrap="square">
            <a:spAutoFit/>
          </a:bodyPr>
          <a:lstStyle/>
          <a:p>
            <a:r>
              <a:rPr lang="en-US" altLang="zh-CN" sz="3200" kern="100" smtClean="0">
                <a:latin typeface="Times New Roman" panose="02020603050405020304" pitchFamily="18" charset="0"/>
                <a:cs typeface="Times New Roman" panose="02020603050405020304" pitchFamily="18" charset="0"/>
              </a:rPr>
              <a:t>        </a:t>
            </a:r>
            <a:r>
              <a:rPr lang="zh-CN" altLang="zh-CN" sz="3200" kern="100" smtClean="0">
                <a:latin typeface="Times New Roman" panose="02020603050405020304" pitchFamily="18" charset="0"/>
                <a:cs typeface="Times New Roman" panose="02020603050405020304" pitchFamily="18" charset="0"/>
              </a:rPr>
              <a:t>现代</a:t>
            </a:r>
            <a:r>
              <a:rPr lang="zh-CN" altLang="zh-CN" sz="3200" kern="100">
                <a:latin typeface="Times New Roman" panose="02020603050405020304" pitchFamily="18" charset="0"/>
                <a:cs typeface="Times New Roman" panose="02020603050405020304" pitchFamily="18" charset="0"/>
              </a:rPr>
              <a:t>诗歌与小说、散文、戏剧并称四大文学体裁，但高考全国卷甚至地方卷一直以来比较青睐小说、散文，现代诗歌与戏剧没有出现过。</a:t>
            </a:r>
            <a:r>
              <a:rPr lang="en-US" altLang="zh-CN" sz="3200" kern="100">
                <a:latin typeface="Times New Roman" panose="02020603050405020304" pitchFamily="18" charset="0"/>
              </a:rPr>
              <a:t>2020</a:t>
            </a:r>
            <a:r>
              <a:rPr lang="zh-CN" altLang="zh-CN" sz="3200" kern="100">
                <a:latin typeface="Times New Roman" panose="02020603050405020304" pitchFamily="18" charset="0"/>
                <a:cs typeface="Times New Roman" panose="02020603050405020304" pitchFamily="18" charset="0"/>
              </a:rPr>
              <a:t>新高考模拟山东卷出人意料地出现了辛迪的《刈禾女之歌》，让人眼前一亮。这也是高考命题人释放的信号，严防押题，反对套路。</a:t>
            </a:r>
            <a:endParaRPr lang="zh-CN" altLang="en-US" sz="3200"/>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315" name=""/>
        <p:cNvGrpSpPr/>
        <p:nvPr/>
      </p:nvGrpSpPr>
      <p:grpSpPr>
        <a:xfrm>
          <a:off x="0" y="0"/>
          <a:ext cx="0" cy="0"/>
          <a:chOff x="0" y="0"/>
          <a:chExt cx="0" cy="0"/>
        </a:xfrm>
      </p:grpSpPr>
      <p:pic>
        <p:nvPicPr>
          <p:cNvPr id="2097215" name="图片 1"/>
          <p:cNvPicPr>
            <a:picLocks noChangeAspect="1"/>
          </p:cNvPicPr>
          <p:nvPr/>
        </p:nvPicPr>
        <p:blipFill>
          <a:blip r:embed="rId1"/>
          <a:stretch>
            <a:fillRect/>
          </a:stretch>
        </p:blipFill>
        <p:spPr>
          <a:xfrm>
            <a:off x="0" y="1005288"/>
            <a:ext cx="12166641" cy="5517431"/>
          </a:xfrm>
          <a:prstGeom prst="rect">
            <a:avLst/>
          </a:prstGeom>
        </p:spPr>
      </p:pic>
      <p:sp>
        <p:nvSpPr>
          <p:cNvPr id="1048802" name="文本框 2"/>
          <p:cNvSpPr txBox="1"/>
          <p:nvPr/>
        </p:nvSpPr>
        <p:spPr>
          <a:xfrm>
            <a:off x="264160" y="203200"/>
            <a:ext cx="8188960" cy="58477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任务一 鉴赏语言</a:t>
            </a:r>
            <a:r>
              <a:rPr lang="en-US" altLang="zh-CN" sz="3200" smtClean="0">
                <a:solidFill>
                  <a:srgbClr val="0000CC"/>
                </a:solidFill>
                <a:latin typeface="黑体" panose="02010609060101010101" pitchFamily="49" charset="-122"/>
                <a:ea typeface="黑体" panose="02010609060101010101" pitchFamily="49" charset="-122"/>
              </a:rPr>
              <a:t>——</a:t>
            </a:r>
            <a:r>
              <a:rPr lang="zh-CN" altLang="en-US" sz="3200" smtClean="0">
                <a:solidFill>
                  <a:srgbClr val="0000CC"/>
                </a:solidFill>
                <a:latin typeface="黑体" panose="02010609060101010101" pitchFamily="49" charset="-122"/>
                <a:ea typeface="黑体" panose="02010609060101010101" pitchFamily="49" charset="-122"/>
              </a:rPr>
              <a:t>披文入境，沿波讨源</a:t>
            </a:r>
            <a:endParaRPr lang="zh-CN" altLang="en-US" sz="3200">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316" name=""/>
        <p:cNvGrpSpPr/>
        <p:nvPr/>
      </p:nvGrpSpPr>
      <p:grpSpPr>
        <a:xfrm>
          <a:off x="0" y="0"/>
          <a:ext cx="0" cy="0"/>
          <a:chOff x="0" y="0"/>
          <a:chExt cx="0" cy="0"/>
        </a:xfrm>
      </p:grpSpPr>
      <p:pic>
        <p:nvPicPr>
          <p:cNvPr id="2097216" name="图片 1"/>
          <p:cNvPicPr>
            <a:picLocks noChangeAspect="1"/>
          </p:cNvPicPr>
          <p:nvPr/>
        </p:nvPicPr>
        <p:blipFill>
          <a:blip r:embed="rId1"/>
          <a:stretch>
            <a:fillRect/>
          </a:stretch>
        </p:blipFill>
        <p:spPr>
          <a:xfrm>
            <a:off x="1727200" y="556327"/>
            <a:ext cx="9293714" cy="6301673"/>
          </a:xfrm>
          <a:prstGeom prst="rect">
            <a:avLst/>
          </a:prstGeom>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317" name=""/>
        <p:cNvGrpSpPr/>
        <p:nvPr/>
      </p:nvGrpSpPr>
      <p:grpSpPr>
        <a:xfrm>
          <a:off x="0" y="0"/>
          <a:ext cx="0" cy="0"/>
          <a:chOff x="0" y="0"/>
          <a:chExt cx="0" cy="0"/>
        </a:xfrm>
      </p:grpSpPr>
      <p:sp>
        <p:nvSpPr>
          <p:cNvPr id="1048803" name="文本框 1"/>
          <p:cNvSpPr txBox="1"/>
          <p:nvPr/>
        </p:nvSpPr>
        <p:spPr>
          <a:xfrm>
            <a:off x="243840" y="304800"/>
            <a:ext cx="9225280" cy="58477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任务二 鉴赏表达技巧</a:t>
            </a:r>
            <a:r>
              <a:rPr lang="en-US" altLang="zh-CN" sz="3200" smtClean="0">
                <a:solidFill>
                  <a:srgbClr val="0000CC"/>
                </a:solidFill>
                <a:latin typeface="黑体" panose="02010609060101010101" pitchFamily="49" charset="-122"/>
                <a:ea typeface="黑体" panose="02010609060101010101" pitchFamily="49" charset="-122"/>
              </a:rPr>
              <a:t>——</a:t>
            </a:r>
            <a:r>
              <a:rPr lang="zh-CN" altLang="en-US" sz="3200" smtClean="0">
                <a:solidFill>
                  <a:srgbClr val="0000CC"/>
                </a:solidFill>
                <a:latin typeface="黑体" panose="02010609060101010101" pitchFamily="49" charset="-122"/>
                <a:ea typeface="黑体" panose="02010609060101010101" pitchFamily="49" charset="-122"/>
              </a:rPr>
              <a:t>片语细推，尺水兴波</a:t>
            </a:r>
            <a:endParaRPr lang="zh-CN" altLang="en-US" sz="3200">
              <a:solidFill>
                <a:srgbClr val="0000CC"/>
              </a:solidFill>
              <a:latin typeface="黑体" panose="02010609060101010101" pitchFamily="49" charset="-122"/>
              <a:ea typeface="黑体" panose="02010609060101010101" pitchFamily="49" charset="-122"/>
            </a:endParaRPr>
          </a:p>
        </p:txBody>
      </p:sp>
      <p:pic>
        <p:nvPicPr>
          <p:cNvPr id="2097217" name="图片 2"/>
          <p:cNvPicPr>
            <a:picLocks noChangeAspect="1"/>
          </p:cNvPicPr>
          <p:nvPr/>
        </p:nvPicPr>
        <p:blipFill>
          <a:blip r:embed="rId1"/>
          <a:stretch>
            <a:fillRect/>
          </a:stretch>
        </p:blipFill>
        <p:spPr>
          <a:xfrm>
            <a:off x="0" y="1582593"/>
            <a:ext cx="12294442" cy="3172287"/>
          </a:xfrm>
          <a:prstGeom prst="rect">
            <a:avLst/>
          </a:prstGeom>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318" name=""/>
        <p:cNvGrpSpPr/>
        <p:nvPr/>
      </p:nvGrpSpPr>
      <p:grpSpPr>
        <a:xfrm>
          <a:off x="0" y="0"/>
          <a:ext cx="0" cy="0"/>
          <a:chOff x="0" y="0"/>
          <a:chExt cx="0" cy="0"/>
        </a:xfrm>
      </p:grpSpPr>
      <p:pic>
        <p:nvPicPr>
          <p:cNvPr id="2097218" name="图片 1"/>
          <p:cNvPicPr>
            <a:picLocks noChangeAspect="1"/>
          </p:cNvPicPr>
          <p:nvPr/>
        </p:nvPicPr>
        <p:blipFill>
          <a:blip r:embed="rId1"/>
          <a:stretch>
            <a:fillRect/>
          </a:stretch>
        </p:blipFill>
        <p:spPr>
          <a:xfrm>
            <a:off x="1268967" y="0"/>
            <a:ext cx="9422780" cy="6858000"/>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319" name=""/>
        <p:cNvGrpSpPr/>
        <p:nvPr/>
      </p:nvGrpSpPr>
      <p:grpSpPr>
        <a:xfrm>
          <a:off x="0" y="0"/>
          <a:ext cx="0" cy="0"/>
          <a:chOff x="0" y="0"/>
          <a:chExt cx="0" cy="0"/>
        </a:xfrm>
      </p:grpSpPr>
      <p:pic>
        <p:nvPicPr>
          <p:cNvPr id="2097219" name="图片 6"/>
          <p:cNvPicPr>
            <a:picLocks noChangeAspect="1"/>
          </p:cNvPicPr>
          <p:nvPr/>
        </p:nvPicPr>
        <p:blipFill>
          <a:blip r:embed="rId1"/>
          <a:srcRect l="14739" t="6133" r="12415" b="2540"/>
          <a:stretch>
            <a:fillRect/>
          </a:stretch>
        </p:blipFill>
        <p:spPr>
          <a:xfrm>
            <a:off x="0" y="0"/>
            <a:ext cx="12234530" cy="6858000"/>
          </a:xfrm>
          <a:prstGeom prst="rect">
            <a:avLst/>
          </a:prstGeom>
        </p:spPr>
      </p:pic>
      <p:pic>
        <p:nvPicPr>
          <p:cNvPr id="2097220" name="Picture 2" descr="https://gimg2.baidu.com/image_search/src=http%3A%2F%2Fpic.16pic.com%2F00%2F51%2F03%2F16pic_5103925_b.jpg&amp;refer=http%3A%2F%2Fpic.16pic.com&amp;app=2002&amp;size=f9999,10000&amp;q=a80&amp;n=0&amp;g=0n&amp;fmt=jpeg?sec=1624160252&amp;t=aadfd2abe774db15f110b4f1c4d7a7e1"/>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980230" y="877712"/>
            <a:ext cx="10812130" cy="5102576"/>
          </a:xfrm>
          <a:prstGeom prst="rect">
            <a:avLst/>
          </a:prstGeom>
          <a:noFill/>
        </p:spPr>
      </p:pic>
      <p:sp>
        <p:nvSpPr>
          <p:cNvPr id="1048804" name="文本框 5"/>
          <p:cNvSpPr txBox="1"/>
          <p:nvPr/>
        </p:nvSpPr>
        <p:spPr>
          <a:xfrm>
            <a:off x="3452020" y="2875002"/>
            <a:ext cx="5330489" cy="1107996"/>
          </a:xfrm>
          <a:prstGeom prst="rect">
            <a:avLst/>
          </a:prstGeom>
          <a:noFill/>
          <a:ln>
            <a:solidFill>
              <a:srgbClr val="FFFF00"/>
            </a:solidFill>
          </a:ln>
        </p:spPr>
        <p:txBody>
          <a:bodyPr wrap="square" rtlCol="0">
            <a:spAutoFit/>
          </a:bodyPr>
          <a:lstStyle>
            <a:defPPr>
              <a:defRPr lang="zh-CN"/>
            </a:defPPr>
            <a:lvl1pPr>
              <a:defRPr sz="6600">
                <a:solidFill>
                  <a:srgbClr val="FF0000"/>
                </a:solidFill>
                <a:latin typeface="华文隶书" panose="02010800040101010101" pitchFamily="2" charset="-122"/>
                <a:ea typeface="华文隶书" panose="02010800040101010101" pitchFamily="2" charset="-122"/>
              </a:defRPr>
            </a:lvl1pPr>
          </a:lstStyle>
          <a:p>
            <a:pPr algn="dist"/>
            <a:r>
              <a:rPr lang="zh-CN" altLang="en-US" smtClean="0">
                <a:solidFill>
                  <a:srgbClr val="33CC33"/>
                </a:solidFill>
              </a:rPr>
              <a:t>戏剧阅读</a:t>
            </a:r>
            <a:endParaRPr lang="zh-CN" altLang="en-US">
              <a:solidFill>
                <a:srgbClr val="33CC33"/>
              </a:solidFill>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320" name=""/>
        <p:cNvGrpSpPr/>
        <p:nvPr/>
      </p:nvGrpSpPr>
      <p:grpSpPr>
        <a:xfrm>
          <a:off x="0" y="0"/>
          <a:ext cx="0" cy="0"/>
          <a:chOff x="0" y="0"/>
          <a:chExt cx="0" cy="0"/>
        </a:xfrm>
      </p:grpSpPr>
      <p:sp>
        <p:nvSpPr>
          <p:cNvPr id="1048805" name="文本框 2"/>
          <p:cNvSpPr txBox="1"/>
          <p:nvPr/>
        </p:nvSpPr>
        <p:spPr>
          <a:xfrm>
            <a:off x="0" y="0"/>
            <a:ext cx="10058400" cy="58477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任务一 戏剧冲突</a:t>
            </a:r>
            <a:r>
              <a:rPr lang="en-US" altLang="zh-CN" sz="3200" smtClean="0">
                <a:solidFill>
                  <a:srgbClr val="0000CC"/>
                </a:solidFill>
                <a:latin typeface="黑体" panose="02010609060101010101" pitchFamily="49" charset="-122"/>
                <a:ea typeface="黑体" panose="02010609060101010101" pitchFamily="49" charset="-122"/>
              </a:rPr>
              <a:t>——</a:t>
            </a:r>
            <a:r>
              <a:rPr lang="zh-CN" altLang="en-US" sz="3200" smtClean="0">
                <a:solidFill>
                  <a:srgbClr val="0000CC"/>
                </a:solidFill>
                <a:latin typeface="黑体" panose="02010609060101010101" pitchFamily="49" charset="-122"/>
                <a:ea typeface="黑体" panose="02010609060101010101" pitchFamily="49" charset="-122"/>
              </a:rPr>
              <a:t>厘清人物关系，把握矛盾冲突</a:t>
            </a:r>
            <a:endParaRPr lang="zh-CN" altLang="en-US" sz="3200">
              <a:solidFill>
                <a:srgbClr val="0000CC"/>
              </a:solidFill>
              <a:latin typeface="黑体" panose="02010609060101010101" pitchFamily="49" charset="-122"/>
              <a:ea typeface="黑体" panose="02010609060101010101" pitchFamily="49" charset="-122"/>
            </a:endParaRPr>
          </a:p>
        </p:txBody>
      </p:sp>
      <p:pic>
        <p:nvPicPr>
          <p:cNvPr id="2097221" name="图片 3"/>
          <p:cNvPicPr>
            <a:picLocks noChangeAspect="1"/>
          </p:cNvPicPr>
          <p:nvPr/>
        </p:nvPicPr>
        <p:blipFill>
          <a:blip r:embed="rId1"/>
          <a:stretch>
            <a:fillRect/>
          </a:stretch>
        </p:blipFill>
        <p:spPr>
          <a:xfrm>
            <a:off x="0" y="584774"/>
            <a:ext cx="12132480" cy="6273225"/>
          </a:xfrm>
          <a:prstGeom prst="rect">
            <a:avLst/>
          </a:prstGeom>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321" name=""/>
        <p:cNvGrpSpPr/>
        <p:nvPr/>
      </p:nvGrpSpPr>
      <p:grpSpPr>
        <a:xfrm>
          <a:off x="0" y="0"/>
          <a:ext cx="0" cy="0"/>
          <a:chOff x="0" y="0"/>
          <a:chExt cx="0" cy="0"/>
        </a:xfrm>
      </p:grpSpPr>
      <p:sp>
        <p:nvSpPr>
          <p:cNvPr id="1048806" name="矩形 1"/>
          <p:cNvSpPr/>
          <p:nvPr/>
        </p:nvSpPr>
        <p:spPr>
          <a:xfrm>
            <a:off x="0" y="557749"/>
            <a:ext cx="12192000" cy="6370975"/>
          </a:xfrm>
          <a:prstGeom prst="rect">
            <a:avLst/>
          </a:prstGeom>
        </p:spPr>
        <p:txBody>
          <a:bodyPr wrap="square">
            <a:spAutoFit/>
          </a:bodyPr>
          <a:lstStyle/>
          <a:p>
            <a:r>
              <a:rPr lang="en-US" altLang="zh-CN" sz="2400"/>
              <a:t>1</a:t>
            </a:r>
            <a:r>
              <a:rPr lang="zh-CN" altLang="zh-CN" sz="2400"/>
              <a:t>．从戏剧情节入手，把握冲突</a:t>
            </a:r>
            <a:endParaRPr lang="zh-CN" altLang="zh-CN" sz="2400"/>
          </a:p>
          <a:p>
            <a:r>
              <a:rPr lang="zh-CN" altLang="zh-CN" sz="2400"/>
              <a:t>社会矛盾往往有一个发生、发展、激化和解决的过程，这就决定了戏剧冲突也有一定的发展过程</a:t>
            </a:r>
            <a:r>
              <a:rPr lang="en-US" altLang="zh-CN" sz="2400"/>
              <a:t>——</a:t>
            </a:r>
            <a:r>
              <a:rPr lang="zh-CN" altLang="zh-CN" sz="2400"/>
              <a:t>通常包括开端、发展、高潮和结局。不管是多幕剧，还是独幕剧，戏剧冲突都有一个完整的发展过程。因此我们可以从情节的推进入手进行分析。分析时，可把一场戏分解为若干小单位，进行微观把握，省去不重要、交代性的情节细节，仔细研究主要事件、主要场次的描写，最后把各个场面合起来，作综合分析。</a:t>
            </a:r>
            <a:endParaRPr lang="zh-CN" altLang="zh-CN" sz="2400"/>
          </a:p>
          <a:p>
            <a:r>
              <a:rPr lang="en-US" altLang="zh-CN" sz="2400"/>
              <a:t>2</a:t>
            </a:r>
            <a:r>
              <a:rPr lang="zh-CN" altLang="zh-CN" sz="2400"/>
              <a:t>．从人物关系入手把握冲突</a:t>
            </a:r>
            <a:endParaRPr lang="zh-CN" altLang="zh-CN" sz="2400"/>
          </a:p>
          <a:p>
            <a:r>
              <a:rPr lang="zh-CN" altLang="zh-CN" sz="2400"/>
              <a:t>戏剧里面涉及哪些人物，人物与人物之间具有怎样的关系，人物与人物之间是否有利害关系，主要从这些方面把握戏剧冲突。戏剧冲突包括主要人物之间的冲突、主要人物与次要人物之间的冲突、次要人物之间的冲突等。</a:t>
            </a:r>
            <a:endParaRPr lang="zh-CN" altLang="zh-CN" sz="2400"/>
          </a:p>
          <a:p>
            <a:r>
              <a:rPr lang="en-US" altLang="zh-CN" sz="2400"/>
              <a:t>3</a:t>
            </a:r>
            <a:r>
              <a:rPr lang="zh-CN" altLang="zh-CN" sz="2400"/>
              <a:t>．从人物自身的心理矛盾把握戏剧冲突</a:t>
            </a:r>
            <a:endParaRPr lang="zh-CN" altLang="zh-CN" sz="2400"/>
          </a:p>
          <a:p>
            <a:r>
              <a:rPr lang="zh-CN" altLang="zh-CN" sz="2400"/>
              <a:t>这种内心冲突往往使人物陷于不易摆脱的境地，如在《雷雨》中，四凤和周萍都是侍萍的亲生骨肉，要侍萍答应他们的结合，侍萍是既难同意，又无法道出真相的，儿女的要求使她处于进退两难的境地，她在内心深处展开了激烈的斗争。</a:t>
            </a:r>
            <a:endParaRPr lang="zh-CN" altLang="zh-CN" sz="2400"/>
          </a:p>
          <a:p>
            <a:r>
              <a:rPr lang="en-US" altLang="zh-CN" sz="2400"/>
              <a:t>4</a:t>
            </a:r>
            <a:r>
              <a:rPr lang="zh-CN" altLang="zh-CN" sz="2400"/>
              <a:t>．从人物与环境</a:t>
            </a:r>
            <a:r>
              <a:rPr lang="en-US" altLang="zh-CN" sz="2400"/>
              <a:t>(</a:t>
            </a:r>
            <a:r>
              <a:rPr lang="zh-CN" altLang="zh-CN" sz="2400"/>
              <a:t>自然环境和社会环境</a:t>
            </a:r>
            <a:r>
              <a:rPr lang="en-US" altLang="zh-CN" sz="2400"/>
              <a:t>)</a:t>
            </a:r>
            <a:r>
              <a:rPr lang="zh-CN" altLang="zh-CN" sz="2400"/>
              <a:t>的矛盾把握冲突</a:t>
            </a:r>
            <a:endParaRPr lang="zh-CN" altLang="zh-CN" sz="2400"/>
          </a:p>
          <a:p>
            <a:r>
              <a:rPr lang="zh-CN" altLang="zh-CN" sz="2400" smtClean="0"/>
              <a:t>《牡丹亭》</a:t>
            </a:r>
            <a:r>
              <a:rPr lang="en-US" altLang="zh-CN" sz="2400"/>
              <a:t>“</a:t>
            </a:r>
            <a:r>
              <a:rPr lang="zh-CN" altLang="zh-CN" sz="2400"/>
              <a:t>惊梦</a:t>
            </a:r>
            <a:r>
              <a:rPr lang="en-US" altLang="zh-CN" sz="2400"/>
              <a:t>”</a:t>
            </a:r>
            <a:r>
              <a:rPr lang="zh-CN" altLang="zh-CN" sz="2400"/>
              <a:t>中，美好的自然景色，使杜丽娘惊喜万分，由此情思萌动，但在封建礼教所制约的现实环境中，这是不能被允许的，因此情与环境的不协调，构成了戏剧冲突。</a:t>
            </a:r>
            <a:endParaRPr lang="zh-CN" altLang="zh-CN" sz="2400"/>
          </a:p>
        </p:txBody>
      </p:sp>
      <p:sp>
        <p:nvSpPr>
          <p:cNvPr id="1048807" name="矩形 2"/>
          <p:cNvSpPr/>
          <p:nvPr/>
        </p:nvSpPr>
        <p:spPr>
          <a:xfrm>
            <a:off x="3939991" y="0"/>
            <a:ext cx="4852610" cy="523220"/>
          </a:xfrm>
          <a:prstGeom prst="rect">
            <a:avLst/>
          </a:prstGeom>
        </p:spPr>
        <p:txBody>
          <a:bodyPr wrap="none">
            <a:spAutoFit/>
          </a:bodyPr>
          <a:lstStyle/>
          <a:p>
            <a:r>
              <a:rPr lang="zh-CN" altLang="zh-CN" sz="2800" kern="100">
                <a:solidFill>
                  <a:srgbClr val="0000CC"/>
                </a:solidFill>
                <a:latin typeface="黑体" panose="02010609060101010101" pitchFamily="49" charset="-122"/>
                <a:ea typeface="黑体" panose="02010609060101010101" pitchFamily="49" charset="-122"/>
                <a:cs typeface="Times New Roman" panose="02020603050405020304" pitchFamily="18" charset="0"/>
              </a:rPr>
              <a:t>正确理清戏剧</a:t>
            </a:r>
            <a:r>
              <a:rPr lang="zh-CN" altLang="zh-CN" sz="2800" kern="100" smtClean="0">
                <a:solidFill>
                  <a:srgbClr val="0000CC"/>
                </a:solidFill>
                <a:latin typeface="黑体" panose="02010609060101010101" pitchFamily="49" charset="-122"/>
                <a:ea typeface="黑体" panose="02010609060101010101" pitchFamily="49" charset="-122"/>
                <a:cs typeface="Times New Roman" panose="02020603050405020304" pitchFamily="18" charset="0"/>
              </a:rPr>
              <a:t>冲突</a:t>
            </a:r>
            <a:r>
              <a:rPr lang="zh-CN" altLang="en-US" sz="2800" kern="100" smtClean="0">
                <a:solidFill>
                  <a:srgbClr val="0000CC"/>
                </a:solidFill>
                <a:latin typeface="黑体" panose="02010609060101010101" pitchFamily="49" charset="-122"/>
                <a:ea typeface="黑体" panose="02010609060101010101" pitchFamily="49" charset="-122"/>
                <a:cs typeface="Times New Roman" panose="02020603050405020304" pitchFamily="18" charset="0"/>
              </a:rPr>
              <a:t>“四</a:t>
            </a:r>
            <a:r>
              <a:rPr lang="zh-CN" altLang="zh-CN" sz="2800" kern="100" smtClean="0">
                <a:solidFill>
                  <a:srgbClr val="0000CC"/>
                </a:solidFill>
                <a:latin typeface="黑体" panose="02010609060101010101" pitchFamily="49" charset="-122"/>
                <a:ea typeface="黑体" panose="02010609060101010101" pitchFamily="49" charset="-122"/>
                <a:cs typeface="Times New Roman" panose="02020603050405020304" pitchFamily="18" charset="0"/>
              </a:rPr>
              <a:t>入手</a:t>
            </a:r>
            <a:r>
              <a:rPr lang="zh-CN" altLang="en-US" sz="2800" kern="100" smtClean="0">
                <a:solidFill>
                  <a:srgbClr val="0000CC"/>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2800">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p:nvPr/>
        </p:nvSpPr>
        <p:spPr>
          <a:xfrm>
            <a:off x="80010" y="-635"/>
            <a:ext cx="11956415" cy="6724015"/>
          </a:xfrm>
          <a:prstGeom prst="rect">
            <a:avLst/>
          </a:prstGeom>
          <a:noFill/>
          <a:ln w="9525">
            <a:noFill/>
          </a:ln>
        </p:spPr>
        <p:txBody>
          <a:bodyPr wrap="square">
            <a:spAutoFit/>
          </a:body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a:t>
            </a:r>
            <a:r>
              <a:rPr kumimoji="0" lang="en-US" altLang="zh-CN" sz="28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2</a:t>
            </a:r>
            <a:r>
              <a:rPr kumimoji="0" lang="zh-CN" altLang="en-US" sz="28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）表示反问：</a:t>
            </a:r>
            <a:endParaRPr kumimoji="0" lang="zh-CN" altLang="en-US" sz="28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1</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、如之何</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？（怎么能</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呢？）</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例如：君臣之义，如之何其废之？</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endPar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2</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、岂（其）</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哉（乎，耶、欤）？（难道</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吗？）</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例如：岂得之难而失之易欤</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、安</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哉（乎）？（哪里</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呢？）</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例如：燕雀安知鸿鹄之志哉？</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、不亦</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乎？（不是</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吗？）</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例如：人不知而不愠，不亦君子乎？</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求剑若此，不亦惑乎？</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非</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欤？（</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不是</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吗？）</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例如：子非三闾大夫欤？</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7346"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7347" name="页脚占位符 2"/>
          <p:cNvSpPr txBox="1">
            <a:spLocks noGrp="1"/>
          </p:cNvSpPr>
          <p:nvPr>
            <p:ph type="ftr" sz="quarter" idx="11"/>
          </p:nvPr>
        </p:nvSpPr>
        <p:spPr>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3254"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322" name=""/>
        <p:cNvGrpSpPr/>
        <p:nvPr/>
      </p:nvGrpSpPr>
      <p:grpSpPr>
        <a:xfrm>
          <a:off x="0" y="0"/>
          <a:ext cx="0" cy="0"/>
          <a:chOff x="0" y="0"/>
          <a:chExt cx="0" cy="0"/>
        </a:xfrm>
      </p:grpSpPr>
      <p:sp>
        <p:nvSpPr>
          <p:cNvPr id="1048808" name="文本框 1"/>
          <p:cNvSpPr txBox="1"/>
          <p:nvPr/>
        </p:nvSpPr>
        <p:spPr>
          <a:xfrm>
            <a:off x="223520" y="609600"/>
            <a:ext cx="2255520" cy="255454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任务二</a:t>
            </a:r>
            <a:endParaRPr lang="en-US" altLang="zh-CN" sz="3200" smtClean="0">
              <a:solidFill>
                <a:srgbClr val="0000CC"/>
              </a:solidFill>
              <a:latin typeface="黑体" panose="02010609060101010101" pitchFamily="49" charset="-122"/>
              <a:ea typeface="黑体" panose="02010609060101010101" pitchFamily="49" charset="-122"/>
            </a:endParaRPr>
          </a:p>
          <a:p>
            <a:r>
              <a:rPr lang="zh-CN" altLang="en-US" sz="3200" smtClean="0">
                <a:solidFill>
                  <a:srgbClr val="0000CC"/>
                </a:solidFill>
                <a:latin typeface="黑体" panose="02010609060101010101" pitchFamily="49" charset="-122"/>
                <a:ea typeface="黑体" panose="02010609060101010101" pitchFamily="49" charset="-122"/>
              </a:rPr>
              <a:t> 戏剧语言</a:t>
            </a:r>
            <a:endParaRPr lang="en-US" altLang="zh-CN" sz="3200" smtClean="0">
              <a:solidFill>
                <a:srgbClr val="0000CC"/>
              </a:solidFill>
              <a:latin typeface="黑体" panose="02010609060101010101" pitchFamily="49" charset="-122"/>
              <a:ea typeface="黑体" panose="02010609060101010101" pitchFamily="49" charset="-122"/>
            </a:endParaRPr>
          </a:p>
          <a:p>
            <a:r>
              <a:rPr lang="en-US" altLang="zh-CN" sz="3200" smtClean="0">
                <a:solidFill>
                  <a:srgbClr val="0000CC"/>
                </a:solidFill>
                <a:latin typeface="黑体" panose="02010609060101010101" pitchFamily="49" charset="-122"/>
                <a:ea typeface="黑体" panose="02010609060101010101" pitchFamily="49" charset="-122"/>
              </a:rPr>
              <a:t>——</a:t>
            </a:r>
            <a:r>
              <a:rPr lang="zh-CN" altLang="en-US" sz="3200" smtClean="0">
                <a:solidFill>
                  <a:srgbClr val="0000CC"/>
                </a:solidFill>
                <a:latin typeface="黑体" panose="02010609060101010101" pitchFamily="49" charset="-122"/>
                <a:ea typeface="黑体" panose="02010609060101010101" pitchFamily="49" charset="-122"/>
              </a:rPr>
              <a:t>品味人物台词，分析舞台说明</a:t>
            </a:r>
            <a:endParaRPr lang="zh-CN" altLang="en-US" sz="3200">
              <a:solidFill>
                <a:srgbClr val="0000CC"/>
              </a:solidFill>
              <a:latin typeface="黑体" panose="02010609060101010101" pitchFamily="49" charset="-122"/>
              <a:ea typeface="黑体" panose="02010609060101010101" pitchFamily="49" charset="-122"/>
            </a:endParaRPr>
          </a:p>
        </p:txBody>
      </p:sp>
      <p:pic>
        <p:nvPicPr>
          <p:cNvPr id="2097222" name="图片 2"/>
          <p:cNvPicPr>
            <a:picLocks noChangeAspect="1"/>
          </p:cNvPicPr>
          <p:nvPr/>
        </p:nvPicPr>
        <p:blipFill>
          <a:blip r:embed="rId1"/>
          <a:stretch>
            <a:fillRect/>
          </a:stretch>
        </p:blipFill>
        <p:spPr>
          <a:xfrm>
            <a:off x="2666051" y="0"/>
            <a:ext cx="9525949" cy="6858000"/>
          </a:xfrm>
          <a:prstGeom prst="rect">
            <a:avLst/>
          </a:prstGeom>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323" name=""/>
        <p:cNvGrpSpPr/>
        <p:nvPr/>
      </p:nvGrpSpPr>
      <p:grpSpPr>
        <a:xfrm>
          <a:off x="0" y="0"/>
          <a:ext cx="0" cy="0"/>
          <a:chOff x="0" y="0"/>
          <a:chExt cx="0" cy="0"/>
        </a:xfrm>
      </p:grpSpPr>
      <p:sp>
        <p:nvSpPr>
          <p:cNvPr id="1048809" name="矩形 1"/>
          <p:cNvSpPr/>
          <p:nvPr/>
        </p:nvSpPr>
        <p:spPr>
          <a:xfrm>
            <a:off x="-121920" y="0"/>
            <a:ext cx="12374880" cy="6986528"/>
          </a:xfrm>
          <a:prstGeom prst="rect">
            <a:avLst/>
          </a:prstGeom>
        </p:spPr>
        <p:txBody>
          <a:bodyPr wrap="square">
            <a:spAutoFit/>
          </a:bodyPr>
          <a:lstStyle/>
          <a:p>
            <a:pPr>
              <a:spcAft>
                <a:spcPct val="0"/>
              </a:spcAft>
            </a:pPr>
            <a:r>
              <a:rPr lang="zh-CN" altLang="zh-CN" sz="3200">
                <a:solidFill>
                  <a:srgbClr val="FF0000"/>
                </a:solidFill>
              </a:rPr>
              <a:t>【</a:t>
            </a:r>
            <a:r>
              <a:rPr lang="zh-CN" altLang="zh-CN" sz="3200" smtClean="0">
                <a:solidFill>
                  <a:srgbClr val="FF0000"/>
                </a:solidFill>
              </a:rPr>
              <a:t>20</a:t>
            </a:r>
            <a:r>
              <a:rPr lang="en-US" altLang="zh-CN" sz="3200" smtClean="0">
                <a:solidFill>
                  <a:srgbClr val="FF0000"/>
                </a:solidFill>
              </a:rPr>
              <a:t>21</a:t>
            </a:r>
            <a:r>
              <a:rPr lang="zh-CN" altLang="zh-CN" sz="3200" smtClean="0">
                <a:solidFill>
                  <a:srgbClr val="FF0000"/>
                </a:solidFill>
              </a:rPr>
              <a:t>年</a:t>
            </a:r>
            <a:r>
              <a:rPr lang="en-US" altLang="zh-CN" sz="3200" smtClean="0">
                <a:solidFill>
                  <a:srgbClr val="FF0000"/>
                </a:solidFill>
              </a:rPr>
              <a:t>5</a:t>
            </a:r>
            <a:r>
              <a:rPr lang="zh-CN" altLang="en-US" sz="3200" smtClean="0">
                <a:solidFill>
                  <a:srgbClr val="FF0000"/>
                </a:solidFill>
              </a:rPr>
              <a:t>月</a:t>
            </a:r>
            <a:r>
              <a:rPr lang="en-US" altLang="zh-CN" sz="3200" smtClean="0">
                <a:solidFill>
                  <a:srgbClr val="FF0000"/>
                </a:solidFill>
              </a:rPr>
              <a:t>17</a:t>
            </a:r>
            <a:r>
              <a:rPr lang="zh-CN" altLang="en-US" sz="3200" smtClean="0">
                <a:solidFill>
                  <a:srgbClr val="FF0000"/>
                </a:solidFill>
              </a:rPr>
              <a:t>日中山狼卷</a:t>
            </a:r>
            <a:r>
              <a:rPr lang="en-US" altLang="zh-CN" sz="3200" smtClean="0">
                <a:solidFill>
                  <a:srgbClr val="FF0000"/>
                </a:solidFill>
              </a:rPr>
              <a:t>——</a:t>
            </a:r>
            <a:r>
              <a:rPr lang="zh-CN" altLang="en-US" sz="3200" smtClean="0">
                <a:solidFill>
                  <a:srgbClr val="FF0000"/>
                </a:solidFill>
              </a:rPr>
              <a:t>文本二</a:t>
            </a:r>
            <a:r>
              <a:rPr lang="zh-CN" altLang="zh-CN" sz="3200" smtClean="0">
                <a:solidFill>
                  <a:srgbClr val="FF0000"/>
                </a:solidFill>
              </a:rPr>
              <a:t>】</a:t>
            </a:r>
            <a:endParaRPr lang="en-US" altLang="zh-CN" sz="3200" b="1" smtClean="0">
              <a:latin typeface="Calibri" panose="020F0502020204030204" charset="0"/>
              <a:cs typeface="Times New Roman" panose="02020603050405020304" pitchFamily="18" charset="0"/>
            </a:endParaRPr>
          </a:p>
          <a:p>
            <a:pPr algn="ctr">
              <a:spcAft>
                <a:spcPct val="0"/>
              </a:spcAft>
            </a:pPr>
            <a:r>
              <a:rPr lang="zh-CN" altLang="zh-CN" sz="3200" b="1" smtClean="0">
                <a:latin typeface="Calibri" panose="020F0502020204030204" charset="0"/>
                <a:cs typeface="Times New Roman" panose="02020603050405020304" pitchFamily="18" charset="0"/>
              </a:rPr>
              <a:t>活 </a:t>
            </a:r>
            <a:r>
              <a:rPr lang="zh-CN" altLang="zh-CN" sz="3200" b="1">
                <a:latin typeface="Calibri" panose="020F0502020204030204" charset="0"/>
                <a:cs typeface="Times New Roman" panose="02020603050405020304" pitchFamily="18" charset="0"/>
              </a:rPr>
              <a:t>着</a:t>
            </a:r>
            <a:r>
              <a:rPr lang="zh-CN" altLang="zh-CN" sz="3200">
                <a:latin typeface="Calibri" panose="020F0502020204030204" charset="0"/>
                <a:cs typeface="Times New Roman" panose="02020603050405020304" pitchFamily="18" charset="0"/>
              </a:rPr>
              <a:t>（节选）</a:t>
            </a:r>
            <a:r>
              <a:rPr lang="en-US" altLang="zh-CN" sz="2400">
                <a:latin typeface="Calibri" panose="020F0502020204030204" charset="0"/>
                <a:cs typeface="Times New Roman" panose="02020603050405020304" pitchFamily="18" charset="0"/>
              </a:rPr>
              <a:t>    </a:t>
            </a:r>
            <a:r>
              <a:rPr lang="zh-CN" altLang="zh-CN" sz="2400">
                <a:latin typeface="Calibri" panose="020F0502020204030204" charset="0"/>
                <a:cs typeface="Times New Roman" panose="02020603050405020304" pitchFamily="18" charset="0"/>
              </a:rPr>
              <a:t>张 先</a:t>
            </a:r>
            <a:r>
              <a:rPr lang="en-US" altLang="zh-CN" sz="2400">
                <a:latin typeface="Calibri" panose="020F0502020204030204" charset="0"/>
                <a:cs typeface="Times New Roman" panose="02020603050405020304" pitchFamily="18" charset="0"/>
              </a:rPr>
              <a:t>  </a:t>
            </a:r>
            <a:r>
              <a:rPr lang="zh-CN" altLang="zh-CN" sz="2400">
                <a:latin typeface="Calibri" panose="020F0502020204030204" charset="0"/>
                <a:cs typeface="Times New Roman" panose="02020603050405020304" pitchFamily="18" charset="0"/>
              </a:rPr>
              <a:t>许绿伦</a:t>
            </a:r>
            <a:endParaRPr lang="zh-CN" altLang="zh-CN" sz="3200">
              <a:latin typeface="Calibri" panose="020F0502020204030204" charset="0"/>
              <a:cs typeface="Times New Roman" panose="02020603050405020304" pitchFamily="18" charset="0"/>
            </a:endParaRPr>
          </a:p>
          <a:p>
            <a:pPr indent="533400"/>
            <a:r>
              <a:rPr lang="en-US" altLang="zh-CN" sz="2400" kern="0">
                <a:latin typeface="宋体" panose="02010600030101010101" pitchFamily="2" charset="-122"/>
                <a:cs typeface="Times New Roman" panose="02020603050405020304" pitchFamily="18" charset="0"/>
              </a:rPr>
              <a:t>[</a:t>
            </a:r>
            <a:r>
              <a:rPr lang="zh-CN" altLang="zh-CN" sz="2400" kern="0">
                <a:latin typeface="Calibri" panose="020F0502020204030204" charset="0"/>
                <a:cs typeface="Times New Roman" panose="02020603050405020304" pitchFamily="18" charset="0"/>
              </a:rPr>
              <a:t>舞台一片漆黑，隐约可见二喜和福贵矗立在台上。</a:t>
            </a:r>
            <a:r>
              <a:rPr lang="en-US" altLang="zh-CN" sz="2400" kern="0">
                <a:latin typeface="Calibri" panose="020F0502020204030204" charset="0"/>
                <a:cs typeface="Times New Roman" panose="02020603050405020304" pitchFamily="18" charset="0"/>
              </a:rPr>
              <a:t>] </a:t>
            </a:r>
            <a:endParaRPr lang="zh-CN" altLang="zh-CN" sz="2400" kern="100">
              <a:latin typeface="Calibri" panose="020F0502020204030204" charset="0"/>
              <a:cs typeface="Times New Roman" panose="02020603050405020304" pitchFamily="18" charset="0"/>
            </a:endParaRPr>
          </a:p>
          <a:p>
            <a:pPr marL="533400" indent="-533400"/>
            <a:r>
              <a:rPr lang="zh-CN" altLang="zh-CN" sz="2400" kern="0">
                <a:latin typeface="Times New Roman" panose="02020603050405020304" pitchFamily="18" charset="0"/>
                <a:cs typeface="Times New Roman" panose="02020603050405020304" pitchFamily="18" charset="0"/>
              </a:rPr>
              <a:t>福</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贵</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谁料凤霞会出事呢，我走了才几分钟，好几个医生跑进了产房，还拖着氧气瓶。凤霞生下孩子后大出血，天黑前断了气。我的一双儿女都是生孩子上死的，有庆死是别人生孩子，凤霞死在自己生孩子。</a:t>
            </a:r>
            <a:r>
              <a:rPr lang="zh-CN" altLang="zh-CN" sz="2400" kern="0">
                <a:latin typeface="Calibri" panose="020F0502020204030204" charset="0"/>
                <a:ea typeface="Times New Roman" panose="02020603050405020304" pitchFamily="18" charset="0"/>
                <a:cs typeface="Times New Roman" panose="02020603050405020304" pitchFamily="18" charset="0"/>
              </a:rPr>
              <a:t> </a:t>
            </a:r>
            <a:endParaRPr lang="zh-CN" altLang="zh-CN" sz="2400" kern="100">
              <a:latin typeface="Calibri" panose="020F0502020204030204" charset="0"/>
              <a:cs typeface="Times New Roman" panose="02020603050405020304" pitchFamily="18" charset="0"/>
            </a:endParaRPr>
          </a:p>
          <a:p>
            <a:pPr marL="533400"/>
            <a:r>
              <a:rPr lang="en-US" altLang="zh-CN" sz="2400" kern="0">
                <a:latin typeface="宋体" panose="02010600030101010101" pitchFamily="2" charset="-122"/>
                <a:cs typeface="Times New Roman" panose="02020603050405020304" pitchFamily="18" charset="0"/>
              </a:rPr>
              <a:t>[</a:t>
            </a:r>
            <a:r>
              <a:rPr lang="zh-CN" altLang="zh-CN" sz="2400" kern="0">
                <a:latin typeface="Calibri" panose="020F0502020204030204" charset="0"/>
                <a:cs typeface="Times New Roman" panose="02020603050405020304" pitchFamily="18" charset="0"/>
              </a:rPr>
              <a:t>幕后一个婴儿的啼哭传来。随即，婴儿的哭声变成了一个稚嫩的声音（苦根的声音）：“我记得我出生后，爹的表情很奇怪，我被紧紧地抱着。旁边还有一个白头发红眼睛的人。你们说我不可能记得这种事，我不是乱说的，是真的记得呦！因为，爹在哭！爹和那个人喊着‘凤霞！’‘凤霞！’，凤霞是谁呢？凤霞是我娘，我的眼睛睁开了，娘的眼睛却永远地闭上了。”</a:t>
            </a:r>
            <a:r>
              <a:rPr lang="en-US" altLang="zh-CN" sz="2400" kern="0">
                <a:latin typeface="Calibri" panose="020F0502020204030204" charset="0"/>
                <a:cs typeface="Times New Roman" panose="02020603050405020304" pitchFamily="18" charset="0"/>
              </a:rPr>
              <a:t>]</a:t>
            </a:r>
            <a:endParaRPr lang="zh-CN" altLang="zh-CN" sz="2400" kern="100">
              <a:latin typeface="Calibri" panose="020F0502020204030204" charset="0"/>
              <a:cs typeface="Times New Roman" panose="02020603050405020304" pitchFamily="18" charset="0"/>
            </a:endParaRPr>
          </a:p>
          <a:p>
            <a:pPr marL="533400"/>
            <a:r>
              <a:rPr lang="en-US" altLang="zh-CN" sz="2400" kern="0">
                <a:latin typeface="宋体" panose="02010600030101010101" pitchFamily="2" charset="-122"/>
                <a:cs typeface="Times New Roman" panose="02020603050405020304" pitchFamily="18" charset="0"/>
              </a:rPr>
              <a:t>[</a:t>
            </a:r>
            <a:r>
              <a:rPr lang="zh-CN" altLang="zh-CN" sz="2400" kern="0">
                <a:latin typeface="Calibri" panose="020F0502020204030204" charset="0"/>
                <a:cs typeface="Times New Roman" panose="02020603050405020304" pitchFamily="18" charset="0"/>
              </a:rPr>
              <a:t>灯光亮起。二喜拉着板车，凤霞被放在车上。福贵抱着襁褓中的孩子跟在后面。田野里传来一片蛙鸣。</a:t>
            </a:r>
            <a:r>
              <a:rPr lang="en-US" altLang="zh-CN" sz="2400" kern="0">
                <a:latin typeface="Calibri" panose="020F0502020204030204" charset="0"/>
                <a:cs typeface="Times New Roman" panose="02020603050405020304" pitchFamily="18" charset="0"/>
              </a:rPr>
              <a:t>] </a:t>
            </a:r>
            <a:endParaRPr lang="zh-CN" altLang="zh-CN" sz="2400" kern="100">
              <a:latin typeface="Calibri" panose="020F0502020204030204" charset="0"/>
              <a:cs typeface="Times New Roman" panose="02020603050405020304" pitchFamily="18" charset="0"/>
            </a:endParaRPr>
          </a:p>
          <a:p>
            <a:pPr marL="533400" indent="-533400"/>
            <a:r>
              <a:rPr lang="zh-CN" altLang="zh-CN" sz="2400" kern="0">
                <a:latin typeface="Times New Roman" panose="02020603050405020304" pitchFamily="18" charset="0"/>
                <a:cs typeface="Times New Roman" panose="02020603050405020304" pitchFamily="18" charset="0"/>
              </a:rPr>
              <a:t>福</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贵</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我的外孙出生了，我的闺女凤霞却死了。我的女婿二喜变成了单亲爸爸，我的家人只剩下家珍，我的亲人越来越少了。我爹和我娘最先熟了，如果他们都算是枯黄的老叶子，那么有庆和凤霞，他们是还泛着青色光泽的嫩枝，他们怎么也像是被割下的稻谷一样，与田野断开联系，被踩进泥沼。而我，只能像一只傻头傻脑的青蛙……所能做的，只是围在他们身边呱呱地叫。</a:t>
            </a:r>
            <a:r>
              <a:rPr lang="zh-CN" altLang="zh-CN" sz="2400" kern="0">
                <a:latin typeface="Calibri" panose="020F0502020204030204" charset="0"/>
                <a:cs typeface="Times New Roman" panose="02020603050405020304" pitchFamily="18" charset="0"/>
              </a:rPr>
              <a:t>（模仿青蛙叫）</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呱呱，呱呱</a:t>
            </a:r>
            <a:r>
              <a:rPr lang="zh-CN" altLang="zh-CN" sz="2400" kern="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400" kern="100">
              <a:latin typeface="Calibri" panose="020F0502020204030204" charset="0"/>
              <a:cs typeface="Times New Roman" panose="02020603050405020304" pitchFamily="18" charset="0"/>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324" name=""/>
        <p:cNvGrpSpPr/>
        <p:nvPr/>
      </p:nvGrpSpPr>
      <p:grpSpPr>
        <a:xfrm>
          <a:off x="0" y="0"/>
          <a:ext cx="0" cy="0"/>
          <a:chOff x="0" y="0"/>
          <a:chExt cx="0" cy="0"/>
        </a:xfrm>
      </p:grpSpPr>
      <p:sp>
        <p:nvSpPr>
          <p:cNvPr id="1048810" name="矩形 1"/>
          <p:cNvSpPr/>
          <p:nvPr/>
        </p:nvSpPr>
        <p:spPr>
          <a:xfrm>
            <a:off x="-60960" y="60960"/>
            <a:ext cx="12374880" cy="6740307"/>
          </a:xfrm>
          <a:prstGeom prst="rect">
            <a:avLst/>
          </a:prstGeom>
        </p:spPr>
        <p:txBody>
          <a:bodyPr wrap="square">
            <a:spAutoFit/>
          </a:bodyPr>
          <a:lstStyle/>
          <a:p>
            <a:r>
              <a:rPr lang="zh-CN" altLang="zh-CN" sz="2400" kern="0" smtClean="0">
                <a:latin typeface="Times New Roman" panose="02020603050405020304" pitchFamily="18" charset="0"/>
                <a:cs typeface="Times New Roman" panose="02020603050405020304" pitchFamily="18" charset="0"/>
              </a:rPr>
              <a:t>二</a:t>
            </a:r>
            <a:r>
              <a:rPr lang="zh-CN" altLang="zh-CN" sz="2400" kern="0" smtClea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喜</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Calibri" panose="020F0502020204030204" charset="0"/>
                <a:cs typeface="Times New Roman" panose="02020603050405020304" pitchFamily="18" charset="0"/>
              </a:rPr>
              <a:t>（停住脚步）</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爹，您上车吧。</a:t>
            </a:r>
            <a:endParaRPr lang="zh-CN" altLang="zh-CN" sz="2400" kern="100">
              <a:latin typeface="Calibri" panose="020F0502020204030204" charset="0"/>
              <a:cs typeface="Times New Roman" panose="02020603050405020304" pitchFamily="18" charset="0"/>
            </a:endParaRPr>
          </a:p>
          <a:p>
            <a:r>
              <a:rPr lang="zh-CN" altLang="zh-CN" sz="2400" kern="0">
                <a:latin typeface="Times New Roman" panose="02020603050405020304" pitchFamily="18" charset="0"/>
                <a:cs typeface="Times New Roman" panose="02020603050405020304" pitchFamily="18" charset="0"/>
              </a:rPr>
              <a:t>福</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贵</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呱呱，呱呱！</a:t>
            </a:r>
            <a:endParaRPr lang="zh-CN" altLang="zh-CN" sz="2400" kern="100">
              <a:latin typeface="Calibri" panose="020F0502020204030204" charset="0"/>
              <a:cs typeface="Times New Roman" panose="02020603050405020304" pitchFamily="18" charset="0"/>
            </a:endParaRPr>
          </a:p>
          <a:p>
            <a:r>
              <a:rPr lang="zh-CN" altLang="zh-CN" sz="2400" kern="0">
                <a:latin typeface="Times New Roman" panose="02020603050405020304" pitchFamily="18" charset="0"/>
                <a:cs typeface="Times New Roman" panose="02020603050405020304" pitchFamily="18" charset="0"/>
              </a:rPr>
              <a:t>二</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喜</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您怎么了，肚子疼？</a:t>
            </a:r>
            <a:endParaRPr lang="zh-CN" altLang="zh-CN" sz="2400" kern="100">
              <a:latin typeface="Calibri" panose="020F0502020204030204" charset="0"/>
              <a:cs typeface="Times New Roman" panose="02020603050405020304" pitchFamily="18" charset="0"/>
            </a:endParaRPr>
          </a:p>
          <a:p>
            <a:r>
              <a:rPr lang="zh-CN" altLang="zh-CN" sz="2400" kern="0">
                <a:latin typeface="Times New Roman" panose="02020603050405020304" pitchFamily="18" charset="0"/>
                <a:cs typeface="Times New Roman" panose="02020603050405020304" pitchFamily="18" charset="0"/>
              </a:rPr>
              <a:t>福</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贵</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我太重，二喜，你都几天没合眼了，撑不住。</a:t>
            </a:r>
            <a:endParaRPr lang="zh-CN" altLang="zh-CN" sz="2400" kern="100">
              <a:latin typeface="Calibri" panose="020F0502020204030204" charset="0"/>
              <a:cs typeface="Times New Roman" panose="02020603050405020304" pitchFamily="18" charset="0"/>
            </a:endParaRPr>
          </a:p>
          <a:p>
            <a:r>
              <a:rPr lang="zh-CN" altLang="zh-CN" sz="2400" kern="0">
                <a:latin typeface="Times New Roman" panose="02020603050405020304" pitchFamily="18" charset="0"/>
                <a:cs typeface="Times New Roman" panose="02020603050405020304" pitchFamily="18" charset="0"/>
              </a:rPr>
              <a:t>二</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喜</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多费些力气，就会少想些凤霞。</a:t>
            </a:r>
            <a:endParaRPr lang="zh-CN" altLang="zh-CN" sz="2400" kern="100">
              <a:latin typeface="Calibri" panose="020F0502020204030204" charset="0"/>
              <a:cs typeface="Times New Roman" panose="02020603050405020304" pitchFamily="18" charset="0"/>
            </a:endParaRPr>
          </a:p>
          <a:p>
            <a:r>
              <a:rPr lang="zh-CN" altLang="zh-CN" sz="2400" kern="0">
                <a:latin typeface="Times New Roman" panose="02020603050405020304" pitchFamily="18" charset="0"/>
                <a:cs typeface="Times New Roman" panose="02020603050405020304" pitchFamily="18" charset="0"/>
              </a:rPr>
              <a:t>福</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贵</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二喜呀，人世间有很多事都强求不来的，人要是有缘，就应该惜福了。</a:t>
            </a:r>
            <a:endParaRPr lang="zh-CN" altLang="zh-CN" sz="2400" kern="100">
              <a:latin typeface="Calibri" panose="020F0502020204030204" charset="0"/>
              <a:cs typeface="Times New Roman" panose="02020603050405020304" pitchFamily="18" charset="0"/>
            </a:endParaRPr>
          </a:p>
          <a:p>
            <a:pPr indent="533400"/>
            <a:r>
              <a:rPr lang="en-US" altLang="zh-CN" sz="2400" kern="0">
                <a:latin typeface="宋体" panose="02010600030101010101" pitchFamily="2" charset="-122"/>
                <a:cs typeface="Times New Roman" panose="02020603050405020304" pitchFamily="18" charset="0"/>
              </a:rPr>
              <a:t>[</a:t>
            </a:r>
            <a:r>
              <a:rPr lang="zh-CN" altLang="zh-CN" sz="2400" kern="0">
                <a:latin typeface="Calibri" panose="020F0502020204030204" charset="0"/>
                <a:cs typeface="Times New Roman" panose="02020603050405020304" pitchFamily="18" charset="0"/>
              </a:rPr>
              <a:t>抱在福贵怀中的苦根突然哭了起来。福贵手忙脚乱。</a:t>
            </a:r>
            <a:r>
              <a:rPr lang="en-US" altLang="zh-CN" sz="2400" kern="0">
                <a:latin typeface="Calibri" panose="020F0502020204030204" charset="0"/>
                <a:cs typeface="Times New Roman" panose="02020603050405020304" pitchFamily="18" charset="0"/>
              </a:rPr>
              <a:t>]</a:t>
            </a:r>
            <a:endParaRPr lang="zh-CN" altLang="zh-CN" sz="2400" kern="100">
              <a:latin typeface="Calibri" panose="020F0502020204030204" charset="0"/>
              <a:cs typeface="Times New Roman" panose="02020603050405020304" pitchFamily="18" charset="0"/>
            </a:endParaRPr>
          </a:p>
          <a:p>
            <a:r>
              <a:rPr lang="zh-CN" altLang="zh-CN" sz="2400" kern="0">
                <a:latin typeface="Times New Roman" panose="02020603050405020304" pitchFamily="18" charset="0"/>
                <a:cs typeface="Times New Roman" panose="02020603050405020304" pitchFamily="18" charset="0"/>
              </a:rPr>
              <a:t>二</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喜</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没娘的娃娃哭了！</a:t>
            </a:r>
            <a:endParaRPr lang="zh-CN" altLang="zh-CN" sz="2400" kern="100">
              <a:latin typeface="Calibri" panose="020F0502020204030204" charset="0"/>
              <a:cs typeface="Times New Roman" panose="02020603050405020304" pitchFamily="18" charset="0"/>
            </a:endParaRPr>
          </a:p>
          <a:p>
            <a:r>
              <a:rPr lang="zh-CN" altLang="zh-CN" sz="2400" kern="0">
                <a:latin typeface="Times New Roman" panose="02020603050405020304" pitchFamily="18" charset="0"/>
                <a:cs typeface="Times New Roman" panose="02020603050405020304" pitchFamily="18" charset="0"/>
              </a:rPr>
              <a:t>福</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贵</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我上去，我上去。娃娃离他的娘近了，就不会哭。</a:t>
            </a:r>
            <a:r>
              <a:rPr lang="zh-CN" altLang="zh-CN" sz="2400" kern="0">
                <a:latin typeface="Calibri" panose="020F0502020204030204" charset="0"/>
                <a:cs typeface="Times New Roman" panose="02020603050405020304" pitchFamily="18" charset="0"/>
              </a:rPr>
              <a:t>（上板车）</a:t>
            </a:r>
            <a:endParaRPr lang="zh-CN" altLang="zh-CN" sz="2400" kern="100">
              <a:latin typeface="Calibri" panose="020F0502020204030204" charset="0"/>
              <a:cs typeface="Times New Roman" panose="02020603050405020304" pitchFamily="18" charset="0"/>
            </a:endParaRPr>
          </a:p>
          <a:p>
            <a:pPr indent="533400"/>
            <a:r>
              <a:rPr lang="en-US" altLang="zh-CN" sz="2400" kern="0">
                <a:latin typeface="宋体" panose="02010600030101010101" pitchFamily="2" charset="-122"/>
                <a:cs typeface="Times New Roman" panose="02020603050405020304" pitchFamily="18" charset="0"/>
              </a:rPr>
              <a:t>[</a:t>
            </a:r>
            <a:r>
              <a:rPr lang="zh-CN" altLang="zh-CN" sz="2400" kern="0">
                <a:latin typeface="Calibri" panose="020F0502020204030204" charset="0"/>
                <a:cs typeface="Times New Roman" panose="02020603050405020304" pitchFamily="18" charset="0"/>
              </a:rPr>
              <a:t>苦根的啼哭停止，二喜艰难地拉车前行。</a:t>
            </a:r>
            <a:r>
              <a:rPr lang="en-US" altLang="zh-CN" sz="2400" kern="0">
                <a:latin typeface="Calibri" panose="020F0502020204030204" charset="0"/>
                <a:cs typeface="Times New Roman" panose="02020603050405020304" pitchFamily="18" charset="0"/>
              </a:rPr>
              <a:t>]</a:t>
            </a:r>
            <a:endParaRPr lang="zh-CN" altLang="zh-CN" sz="2400" kern="100">
              <a:latin typeface="Calibri" panose="020F0502020204030204" charset="0"/>
              <a:cs typeface="Times New Roman" panose="02020603050405020304" pitchFamily="18" charset="0"/>
            </a:endParaRPr>
          </a:p>
          <a:p>
            <a:pPr marL="533400"/>
            <a:r>
              <a:rPr lang="en-US" altLang="zh-CN" sz="2400" kern="0">
                <a:latin typeface="宋体" panose="02010600030101010101" pitchFamily="2" charset="-122"/>
                <a:cs typeface="Times New Roman" panose="02020603050405020304" pitchFamily="18" charset="0"/>
              </a:rPr>
              <a:t>[</a:t>
            </a:r>
            <a:r>
              <a:rPr lang="zh-CN" altLang="zh-CN" sz="2400" kern="0">
                <a:latin typeface="Calibri" panose="020F0502020204030204" charset="0"/>
                <a:cs typeface="Times New Roman" panose="02020603050405020304" pitchFamily="18" charset="0"/>
              </a:rPr>
              <a:t>苦根的声音：“那天晚上，风吹得很冷，我被一个人紧紧地搂在怀里，脸上感到一滴滴的凉意，外公的泪水像断了线的珠子，直落到我的口中。咸咸的，还带着烟味。”</a:t>
            </a:r>
            <a:r>
              <a:rPr lang="en-US" altLang="zh-CN" sz="2400" kern="0">
                <a:latin typeface="Calibri" panose="020F0502020204030204" charset="0"/>
                <a:cs typeface="Times New Roman" panose="02020603050405020304" pitchFamily="18" charset="0"/>
              </a:rPr>
              <a:t>]</a:t>
            </a:r>
            <a:endParaRPr lang="zh-CN" altLang="zh-CN" sz="2400" kern="100">
              <a:latin typeface="Calibri" panose="020F0502020204030204" charset="0"/>
              <a:cs typeface="Times New Roman" panose="02020603050405020304" pitchFamily="18" charset="0"/>
            </a:endParaRPr>
          </a:p>
          <a:p>
            <a:r>
              <a:rPr lang="zh-CN" altLang="zh-CN" sz="2400" kern="0">
                <a:latin typeface="Times New Roman" panose="02020603050405020304" pitchFamily="18" charset="0"/>
                <a:cs typeface="Times New Roman" panose="02020603050405020304" pitchFamily="18" charset="0"/>
              </a:rPr>
              <a:t>二</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喜</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爹，别再伤心了。</a:t>
            </a:r>
            <a:endParaRPr lang="zh-CN" altLang="zh-CN" sz="2400" kern="100">
              <a:latin typeface="Calibri" panose="020F0502020204030204" charset="0"/>
              <a:cs typeface="Times New Roman" panose="02020603050405020304" pitchFamily="18" charset="0"/>
            </a:endParaRPr>
          </a:p>
          <a:p>
            <a:pPr marL="533400" indent="-533400"/>
            <a:r>
              <a:rPr lang="zh-CN" altLang="zh-CN" sz="2400" kern="0">
                <a:latin typeface="Times New Roman" panose="02020603050405020304" pitchFamily="18" charset="0"/>
                <a:cs typeface="Times New Roman" panose="02020603050405020304" pitchFamily="18" charset="0"/>
              </a:rPr>
              <a:t>福</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贵</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我对不住你，二喜，我们都被老天爷骗了！</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这家医院和我们前世有仇，有庆就死在这，凤霞也死在这，是爹没找对地方。</a:t>
            </a:r>
            <a:endParaRPr lang="zh-CN" altLang="zh-CN" sz="2400" kern="100">
              <a:latin typeface="Calibri" panose="020F0502020204030204" charset="0"/>
              <a:cs typeface="Times New Roman" panose="02020603050405020304" pitchFamily="18" charset="0"/>
            </a:endParaRPr>
          </a:p>
          <a:p>
            <a:pPr marL="533400" indent="-533400"/>
            <a:r>
              <a:rPr lang="zh-CN" altLang="zh-CN" sz="2400" kern="0">
                <a:latin typeface="Times New Roman" panose="02020603050405020304" pitchFamily="18" charset="0"/>
                <a:cs typeface="Times New Roman" panose="02020603050405020304" pitchFamily="18" charset="0"/>
              </a:rPr>
              <a:t>二</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喜</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爹，徐家没对不住我，我们有了儿子，我们都算是有福的人，惜福，惜福哦！</a:t>
            </a:r>
            <a:r>
              <a:rPr lang="zh-CN" altLang="zh-CN" sz="2400" kern="0">
                <a:latin typeface="Calibri" panose="020F0502020204030204" charset="0"/>
                <a:cs typeface="Times New Roman" panose="02020603050405020304" pitchFamily="18" charset="0"/>
              </a:rPr>
              <a:t>（蹲下）</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爹，我只是走不动了，腰疼得不行。</a:t>
            </a:r>
            <a:endParaRPr lang="zh-CN" altLang="zh-CN" sz="2400" kern="100">
              <a:latin typeface="Calibri" panose="020F0502020204030204" charset="0"/>
              <a:cs typeface="Times New Roman" panose="02020603050405020304" pitchFamily="18" charset="0"/>
            </a:endParaRPr>
          </a:p>
          <a:p>
            <a:r>
              <a:rPr lang="zh-CN" altLang="zh-CN" sz="2400" kern="0">
                <a:latin typeface="Times New Roman" panose="02020603050405020304" pitchFamily="18" charset="0"/>
                <a:cs typeface="Times New Roman" panose="02020603050405020304" pitchFamily="18" charset="0"/>
              </a:rPr>
              <a:t>福</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cs typeface="Times New Roman" panose="02020603050405020304" pitchFamily="18" charset="0"/>
              </a:rPr>
              <a:t>贵</a:t>
            </a:r>
            <a:r>
              <a:rPr lang="zh-CN" altLang="zh-CN" sz="2400" kern="0">
                <a:latin typeface="Calibri" panose="020F0502020204030204" charset="0"/>
                <a:ea typeface="Times New Roman" panose="02020603050405020304" pitchFamily="18" charset="0"/>
                <a:cs typeface="Times New Roman" panose="02020603050405020304" pitchFamily="18" charset="0"/>
              </a:rPr>
              <a:t>  </a:t>
            </a:r>
            <a:r>
              <a:rPr lang="zh-CN" altLang="zh-CN" sz="2400" kern="0">
                <a:latin typeface="Times New Roman" panose="02020603050405020304" pitchFamily="18" charset="0"/>
                <a:ea typeface="楷体" panose="02010609060101010101" pitchFamily="49" charset="-122"/>
                <a:cs typeface="Times New Roman" panose="02020603050405020304" pitchFamily="18" charset="0"/>
              </a:rPr>
              <a:t>你把腰哭疼了。</a:t>
            </a:r>
            <a:endParaRPr lang="zh-CN" altLang="zh-CN" sz="2400" kern="100">
              <a:latin typeface="Calibri" panose="020F0502020204030204" charset="0"/>
              <a:cs typeface="Times New Roman" panose="02020603050405020304" pitchFamily="18" charset="0"/>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325" name=""/>
        <p:cNvGrpSpPr/>
        <p:nvPr/>
      </p:nvGrpSpPr>
      <p:grpSpPr>
        <a:xfrm>
          <a:off x="0" y="0"/>
          <a:ext cx="0" cy="0"/>
          <a:chOff x="0" y="0"/>
          <a:chExt cx="0" cy="0"/>
        </a:xfrm>
      </p:grpSpPr>
      <p:sp>
        <p:nvSpPr>
          <p:cNvPr id="1048811" name="矩形 1"/>
          <p:cNvSpPr/>
          <p:nvPr/>
        </p:nvSpPr>
        <p:spPr>
          <a:xfrm>
            <a:off x="0" y="203379"/>
            <a:ext cx="12192000" cy="3970318"/>
          </a:xfrm>
          <a:prstGeom prst="rect">
            <a:avLst/>
          </a:prstGeom>
        </p:spPr>
        <p:txBody>
          <a:bodyPr wrap="square">
            <a:spAutoFit/>
          </a:bodyPr>
          <a:lstStyle/>
          <a:p>
            <a:pPr fontAlgn="ctr"/>
            <a:r>
              <a:rPr lang="en-US" altLang="zh-CN" sz="2800" kern="100">
                <a:latin typeface="Times New Roman" panose="02020603050405020304" pitchFamily="18" charset="0"/>
                <a:cs typeface="Times New Roman" panose="02020603050405020304" pitchFamily="18" charset="0"/>
              </a:rPr>
              <a:t>6</a:t>
            </a:r>
            <a:r>
              <a:rPr lang="zh-CN" altLang="zh-CN" sz="2800" kern="100">
                <a:latin typeface="Calibri" panose="020F0502020204030204" charset="0"/>
                <a:cs typeface="Times New Roman" panose="02020603050405020304" pitchFamily="18" charset="0"/>
              </a:rPr>
              <a:t>．</a:t>
            </a:r>
            <a:r>
              <a:rPr lang="zh-CN" altLang="zh-CN" sz="2800" kern="100">
                <a:latin typeface="Times New Roman" panose="02020603050405020304" pitchFamily="18" charset="0"/>
                <a:cs typeface="Times New Roman" panose="02020603050405020304" pitchFamily="18" charset="0"/>
              </a:rPr>
              <a:t>下列对文本相关内容的理解，不正确的一项是（</a:t>
            </a:r>
            <a:r>
              <a:rPr lang="en-US" altLang="zh-CN" sz="2800" kern="100">
                <a:latin typeface="Times New Roman" panose="02020603050405020304" pitchFamily="18" charset="0"/>
                <a:cs typeface="Times New Roman" panose="02020603050405020304" pitchFamily="18" charset="0"/>
              </a:rPr>
              <a:t>3</a:t>
            </a:r>
            <a:r>
              <a:rPr lang="zh-CN" altLang="zh-CN" sz="2800" kern="100">
                <a:latin typeface="Times New Roman" panose="02020603050405020304" pitchFamily="18" charset="0"/>
                <a:cs typeface="Times New Roman" panose="02020603050405020304" pitchFamily="18" charset="0"/>
              </a:rPr>
              <a:t>分）</a:t>
            </a:r>
            <a:endParaRPr lang="zh-CN" altLang="zh-CN" sz="2800" kern="100">
              <a:latin typeface="Calibri" panose="020F0502020204030204" charset="0"/>
              <a:cs typeface="Times New Roman" panose="02020603050405020304" pitchFamily="18" charset="0"/>
            </a:endParaRPr>
          </a:p>
          <a:p>
            <a:pPr marL="466725" indent="-200025" fontAlgn="ctr"/>
            <a:r>
              <a:rPr lang="en-US" altLang="zh-CN" sz="2800" kern="100">
                <a:latin typeface="Times New Roman" panose="02020603050405020304" pitchFamily="18" charset="0"/>
                <a:cs typeface="Times New Roman" panose="02020603050405020304" pitchFamily="18" charset="0"/>
              </a:rPr>
              <a:t>A</a:t>
            </a:r>
            <a:r>
              <a:rPr lang="zh-CN" altLang="zh-CN" sz="2800" kern="100">
                <a:latin typeface="Calibri" panose="020F0502020204030204" charset="0"/>
                <a:cs typeface="Times New Roman" panose="02020603050405020304" pitchFamily="18" charset="0"/>
              </a:rPr>
              <a:t>．</a:t>
            </a:r>
            <a:r>
              <a:rPr lang="zh-CN" altLang="zh-CN" sz="2800" kern="100">
                <a:latin typeface="Times New Roman" panose="02020603050405020304" pitchFamily="18" charset="0"/>
                <a:cs typeface="Times New Roman" panose="02020603050405020304" pitchFamily="18" charset="0"/>
              </a:rPr>
              <a:t>在妻子凤霞难产之际，二喜向医生求救“大的”，可以看出他俩夫妻情感深厚，也表现出二喜在悲剧命运笼罩之下的无奈选择。</a:t>
            </a:r>
            <a:endParaRPr lang="zh-CN" altLang="zh-CN" sz="2800" kern="100">
              <a:latin typeface="Calibri" panose="020F0502020204030204" charset="0"/>
              <a:cs typeface="Times New Roman" panose="02020603050405020304" pitchFamily="18" charset="0"/>
            </a:endParaRPr>
          </a:p>
          <a:p>
            <a:pPr marL="466725" indent="-200025" fontAlgn="ctr"/>
            <a:r>
              <a:rPr lang="en-US" altLang="zh-CN" sz="2800" kern="100">
                <a:latin typeface="Times New Roman" panose="02020603050405020304" pitchFamily="18" charset="0"/>
                <a:cs typeface="Times New Roman" panose="02020603050405020304" pitchFamily="18" charset="0"/>
              </a:rPr>
              <a:t>B</a:t>
            </a:r>
            <a:r>
              <a:rPr lang="zh-CN" altLang="zh-CN" sz="2800" kern="100">
                <a:latin typeface="Times New Roman" panose="02020603050405020304" pitchFamily="18" charset="0"/>
                <a:cs typeface="Times New Roman" panose="02020603050405020304" pitchFamily="18" charset="0"/>
              </a:rPr>
              <a:t>．文本除了写凤霞的离世之外，还写到有庆的死亡，这种死亡元素的重复出现，其目的在于提醒人们活着的艰难、生命的可贵。</a:t>
            </a:r>
            <a:endParaRPr lang="zh-CN" altLang="zh-CN" sz="2800" kern="100">
              <a:latin typeface="Calibri" panose="020F0502020204030204" charset="0"/>
              <a:cs typeface="Times New Roman" panose="02020603050405020304" pitchFamily="18" charset="0"/>
            </a:endParaRPr>
          </a:p>
          <a:p>
            <a:pPr marL="466725" indent="-200025" fontAlgn="ctr"/>
            <a:r>
              <a:rPr lang="en-US" altLang="zh-CN" sz="2800" kern="100">
                <a:latin typeface="Times New Roman" panose="02020603050405020304" pitchFamily="18" charset="0"/>
                <a:cs typeface="Times New Roman" panose="02020603050405020304" pitchFamily="18" charset="0"/>
              </a:rPr>
              <a:t>C</a:t>
            </a:r>
            <a:r>
              <a:rPr lang="zh-CN" altLang="zh-CN" sz="2800" kern="100">
                <a:latin typeface="Times New Roman" panose="02020603050405020304" pitchFamily="18" charset="0"/>
                <a:cs typeface="Times New Roman" panose="02020603050405020304" pitchFamily="18" charset="0"/>
              </a:rPr>
              <a:t>．“我”看到家珍在家眼睛呆滞，也不掉泪水，可见她的灵魂没有“活着”，对生无所依，对死无所惧，对凤霞的死亡毫无察觉。</a:t>
            </a:r>
            <a:endParaRPr lang="zh-CN" altLang="zh-CN" sz="2800" kern="100">
              <a:latin typeface="Calibri" panose="020F0502020204030204" charset="0"/>
              <a:cs typeface="Times New Roman" panose="02020603050405020304" pitchFamily="18" charset="0"/>
            </a:endParaRPr>
          </a:p>
          <a:p>
            <a:pPr marL="466725" indent="-200025" fontAlgn="ctr"/>
            <a:r>
              <a:rPr lang="en-US" altLang="zh-CN" sz="2800" kern="100">
                <a:latin typeface="Times New Roman" panose="02020603050405020304" pitchFamily="18" charset="0"/>
                <a:cs typeface="Times New Roman" panose="02020603050405020304" pitchFamily="18" charset="0"/>
              </a:rPr>
              <a:t>D</a:t>
            </a:r>
            <a:r>
              <a:rPr lang="zh-CN" altLang="zh-CN" sz="2800" kern="100">
                <a:latin typeface="Times New Roman" panose="02020603050405020304" pitchFamily="18" charset="0"/>
                <a:cs typeface="Times New Roman" panose="02020603050405020304" pitchFamily="18" charset="0"/>
              </a:rPr>
              <a:t>．文本二开头福贵的两次独白，流露出福贵因凤霞突然去世而产生的痛苦与无奈之情，也反映出福贵对二喜的同情与怜爱之心</a:t>
            </a:r>
            <a:r>
              <a:rPr lang="zh-CN" altLang="zh-CN" sz="2800" kern="100" smtClean="0">
                <a:latin typeface="Times New Roman" panose="02020603050405020304" pitchFamily="18" charset="0"/>
                <a:cs typeface="Times New Roman" panose="02020603050405020304" pitchFamily="18" charset="0"/>
              </a:rPr>
              <a:t>。</a:t>
            </a:r>
            <a:endParaRPr lang="zh-CN" altLang="zh-CN" sz="2800" kern="100">
              <a:latin typeface="Calibri" panose="020F0502020204030204" charset="0"/>
              <a:cs typeface="Times New Roman" panose="02020603050405020304" pitchFamily="18" charset="0"/>
            </a:endParaRPr>
          </a:p>
        </p:txBody>
      </p:sp>
      <p:sp>
        <p:nvSpPr>
          <p:cNvPr id="1048812" name="矩形 2"/>
          <p:cNvSpPr/>
          <p:nvPr/>
        </p:nvSpPr>
        <p:spPr>
          <a:xfrm>
            <a:off x="193040" y="4600417"/>
            <a:ext cx="11805920" cy="1047274"/>
          </a:xfrm>
          <a:prstGeom prst="rect">
            <a:avLst/>
          </a:prstGeom>
        </p:spPr>
        <p:txBody>
          <a:bodyPr wrap="square">
            <a:spAutoFit/>
          </a:bodyPr>
          <a:lstStyle/>
          <a:p>
            <a:pPr indent="266700" algn="just">
              <a:lnSpc>
                <a:spcPct val="115000"/>
              </a:lnSpc>
              <a:spcAft>
                <a:spcPct val="0"/>
              </a:spcAft>
            </a:pPr>
            <a:r>
              <a:rPr lang="en-US" altLang="zh-CN" sz="2800" b="1" kern="100">
                <a:solidFill>
                  <a:srgbClr val="FF0000"/>
                </a:solidFill>
                <a:latin typeface="Calibri" panose="020F0502020204030204" charset="0"/>
                <a:cs typeface="Times New Roman" panose="02020603050405020304" pitchFamily="18" charset="0"/>
              </a:rPr>
              <a:t>6.C</a:t>
            </a:r>
            <a:r>
              <a:rPr lang="zh-CN" altLang="zh-CN" sz="2800" b="1" kern="100">
                <a:solidFill>
                  <a:srgbClr val="FF0000"/>
                </a:solidFill>
                <a:latin typeface="Calibri" panose="020F0502020204030204" charset="0"/>
                <a:cs typeface="Times New Roman" panose="02020603050405020304" pitchFamily="18" charset="0"/>
              </a:rPr>
              <a:t>（根据文意可知，家珍内心应该明白凤霞出事了，只是她内心已经麻木，没有强烈的反应，所以“对凤霞的死亡毫无察觉”表述有误。</a:t>
            </a:r>
            <a:r>
              <a:rPr lang="zh-CN" altLang="zh-CN" sz="2800" b="1" kern="100" smtClean="0">
                <a:solidFill>
                  <a:srgbClr val="FF0000"/>
                </a:solidFill>
                <a:latin typeface="Calibri" panose="020F0502020204030204" charset="0"/>
                <a:cs typeface="Times New Roman" panose="02020603050405020304" pitchFamily="18" charset="0"/>
              </a:rPr>
              <a:t>）</a:t>
            </a:r>
            <a:endParaRPr lang="zh-CN" altLang="zh-CN" sz="2800" b="1" kern="100">
              <a:solidFill>
                <a:srgbClr val="FF0000"/>
              </a:solidFill>
              <a:latin typeface="Calibri" panose="020F0502020204030204"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812"/>
                                        </p:tgtEl>
                                        <p:attrNameLst>
                                          <p:attrName>style.visibility</p:attrName>
                                        </p:attrNameLst>
                                      </p:cBhvr>
                                      <p:to>
                                        <p:strVal val="visible"/>
                                      </p:to>
                                    </p:set>
                                    <p:anim calcmode="lin" valueType="num">
                                      <p:cBhvr additive="base">
                                        <p:cTn id="7" dur="500" fill="hold"/>
                                        <p:tgtEl>
                                          <p:spTgt spid="1048812"/>
                                        </p:tgtEl>
                                        <p:attrNameLst>
                                          <p:attrName>ppt_x</p:attrName>
                                        </p:attrNameLst>
                                      </p:cBhvr>
                                      <p:tavLst>
                                        <p:tav tm="0">
                                          <p:val>
                                            <p:strVal val="#ppt_x"/>
                                          </p:val>
                                        </p:tav>
                                        <p:tav tm="100000">
                                          <p:val>
                                            <p:strVal val="#ppt_x"/>
                                          </p:val>
                                        </p:tav>
                                      </p:tavLst>
                                    </p:anim>
                                    <p:anim calcmode="lin" valueType="num">
                                      <p:cBhvr additive="base">
                                        <p:cTn id="8" dur="500" fill="hold"/>
                                        <p:tgtEl>
                                          <p:spTgt spid="1048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326" name=""/>
        <p:cNvGrpSpPr/>
        <p:nvPr/>
      </p:nvGrpSpPr>
      <p:grpSpPr>
        <a:xfrm>
          <a:off x="0" y="0"/>
          <a:ext cx="0" cy="0"/>
          <a:chOff x="0" y="0"/>
          <a:chExt cx="0" cy="0"/>
        </a:xfrm>
      </p:grpSpPr>
      <p:sp>
        <p:nvSpPr>
          <p:cNvPr id="1048813" name="矩形 1"/>
          <p:cNvSpPr/>
          <p:nvPr/>
        </p:nvSpPr>
        <p:spPr>
          <a:xfrm>
            <a:off x="314960" y="508179"/>
            <a:ext cx="11460480" cy="3970318"/>
          </a:xfrm>
          <a:prstGeom prst="rect">
            <a:avLst/>
          </a:prstGeom>
        </p:spPr>
        <p:txBody>
          <a:bodyPr wrap="square">
            <a:spAutoFit/>
          </a:bodyPr>
          <a:lstStyle/>
          <a:p>
            <a:pPr fontAlgn="ctr"/>
            <a:r>
              <a:rPr lang="en-US" altLang="zh-CN" sz="2800" kern="100" smtClean="0">
                <a:latin typeface="Times New Roman" panose="02020603050405020304" pitchFamily="18" charset="0"/>
                <a:cs typeface="Times New Roman" panose="02020603050405020304" pitchFamily="18" charset="0"/>
              </a:rPr>
              <a:t>7</a:t>
            </a:r>
            <a:r>
              <a:rPr lang="zh-CN" altLang="zh-CN" sz="2800" kern="100">
                <a:latin typeface="Calibri" panose="020F0502020204030204" charset="0"/>
                <a:cs typeface="Times New Roman" panose="02020603050405020304" pitchFamily="18" charset="0"/>
              </a:rPr>
              <a:t>．</a:t>
            </a:r>
            <a:r>
              <a:rPr lang="zh-CN" altLang="zh-CN" sz="2800" kern="100">
                <a:latin typeface="Times New Roman" panose="02020603050405020304" pitchFamily="18" charset="0"/>
                <a:cs typeface="Times New Roman" panose="02020603050405020304" pitchFamily="18" charset="0"/>
              </a:rPr>
              <a:t>下列对文本艺术特色的分析鉴赏，不正确的一项是（</a:t>
            </a:r>
            <a:r>
              <a:rPr lang="en-US" altLang="zh-CN" sz="2800" kern="100">
                <a:latin typeface="Times New Roman" panose="02020603050405020304" pitchFamily="18" charset="0"/>
                <a:cs typeface="Times New Roman" panose="02020603050405020304" pitchFamily="18" charset="0"/>
              </a:rPr>
              <a:t>3</a:t>
            </a:r>
            <a:r>
              <a:rPr lang="zh-CN" altLang="zh-CN" sz="2800" kern="100">
                <a:latin typeface="Times New Roman" panose="02020603050405020304" pitchFamily="18" charset="0"/>
                <a:cs typeface="Times New Roman" panose="02020603050405020304" pitchFamily="18" charset="0"/>
              </a:rPr>
              <a:t>分）</a:t>
            </a:r>
            <a:endParaRPr lang="zh-CN" altLang="zh-CN" sz="2800" kern="100">
              <a:latin typeface="Calibri" panose="020F0502020204030204" charset="0"/>
              <a:cs typeface="Times New Roman" panose="02020603050405020304" pitchFamily="18" charset="0"/>
            </a:endParaRPr>
          </a:p>
          <a:p>
            <a:pPr marL="466725" indent="-200025" fontAlgn="ctr"/>
            <a:r>
              <a:rPr lang="en-US" altLang="zh-CN" sz="2800" kern="100">
                <a:latin typeface="Times New Roman" panose="02020603050405020304" pitchFamily="18" charset="0"/>
                <a:cs typeface="Times New Roman" panose="02020603050405020304" pitchFamily="18" charset="0"/>
              </a:rPr>
              <a:t>A</a:t>
            </a:r>
            <a:r>
              <a:rPr lang="zh-CN" altLang="zh-CN" sz="2800" kern="100">
                <a:latin typeface="Times New Roman" panose="02020603050405020304" pitchFamily="18" charset="0"/>
                <a:cs typeface="Times New Roman" panose="02020603050405020304" pitchFamily="18" charset="0"/>
              </a:rPr>
              <a:t>．凤霞去世和埋葬的当天都出现雪，这营造了一种悲凉凄清的氛围，前后形成照应，显示出作者颇具匠心的构思。</a:t>
            </a:r>
            <a:endParaRPr lang="zh-CN" altLang="zh-CN" sz="2800" kern="100">
              <a:latin typeface="Calibri" panose="020F0502020204030204" charset="0"/>
              <a:cs typeface="Times New Roman" panose="02020603050405020304" pitchFamily="18" charset="0"/>
            </a:endParaRPr>
          </a:p>
          <a:p>
            <a:pPr marL="466725" indent="-200025" fontAlgn="ctr"/>
            <a:r>
              <a:rPr lang="en-US" altLang="zh-CN" sz="2800" kern="100">
                <a:latin typeface="Times New Roman" panose="02020603050405020304" pitchFamily="18" charset="0"/>
                <a:cs typeface="Times New Roman" panose="02020603050405020304" pitchFamily="18" charset="0"/>
              </a:rPr>
              <a:t>B</a:t>
            </a:r>
            <a:r>
              <a:rPr lang="zh-CN" altLang="zh-CN" sz="2800" kern="100">
                <a:latin typeface="Times New Roman" panose="02020603050405020304" pitchFamily="18" charset="0"/>
                <a:cs typeface="Times New Roman" panose="02020603050405020304" pitchFamily="18" charset="0"/>
              </a:rPr>
              <a:t>．两个文本的语言都形象生动，采用丰富的比喻、典型的自然环境描写等手法，充分体现出小说和戏剧的表达追求。</a:t>
            </a:r>
            <a:endParaRPr lang="zh-CN" altLang="zh-CN" sz="2800" kern="100">
              <a:latin typeface="Calibri" panose="020F0502020204030204" charset="0"/>
              <a:cs typeface="Times New Roman" panose="02020603050405020304" pitchFamily="18" charset="0"/>
            </a:endParaRPr>
          </a:p>
          <a:p>
            <a:pPr marL="466725" indent="-200025" fontAlgn="ctr"/>
            <a:r>
              <a:rPr lang="en-US" altLang="zh-CN" sz="2800" kern="100">
                <a:latin typeface="Times New Roman" panose="02020603050405020304" pitchFamily="18" charset="0"/>
                <a:cs typeface="Times New Roman" panose="02020603050405020304" pitchFamily="18" charset="0"/>
              </a:rPr>
              <a:t>C</a:t>
            </a:r>
            <a:r>
              <a:rPr lang="zh-CN" altLang="zh-CN" sz="2800" kern="100">
                <a:latin typeface="Times New Roman" panose="02020603050405020304" pitchFamily="18" charset="0"/>
                <a:cs typeface="Times New Roman" panose="02020603050405020304" pitchFamily="18" charset="0"/>
              </a:rPr>
              <a:t>．文本二中舞台说明是戏剧的组成部分，为福贵和二喜的对话提供时空和布景的说明，还可以解释他们的表情和动作。</a:t>
            </a:r>
            <a:endParaRPr lang="zh-CN" altLang="zh-CN" sz="2800" kern="100">
              <a:latin typeface="Calibri" panose="020F0502020204030204" charset="0"/>
              <a:cs typeface="Times New Roman" panose="02020603050405020304" pitchFamily="18" charset="0"/>
            </a:endParaRPr>
          </a:p>
          <a:p>
            <a:pPr marL="466725" indent="-200025" fontAlgn="ctr"/>
            <a:r>
              <a:rPr lang="en-US" altLang="zh-CN" sz="2800" kern="100">
                <a:latin typeface="Times New Roman" panose="02020603050405020304" pitchFamily="18" charset="0"/>
                <a:cs typeface="Times New Roman" panose="02020603050405020304" pitchFamily="18" charset="0"/>
              </a:rPr>
              <a:t>D</a:t>
            </a:r>
            <a:r>
              <a:rPr lang="zh-CN" altLang="zh-CN" sz="2800" kern="100">
                <a:latin typeface="Times New Roman" panose="02020603050405020304" pitchFamily="18" charset="0"/>
                <a:cs typeface="Times New Roman" panose="02020603050405020304" pitchFamily="18" charset="0"/>
              </a:rPr>
              <a:t>．襁褓中的苦根会说话，这一内容并非实写，而是剧本的想象，剧本借助想象表现出凤霞去世给家人带来的巨大伤痛</a:t>
            </a:r>
            <a:r>
              <a:rPr lang="zh-CN" altLang="zh-CN" sz="2800" kern="100" smtClean="0">
                <a:latin typeface="Times New Roman" panose="02020603050405020304" pitchFamily="18" charset="0"/>
                <a:cs typeface="Times New Roman" panose="02020603050405020304" pitchFamily="18" charset="0"/>
              </a:rPr>
              <a:t>。</a:t>
            </a:r>
            <a:endParaRPr lang="zh-CN" altLang="zh-CN" sz="2800" kern="100">
              <a:latin typeface="Calibri" panose="020F0502020204030204" charset="0"/>
              <a:cs typeface="Times New Roman" panose="02020603050405020304" pitchFamily="18" charset="0"/>
            </a:endParaRPr>
          </a:p>
        </p:txBody>
      </p:sp>
      <p:sp>
        <p:nvSpPr>
          <p:cNvPr id="1048814" name="矩形 2"/>
          <p:cNvSpPr/>
          <p:nvPr/>
        </p:nvSpPr>
        <p:spPr>
          <a:xfrm>
            <a:off x="497840" y="4823937"/>
            <a:ext cx="11094720" cy="1083374"/>
          </a:xfrm>
          <a:prstGeom prst="rect">
            <a:avLst/>
          </a:prstGeom>
        </p:spPr>
        <p:txBody>
          <a:bodyPr wrap="square">
            <a:spAutoFit/>
          </a:bodyPr>
          <a:lstStyle/>
          <a:p>
            <a:pPr indent="266700" algn="just">
              <a:lnSpc>
                <a:spcPct val="115000"/>
              </a:lnSpc>
              <a:spcAft>
                <a:spcPct val="0"/>
              </a:spcAft>
            </a:pPr>
            <a:r>
              <a:rPr lang="en-US" altLang="zh-CN" sz="2800" b="1" kern="100" smtClean="0">
                <a:solidFill>
                  <a:srgbClr val="FF0000"/>
                </a:solidFill>
                <a:latin typeface="Calibri" panose="020F0502020204030204" charset="0"/>
                <a:cs typeface="Times New Roman" panose="02020603050405020304" pitchFamily="18" charset="0"/>
              </a:rPr>
              <a:t>7.B</a:t>
            </a:r>
            <a:r>
              <a:rPr lang="zh-CN" altLang="zh-CN" sz="2800" b="1" kern="100">
                <a:solidFill>
                  <a:srgbClr val="FF0000"/>
                </a:solidFill>
                <a:latin typeface="Calibri" panose="020F0502020204030204" charset="0"/>
                <a:cs typeface="Times New Roman" panose="02020603050405020304" pitchFamily="18" charset="0"/>
              </a:rPr>
              <a:t>（文本一描写了自然环境，但是文本二包括舞台说明都没有自然环境的描写</a:t>
            </a:r>
            <a:r>
              <a:rPr lang="zh-CN" altLang="zh-CN" sz="2800" b="1" kern="100" smtClean="0">
                <a:solidFill>
                  <a:srgbClr val="FF0000"/>
                </a:solidFill>
                <a:latin typeface="Calibri" panose="020F0502020204030204" charset="0"/>
                <a:cs typeface="Times New Roman" panose="02020603050405020304" pitchFamily="18" charset="0"/>
              </a:rPr>
              <a:t>）</a:t>
            </a:r>
            <a:endParaRPr lang="zh-CN" altLang="zh-CN" sz="2800" b="1" kern="100">
              <a:solidFill>
                <a:srgbClr val="FF0000"/>
              </a:solidFill>
              <a:latin typeface="Calibri" panose="020F0502020204030204"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814"/>
                                        </p:tgtEl>
                                        <p:attrNameLst>
                                          <p:attrName>style.visibility</p:attrName>
                                        </p:attrNameLst>
                                      </p:cBhvr>
                                      <p:to>
                                        <p:strVal val="visible"/>
                                      </p:to>
                                    </p:set>
                                    <p:anim calcmode="lin" valueType="num">
                                      <p:cBhvr additive="base">
                                        <p:cTn id="7" dur="500" fill="hold"/>
                                        <p:tgtEl>
                                          <p:spTgt spid="1048814"/>
                                        </p:tgtEl>
                                        <p:attrNameLst>
                                          <p:attrName>ppt_x</p:attrName>
                                        </p:attrNameLst>
                                      </p:cBhvr>
                                      <p:tavLst>
                                        <p:tav tm="0">
                                          <p:val>
                                            <p:strVal val="#ppt_x"/>
                                          </p:val>
                                        </p:tav>
                                        <p:tav tm="100000">
                                          <p:val>
                                            <p:strVal val="#ppt_x"/>
                                          </p:val>
                                        </p:tav>
                                      </p:tavLst>
                                    </p:anim>
                                    <p:anim calcmode="lin" valueType="num">
                                      <p:cBhvr additive="base">
                                        <p:cTn id="8" dur="500" fill="hold"/>
                                        <p:tgtEl>
                                          <p:spTgt spid="10488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327" name=""/>
        <p:cNvGrpSpPr/>
        <p:nvPr/>
      </p:nvGrpSpPr>
      <p:grpSpPr>
        <a:xfrm>
          <a:off x="0" y="0"/>
          <a:ext cx="0" cy="0"/>
          <a:chOff x="0" y="0"/>
          <a:chExt cx="0" cy="0"/>
        </a:xfrm>
      </p:grpSpPr>
      <p:sp>
        <p:nvSpPr>
          <p:cNvPr id="1048815" name="矩形 1"/>
          <p:cNvSpPr/>
          <p:nvPr/>
        </p:nvSpPr>
        <p:spPr>
          <a:xfrm>
            <a:off x="467360" y="894259"/>
            <a:ext cx="10972800" cy="954107"/>
          </a:xfrm>
          <a:prstGeom prst="rect">
            <a:avLst/>
          </a:prstGeom>
        </p:spPr>
        <p:txBody>
          <a:bodyPr wrap="square">
            <a:spAutoFit/>
          </a:bodyPr>
          <a:lstStyle/>
          <a:p>
            <a:pPr algn="just">
              <a:spcAft>
                <a:spcPct val="0"/>
              </a:spcAft>
            </a:pPr>
            <a:r>
              <a:rPr lang="en-US" altLang="zh-CN" sz="2800" smtClean="0">
                <a:latin typeface="Calibri" panose="020F0502020204030204" charset="0"/>
                <a:cs typeface="Times New Roman" panose="02020603050405020304" pitchFamily="18" charset="0"/>
              </a:rPr>
              <a:t>8</a:t>
            </a:r>
            <a:r>
              <a:rPr lang="zh-CN" altLang="zh-CN" sz="2800">
                <a:latin typeface="Calibri" panose="020F0502020204030204" charset="0"/>
                <a:cs typeface="Times New Roman" panose="02020603050405020304" pitchFamily="18" charset="0"/>
              </a:rPr>
              <a:t>．结合文本一、二，请从语言和情节两方面概括分析剧本改编的特点。（</a:t>
            </a:r>
            <a:r>
              <a:rPr lang="en-US" altLang="zh-CN" sz="2800">
                <a:latin typeface="Calibri" panose="020F0502020204030204" charset="0"/>
                <a:cs typeface="Times New Roman" panose="02020603050405020304" pitchFamily="18" charset="0"/>
              </a:rPr>
              <a:t>4</a:t>
            </a:r>
            <a:r>
              <a:rPr lang="zh-CN" altLang="zh-CN" sz="2800">
                <a:latin typeface="Calibri" panose="020F0502020204030204" charset="0"/>
                <a:cs typeface="Times New Roman" panose="02020603050405020304" pitchFamily="18" charset="0"/>
              </a:rPr>
              <a:t>分</a:t>
            </a:r>
            <a:r>
              <a:rPr lang="zh-CN" altLang="zh-CN" sz="2800" smtClean="0">
                <a:latin typeface="Calibri" panose="020F0502020204030204" charset="0"/>
                <a:cs typeface="Times New Roman" panose="02020603050405020304" pitchFamily="18" charset="0"/>
              </a:rPr>
              <a:t>）</a:t>
            </a:r>
            <a:endParaRPr lang="zh-CN" altLang="zh-CN" sz="2800">
              <a:latin typeface="Calibri" panose="020F0502020204030204" charset="0"/>
              <a:cs typeface="Times New Roman" panose="02020603050405020304" pitchFamily="18" charset="0"/>
            </a:endParaRPr>
          </a:p>
        </p:txBody>
      </p:sp>
      <p:sp>
        <p:nvSpPr>
          <p:cNvPr id="1048816" name="矩形 2"/>
          <p:cNvSpPr/>
          <p:nvPr/>
        </p:nvSpPr>
        <p:spPr>
          <a:xfrm>
            <a:off x="629920" y="2283937"/>
            <a:ext cx="10647680" cy="2074414"/>
          </a:xfrm>
          <a:prstGeom prst="rect">
            <a:avLst/>
          </a:prstGeom>
        </p:spPr>
        <p:txBody>
          <a:bodyPr wrap="square">
            <a:spAutoFit/>
          </a:bodyPr>
          <a:lstStyle/>
          <a:p>
            <a:pPr indent="266700" algn="just">
              <a:lnSpc>
                <a:spcPct val="115000"/>
              </a:lnSpc>
              <a:spcAft>
                <a:spcPct val="0"/>
              </a:spcAft>
            </a:pPr>
            <a:r>
              <a:rPr lang="en-US" altLang="zh-CN" sz="2800" b="1" kern="100" smtClean="0">
                <a:solidFill>
                  <a:srgbClr val="FF0000"/>
                </a:solidFill>
                <a:latin typeface="Calibri" panose="020F0502020204030204" charset="0"/>
                <a:cs typeface="Times New Roman" panose="02020603050405020304" pitchFamily="18" charset="0"/>
              </a:rPr>
              <a:t>8</a:t>
            </a:r>
            <a:r>
              <a:rPr lang="zh-CN" altLang="zh-CN" sz="2800" b="1" kern="100">
                <a:solidFill>
                  <a:srgbClr val="FF0000"/>
                </a:solidFill>
                <a:latin typeface="Calibri" panose="020F0502020204030204" charset="0"/>
                <a:cs typeface="Times New Roman" panose="02020603050405020304" pitchFamily="18" charset="0"/>
              </a:rPr>
              <a:t>．①从语言看：剧本改编更注重人物的台词，同时也要有简洁的舞台说明，而小说主要通过叙事性语言来讲述故事。②从情节来看：剧本改编要求情节高度集中在舞台范围内，时间空间限制很大，而小说不受时间和空间的限制。</a:t>
            </a:r>
            <a:endParaRPr lang="zh-CN" altLang="zh-CN" sz="2800" b="1" kern="100">
              <a:solidFill>
                <a:srgbClr val="FF0000"/>
              </a:solidFill>
              <a:latin typeface="Calibri" panose="020F0502020204030204"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816"/>
                                        </p:tgtEl>
                                        <p:attrNameLst>
                                          <p:attrName>style.visibility</p:attrName>
                                        </p:attrNameLst>
                                      </p:cBhvr>
                                      <p:to>
                                        <p:strVal val="visible"/>
                                      </p:to>
                                    </p:set>
                                    <p:anim calcmode="lin" valueType="num">
                                      <p:cBhvr additive="base">
                                        <p:cTn id="7" dur="500" fill="hold"/>
                                        <p:tgtEl>
                                          <p:spTgt spid="1048816"/>
                                        </p:tgtEl>
                                        <p:attrNameLst>
                                          <p:attrName>ppt_x</p:attrName>
                                        </p:attrNameLst>
                                      </p:cBhvr>
                                      <p:tavLst>
                                        <p:tav tm="0">
                                          <p:val>
                                            <p:strVal val="#ppt_x"/>
                                          </p:val>
                                        </p:tav>
                                        <p:tav tm="100000">
                                          <p:val>
                                            <p:strVal val="#ppt_x"/>
                                          </p:val>
                                        </p:tav>
                                      </p:tavLst>
                                    </p:anim>
                                    <p:anim calcmode="lin" valueType="num">
                                      <p:cBhvr additive="base">
                                        <p:cTn id="8" dur="500" fill="hold"/>
                                        <p:tgtEl>
                                          <p:spTgt spid="10488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328" name=""/>
        <p:cNvGrpSpPr/>
        <p:nvPr/>
      </p:nvGrpSpPr>
      <p:grpSpPr>
        <a:xfrm>
          <a:off x="0" y="0"/>
          <a:ext cx="0" cy="0"/>
          <a:chOff x="0" y="0"/>
          <a:chExt cx="0" cy="0"/>
        </a:xfrm>
      </p:grpSpPr>
      <p:pic>
        <p:nvPicPr>
          <p:cNvPr id="2097223" name="图片 6"/>
          <p:cNvPicPr>
            <a:picLocks noChangeAspect="1"/>
          </p:cNvPicPr>
          <p:nvPr/>
        </p:nvPicPr>
        <p:blipFill>
          <a:blip r:embed="rId1"/>
          <a:srcRect l="14739" t="6133" r="12415" b="2540"/>
          <a:stretch>
            <a:fillRect/>
          </a:stretch>
        </p:blipFill>
        <p:spPr>
          <a:xfrm>
            <a:off x="-42530" y="-148856"/>
            <a:ext cx="12234530" cy="6858000"/>
          </a:xfrm>
          <a:prstGeom prst="rect">
            <a:avLst/>
          </a:prstGeom>
        </p:spPr>
      </p:pic>
      <p:pic>
        <p:nvPicPr>
          <p:cNvPr id="2097224" name="Picture 2" descr="https://gimg2.baidu.com/image_search/src=http%3A%2F%2Fpic.16pic.com%2F00%2F51%2F03%2F16pic_5103925_b.jpg&amp;refer=http%3A%2F%2Fpic.16pic.com&amp;app=2002&amp;size=f9999,10000&amp;q=a80&amp;n=0&amp;g=0n&amp;fmt=jpeg?sec=1624160252&amp;t=aadfd2abe774db15f110b4f1c4d7a7e1"/>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810909" y="728856"/>
            <a:ext cx="10812130" cy="5102576"/>
          </a:xfrm>
          <a:prstGeom prst="rect">
            <a:avLst/>
          </a:prstGeom>
          <a:noFill/>
        </p:spPr>
      </p:pic>
      <p:sp>
        <p:nvSpPr>
          <p:cNvPr id="1048817" name="文本框 10"/>
          <p:cNvSpPr txBox="1"/>
          <p:nvPr/>
        </p:nvSpPr>
        <p:spPr>
          <a:xfrm>
            <a:off x="3511089" y="2995664"/>
            <a:ext cx="5330489" cy="1107996"/>
          </a:xfrm>
          <a:prstGeom prst="rect">
            <a:avLst/>
          </a:prstGeom>
          <a:noFill/>
          <a:ln>
            <a:solidFill>
              <a:srgbClr val="FFFF00"/>
            </a:solidFill>
          </a:ln>
        </p:spPr>
        <p:txBody>
          <a:bodyPr wrap="square" rtlCol="0">
            <a:spAutoFit/>
          </a:bodyPr>
          <a:lstStyle>
            <a:defPPr>
              <a:defRPr lang="zh-CN"/>
            </a:defPPr>
            <a:lvl1pPr>
              <a:defRPr sz="6600">
                <a:solidFill>
                  <a:srgbClr val="FF0000"/>
                </a:solidFill>
                <a:latin typeface="华文隶书" panose="02010800040101010101" pitchFamily="2" charset="-122"/>
                <a:ea typeface="华文隶书" panose="02010800040101010101" pitchFamily="2" charset="-122"/>
              </a:defRPr>
            </a:lvl1pPr>
          </a:lstStyle>
          <a:p>
            <a:pPr algn="dist"/>
            <a:r>
              <a:rPr lang="zh-CN" altLang="en-US" smtClean="0"/>
              <a:t>文言文阅读</a:t>
            </a:r>
            <a:endParaRPr lang="zh-CN" altLang="en-US"/>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329" name=""/>
        <p:cNvGrpSpPr/>
        <p:nvPr/>
      </p:nvGrpSpPr>
      <p:grpSpPr>
        <a:xfrm>
          <a:off x="0" y="0"/>
          <a:ext cx="0" cy="0"/>
          <a:chOff x="0" y="0"/>
          <a:chExt cx="0" cy="0"/>
        </a:xfrm>
      </p:grpSpPr>
      <p:sp>
        <p:nvSpPr>
          <p:cNvPr id="1048818" name="矩形 3"/>
          <p:cNvSpPr/>
          <p:nvPr/>
        </p:nvSpPr>
        <p:spPr>
          <a:xfrm>
            <a:off x="751840" y="1256715"/>
            <a:ext cx="10180320" cy="3701398"/>
          </a:xfrm>
          <a:prstGeom prst="rect">
            <a:avLst/>
          </a:prstGeom>
        </p:spPr>
        <p:txBody>
          <a:bodyPr wrap="square">
            <a:spAutoFit/>
          </a:bodyPr>
          <a:lstStyle/>
          <a:p>
            <a:pPr>
              <a:lnSpc>
                <a:spcPct val="150000"/>
              </a:lnSpc>
            </a:pPr>
            <a:r>
              <a:rPr lang="zh-CN" altLang="zh-CN" sz="3200" kern="100">
                <a:latin typeface="Times New Roman" panose="02020603050405020304" pitchFamily="18" charset="0"/>
                <a:cs typeface="Times New Roman" panose="02020603050405020304" pitchFamily="18" charset="0"/>
              </a:rPr>
              <a:t>阅读传记类文言文，要根据传记的特点，建立</a:t>
            </a:r>
            <a:r>
              <a:rPr lang="zh-CN" altLang="zh-CN" sz="3200" kern="100">
                <a:solidFill>
                  <a:srgbClr val="FF0000"/>
                </a:solidFill>
                <a:latin typeface="Times New Roman" panose="02020603050405020304" pitchFamily="18" charset="0"/>
                <a:cs typeface="Times New Roman" panose="02020603050405020304" pitchFamily="18" charset="0"/>
              </a:rPr>
              <a:t>模板意识</a:t>
            </a:r>
            <a:r>
              <a:rPr lang="zh-CN" altLang="zh-CN" sz="3200" kern="100">
                <a:latin typeface="Times New Roman" panose="02020603050405020304" pitchFamily="18" charset="0"/>
                <a:cs typeface="Times New Roman" panose="02020603050405020304" pitchFamily="18" charset="0"/>
              </a:rPr>
              <a:t>，采用</a:t>
            </a:r>
            <a:r>
              <a:rPr lang="zh-CN" altLang="zh-CN" sz="3200" kern="100">
                <a:solidFill>
                  <a:srgbClr val="FF0000"/>
                </a:solidFill>
                <a:latin typeface="Times New Roman" panose="02020603050405020304" pitchFamily="18" charset="0"/>
                <a:cs typeface="Times New Roman" panose="02020603050405020304" pitchFamily="18" charset="0"/>
              </a:rPr>
              <a:t>分步骤、分层次</a:t>
            </a:r>
            <a:r>
              <a:rPr lang="zh-CN" altLang="zh-CN" sz="3200" kern="100">
                <a:latin typeface="Times New Roman" panose="02020603050405020304" pitchFamily="18" charset="0"/>
                <a:cs typeface="Times New Roman" panose="02020603050405020304" pitchFamily="18" charset="0"/>
              </a:rPr>
              <a:t>的阅读方法</a:t>
            </a:r>
            <a:r>
              <a:rPr lang="zh-CN" altLang="zh-CN" sz="3200" kern="100" smtClean="0">
                <a:latin typeface="Times New Roman" panose="02020603050405020304" pitchFamily="18" charset="0"/>
                <a:cs typeface="Times New Roman" panose="02020603050405020304" pitchFamily="18" charset="0"/>
              </a:rPr>
              <a:t>。</a:t>
            </a:r>
            <a:endParaRPr lang="en-US" altLang="zh-CN" sz="3200" kern="100" smtClean="0">
              <a:latin typeface="Times New Roman" panose="02020603050405020304" pitchFamily="18" charset="0"/>
              <a:cs typeface="Times New Roman" panose="02020603050405020304" pitchFamily="18" charset="0"/>
            </a:endParaRPr>
          </a:p>
          <a:p>
            <a:pPr>
              <a:lnSpc>
                <a:spcPct val="150000"/>
              </a:lnSpc>
            </a:pPr>
            <a:r>
              <a:rPr lang="en-US" altLang="zh-CN" sz="3200"/>
              <a:t>1</a:t>
            </a:r>
            <a:r>
              <a:rPr lang="zh-CN" altLang="zh-CN" sz="3200"/>
              <a:t>．快速通读全文，理清文章脉络</a:t>
            </a:r>
            <a:endParaRPr lang="zh-CN" altLang="zh-CN" sz="3200"/>
          </a:p>
          <a:p>
            <a:pPr>
              <a:lnSpc>
                <a:spcPct val="150000"/>
              </a:lnSpc>
            </a:pPr>
            <a:r>
              <a:rPr lang="en-US" altLang="zh-CN" sz="3200" smtClean="0"/>
              <a:t>2</a:t>
            </a:r>
            <a:r>
              <a:rPr lang="zh-CN" altLang="zh-CN" sz="3200"/>
              <a:t>．关注开头和结尾，初识主人公</a:t>
            </a:r>
            <a:r>
              <a:rPr lang="zh-CN" altLang="zh-CN" sz="3200">
                <a:solidFill>
                  <a:srgbClr val="FF0000"/>
                </a:solidFill>
              </a:rPr>
              <a:t>身份和性格</a:t>
            </a:r>
            <a:endParaRPr lang="zh-CN" altLang="zh-CN" sz="3200">
              <a:solidFill>
                <a:srgbClr val="FF0000"/>
              </a:solidFill>
            </a:endParaRPr>
          </a:p>
          <a:p>
            <a:pPr>
              <a:lnSpc>
                <a:spcPct val="150000"/>
              </a:lnSpc>
            </a:pPr>
            <a:r>
              <a:rPr lang="en-US" altLang="zh-CN" sz="3200" smtClean="0"/>
              <a:t>3.    </a:t>
            </a:r>
            <a:r>
              <a:rPr lang="zh-CN" altLang="zh-CN" sz="3200" smtClean="0"/>
              <a:t>抓</a:t>
            </a:r>
            <a:r>
              <a:rPr lang="zh-CN" altLang="zh-CN" sz="3200"/>
              <a:t>时间、地点、官职和事件，把握主人公</a:t>
            </a:r>
            <a:r>
              <a:rPr lang="zh-CN" altLang="zh-CN" sz="3200" smtClean="0">
                <a:solidFill>
                  <a:srgbClr val="FF0000"/>
                </a:solidFill>
              </a:rPr>
              <a:t>经历</a:t>
            </a:r>
            <a:endParaRPr lang="zh-CN" altLang="zh-CN" sz="3200">
              <a:solidFill>
                <a:srgbClr val="FF0000"/>
              </a:solidFill>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330" name=""/>
        <p:cNvGrpSpPr/>
        <p:nvPr/>
      </p:nvGrpSpPr>
      <p:grpSpPr>
        <a:xfrm>
          <a:off x="0" y="0"/>
          <a:ext cx="0" cy="0"/>
          <a:chOff x="0" y="0"/>
          <a:chExt cx="0" cy="0"/>
        </a:xfrm>
      </p:grpSpPr>
      <p:pic>
        <p:nvPicPr>
          <p:cNvPr id="2097225" name="图片 162" descr="C:\Users\Administrator\Desktop\Documents\Tencent Files\327941932\FileRecv\20YW-5.TIF"/>
          <p:cNvPicPr>
            <a:picLocks noChangeAspect="1" noChangeArrowheads="1"/>
          </p:cNvPicPr>
          <p:nvPr/>
        </p:nvPicPr>
        <p:blipFill>
          <a:blip r:embed="rId1" r:link="rId2"/>
          <a:stretch>
            <a:fillRect/>
          </a:stretch>
        </p:blipFill>
        <p:spPr bwMode="auto">
          <a:xfrm>
            <a:off x="1971039" y="696396"/>
            <a:ext cx="8419929" cy="6161604"/>
          </a:xfrm>
          <a:prstGeom prst="rect">
            <a:avLst/>
          </a:prstGeom>
          <a:noFill/>
          <a:ln>
            <a:noFill/>
          </a:ln>
        </p:spPr>
      </p:pic>
      <p:sp>
        <p:nvSpPr>
          <p:cNvPr id="1048819" name="文本框 2"/>
          <p:cNvSpPr txBox="1"/>
          <p:nvPr/>
        </p:nvSpPr>
        <p:spPr>
          <a:xfrm>
            <a:off x="589280" y="92631"/>
            <a:ext cx="9509760" cy="58477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任务一 存同求异，三级排除，定标点 </a:t>
            </a:r>
            <a:endParaRPr lang="zh-CN" altLang="en-US" sz="3200">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331" name=""/>
        <p:cNvGrpSpPr/>
        <p:nvPr/>
      </p:nvGrpSpPr>
      <p:grpSpPr>
        <a:xfrm>
          <a:off x="0" y="0"/>
          <a:ext cx="0" cy="0"/>
          <a:chOff x="0" y="0"/>
          <a:chExt cx="0" cy="0"/>
        </a:xfrm>
      </p:grpSpPr>
      <p:pic>
        <p:nvPicPr>
          <p:cNvPr id="2097226" name="图片 161" descr="C:\Users\Administrator\Desktop\Documents\Tencent Files\327941932\FileRecv\20YW-4.TIF"/>
          <p:cNvPicPr>
            <a:picLocks noChangeAspect="1" noChangeArrowheads="1"/>
          </p:cNvPicPr>
          <p:nvPr/>
        </p:nvPicPr>
        <p:blipFill>
          <a:blip r:embed="rId1" r:link="rId2"/>
          <a:stretch>
            <a:fillRect/>
          </a:stretch>
        </p:blipFill>
        <p:spPr bwMode="auto">
          <a:xfrm>
            <a:off x="711634" y="508001"/>
            <a:ext cx="10094159" cy="579120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p:nvPr/>
        </p:nvSpPr>
        <p:spPr>
          <a:xfrm>
            <a:off x="1774825" y="908050"/>
            <a:ext cx="8569325" cy="447357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6</a:t>
            </a: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、宁</a:t>
            </a:r>
            <a:r>
              <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a:t>
            </a: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耶？（哪里</a:t>
            </a:r>
            <a:r>
              <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a:t>
            </a: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呢？）</a:t>
            </a:r>
            <a:endPar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   例如：宁知此为归骨所耶？</a:t>
            </a:r>
            <a:endPar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7</a:t>
            </a: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、顾</a:t>
            </a:r>
            <a:r>
              <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a:t>
            </a: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哉？（难道</a:t>
            </a:r>
            <a:r>
              <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a:t>
            </a: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吗？）</a:t>
            </a:r>
            <a:endPar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    例如：顾不如蜀鄙之僧哉？</a:t>
            </a:r>
            <a:endPar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8</a:t>
            </a: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、独</a:t>
            </a:r>
            <a:r>
              <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a:t>
            </a: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哉（耶）？（难道</a:t>
            </a:r>
            <a:r>
              <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a:t>
            </a: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吗？）</a:t>
            </a:r>
            <a:endPar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ea"/>
              </a:rPr>
              <a:t>    例如：相如虽弩，独畏廉将军哉？</a:t>
            </a:r>
            <a:endPar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endParaRPr>
          </a:p>
        </p:txBody>
      </p:sp>
      <p:sp>
        <p:nvSpPr>
          <p:cNvPr id="58370"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8371" name="页脚占位符 2"/>
          <p:cNvSpPr txBox="1">
            <a:spLocks noGrp="1"/>
          </p:cNvSpPr>
          <p:nvPr>
            <p:ph type="ftr" sz="quarter" idx="11"/>
          </p:nvPr>
        </p:nvSpPr>
        <p:spPr>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4278"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332" name=""/>
        <p:cNvGrpSpPr/>
        <p:nvPr/>
      </p:nvGrpSpPr>
      <p:grpSpPr>
        <a:xfrm>
          <a:off x="0" y="0"/>
          <a:ext cx="0" cy="0"/>
          <a:chOff x="0" y="0"/>
          <a:chExt cx="0" cy="0"/>
        </a:xfrm>
      </p:grpSpPr>
      <p:pic>
        <p:nvPicPr>
          <p:cNvPr id="2097227" name="图片 163" descr="C:\Users\Administrator\Desktop\Documents\Tencent Files\327941932\FileRecv\20YW-5+美编没合.TIF"/>
          <p:cNvPicPr>
            <a:picLocks noChangeAspect="1" noChangeArrowheads="1"/>
          </p:cNvPicPr>
          <p:nvPr/>
        </p:nvPicPr>
        <p:blipFill>
          <a:blip r:embed="rId1" r:link="rId2"/>
          <a:srcRect l="204" t="5341" r="-204" b="6043"/>
          <a:stretch>
            <a:fillRect/>
          </a:stretch>
        </p:blipFill>
        <p:spPr bwMode="auto">
          <a:xfrm>
            <a:off x="1566915" y="0"/>
            <a:ext cx="10625085" cy="6843077"/>
          </a:xfrm>
          <a:prstGeom prst="rect">
            <a:avLst/>
          </a:prstGeom>
          <a:noFill/>
          <a:ln>
            <a:noFill/>
          </a:ln>
        </p:spPr>
      </p:pic>
      <p:sp>
        <p:nvSpPr>
          <p:cNvPr id="1048820" name="文本框 2"/>
          <p:cNvSpPr txBox="1"/>
          <p:nvPr/>
        </p:nvSpPr>
        <p:spPr>
          <a:xfrm>
            <a:off x="142240" y="0"/>
            <a:ext cx="4185920" cy="1077218"/>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任务二 文学学识</a:t>
            </a:r>
            <a:endParaRPr lang="en-US" altLang="zh-CN" sz="3200" smtClean="0">
              <a:solidFill>
                <a:srgbClr val="0000CC"/>
              </a:solidFill>
              <a:latin typeface="黑体" panose="02010609060101010101" pitchFamily="49" charset="-122"/>
              <a:ea typeface="黑体" panose="02010609060101010101" pitchFamily="49" charset="-122"/>
            </a:endParaRPr>
          </a:p>
          <a:p>
            <a:r>
              <a:rPr lang="en-US" altLang="zh-CN" sz="3200" smtClean="0">
                <a:solidFill>
                  <a:srgbClr val="0000CC"/>
                </a:solidFill>
                <a:latin typeface="黑体" panose="02010609060101010101" pitchFamily="49" charset="-122"/>
                <a:ea typeface="黑体" panose="02010609060101010101" pitchFamily="49" charset="-122"/>
              </a:rPr>
              <a:t>——</a:t>
            </a:r>
            <a:r>
              <a:rPr lang="zh-CN" altLang="en-US" sz="3200" smtClean="0">
                <a:solidFill>
                  <a:srgbClr val="0000CC"/>
                </a:solidFill>
                <a:latin typeface="黑体" panose="02010609060101010101" pitchFamily="49" charset="-122"/>
                <a:ea typeface="黑体" panose="02010609060101010101" pitchFamily="49" charset="-122"/>
              </a:rPr>
              <a:t>博识记，随文解</a:t>
            </a:r>
            <a:endParaRPr lang="zh-CN" altLang="en-US" sz="3200">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333" name=""/>
        <p:cNvGrpSpPr/>
        <p:nvPr/>
      </p:nvGrpSpPr>
      <p:grpSpPr>
        <a:xfrm>
          <a:off x="0" y="0"/>
          <a:ext cx="0" cy="0"/>
          <a:chOff x="0" y="0"/>
          <a:chExt cx="0" cy="0"/>
        </a:xfrm>
      </p:grpSpPr>
      <p:sp>
        <p:nvSpPr>
          <p:cNvPr id="1048821" name="文本框 1"/>
          <p:cNvSpPr txBox="1"/>
          <p:nvPr/>
        </p:nvSpPr>
        <p:spPr>
          <a:xfrm>
            <a:off x="548640" y="111892"/>
            <a:ext cx="9306560" cy="58477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任务三 概括分析</a:t>
            </a:r>
            <a:r>
              <a:rPr lang="en-US" altLang="zh-CN" sz="3200" smtClean="0">
                <a:solidFill>
                  <a:srgbClr val="0000CC"/>
                </a:solidFill>
                <a:latin typeface="黑体" panose="02010609060101010101" pitchFamily="49" charset="-122"/>
                <a:ea typeface="黑体" panose="02010609060101010101" pitchFamily="49" charset="-122"/>
              </a:rPr>
              <a:t>——</a:t>
            </a:r>
            <a:r>
              <a:rPr lang="zh-CN" altLang="en-US" sz="3200" smtClean="0">
                <a:solidFill>
                  <a:srgbClr val="0000CC"/>
                </a:solidFill>
                <a:latin typeface="黑体" panose="02010609060101010101" pitchFamily="49" charset="-122"/>
                <a:ea typeface="黑体" panose="02010609060101010101" pitchFamily="49" charset="-122"/>
              </a:rPr>
              <a:t>还题入文，找依据，细比对</a:t>
            </a:r>
            <a:endParaRPr lang="zh-CN" altLang="en-US" sz="3200">
              <a:solidFill>
                <a:srgbClr val="0000CC"/>
              </a:solidFill>
              <a:latin typeface="黑体" panose="02010609060101010101" pitchFamily="49" charset="-122"/>
              <a:ea typeface="黑体" panose="02010609060101010101" pitchFamily="49" charset="-122"/>
            </a:endParaRPr>
          </a:p>
        </p:txBody>
      </p:sp>
      <p:pic>
        <p:nvPicPr>
          <p:cNvPr id="2097228" name="图片 2"/>
          <p:cNvPicPr>
            <a:picLocks noChangeAspect="1"/>
          </p:cNvPicPr>
          <p:nvPr/>
        </p:nvPicPr>
        <p:blipFill>
          <a:blip r:embed="rId1"/>
          <a:stretch>
            <a:fillRect/>
          </a:stretch>
        </p:blipFill>
        <p:spPr>
          <a:xfrm>
            <a:off x="21967" y="1068214"/>
            <a:ext cx="12170033" cy="3767946"/>
          </a:xfrm>
          <a:prstGeom prst="rect">
            <a:avLst/>
          </a:prstGeom>
        </p:spPr>
      </p:pic>
      <p:sp>
        <p:nvSpPr>
          <p:cNvPr id="1048822" name="文本框 3"/>
          <p:cNvSpPr txBox="1"/>
          <p:nvPr/>
        </p:nvSpPr>
        <p:spPr>
          <a:xfrm>
            <a:off x="365760" y="4994479"/>
            <a:ext cx="10566400" cy="1569660"/>
          </a:xfrm>
          <a:prstGeom prst="rect">
            <a:avLst/>
          </a:prstGeom>
          <a:noFill/>
        </p:spPr>
        <p:txBody>
          <a:bodyPr wrap="square" rtlCol="0">
            <a:spAutoFit/>
          </a:bodyPr>
          <a:lstStyle/>
          <a:p>
            <a:r>
              <a:rPr lang="zh-CN" altLang="en-US" sz="3200" smtClean="0">
                <a:solidFill>
                  <a:srgbClr val="FF0000"/>
                </a:solidFill>
              </a:rPr>
              <a:t>比对时间，谨防时序颠倒；比对地点，谨防地点错置；</a:t>
            </a:r>
            <a:endParaRPr lang="en-US" altLang="zh-CN" sz="3200" smtClean="0">
              <a:solidFill>
                <a:srgbClr val="FF0000"/>
              </a:solidFill>
            </a:endParaRPr>
          </a:p>
          <a:p>
            <a:r>
              <a:rPr lang="zh-CN" altLang="en-US" sz="3200" smtClean="0">
                <a:solidFill>
                  <a:srgbClr val="FF0000"/>
                </a:solidFill>
              </a:rPr>
              <a:t>比对人物，谨防张冠李戴；比对事件，谨防曲解文意；</a:t>
            </a:r>
            <a:endParaRPr lang="en-US" altLang="zh-CN" sz="3200" smtClean="0">
              <a:solidFill>
                <a:srgbClr val="FF0000"/>
              </a:solidFill>
            </a:endParaRPr>
          </a:p>
          <a:p>
            <a:r>
              <a:rPr lang="zh-CN" altLang="en-US" sz="3200" smtClean="0">
                <a:solidFill>
                  <a:srgbClr val="FF0000"/>
                </a:solidFill>
              </a:rPr>
              <a:t>比对关系，看清前因后果。</a:t>
            </a:r>
            <a:endParaRPr lang="zh-CN" altLang="en-US" sz="3200">
              <a:solidFill>
                <a:srgbClr val="FF0000"/>
              </a:solidFill>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334" name=""/>
        <p:cNvGrpSpPr/>
        <p:nvPr/>
      </p:nvGrpSpPr>
      <p:grpSpPr>
        <a:xfrm>
          <a:off x="0" y="0"/>
          <a:ext cx="0" cy="0"/>
          <a:chOff x="0" y="0"/>
          <a:chExt cx="0" cy="0"/>
        </a:xfrm>
      </p:grpSpPr>
      <p:graphicFrame>
        <p:nvGraphicFramePr>
          <p:cNvPr id="4194326" name="内容占位符 3"/>
          <p:cNvGraphicFramePr>
            <a:graphicFrameLocks noGrp="1"/>
          </p:cNvGraphicFramePr>
          <p:nvPr>
            <p:ph idx="1"/>
          </p:nvPr>
        </p:nvGraphicFramePr>
        <p:xfrm>
          <a:off x="163773" y="960721"/>
          <a:ext cx="11846258" cy="5486400"/>
        </p:xfrm>
        <a:graphic>
          <a:graphicData uri="http://schemas.openxmlformats.org/drawingml/2006/table">
            <a:tbl>
              <a:tblPr firstRow="1" firstCol="1" bandRow="1">
                <a:tableStyleId>{5C22544A-7EE6-4342-B048-85BDC9FD1C3A}</a:tableStyleId>
              </a:tblPr>
              <a:tblGrid>
                <a:gridCol w="877920"/>
                <a:gridCol w="3475716"/>
                <a:gridCol w="4435522"/>
                <a:gridCol w="3057100"/>
              </a:tblGrid>
              <a:tr h="118709">
                <a:tc>
                  <a:txBody>
                    <a:bodyPr wrap="square"/>
                    <a:lstStyle/>
                    <a:p>
                      <a:pPr algn="ctr">
                        <a:lnSpc>
                          <a:spcPct val="100000"/>
                        </a:lnSpc>
                        <a:spcAft>
                          <a:spcPct val="0"/>
                        </a:spcAft>
                      </a:pPr>
                      <a:r>
                        <a:rPr lang="zh-CN" sz="2000" kern="100">
                          <a:effectLst/>
                        </a:rPr>
                        <a:t>试卷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选 项</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原 文</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错 因</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500323">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zh-CN" sz="2000" kern="0">
                          <a:effectLst/>
                        </a:rPr>
                        <a:t>2020</a:t>
                      </a:r>
                      <a:endParaRPr lang="zh-CN" sz="2000" kern="100">
                        <a:effectLst/>
                      </a:endParaRPr>
                    </a:p>
                    <a:p>
                      <a:pPr algn="ctr">
                        <a:lnSpc>
                          <a:spcPct val="100000"/>
                        </a:lnSpc>
                        <a:spcAft>
                          <a:spcPct val="0"/>
                        </a:spcAft>
                      </a:pPr>
                      <a:r>
                        <a:rPr lang="zh-CN" sz="2000" kern="0">
                          <a:effectLst/>
                        </a:rPr>
                        <a:t>新课标Ⅰ卷</a:t>
                      </a:r>
                      <a:endParaRPr lang="zh-CN" sz="2000" kern="100">
                        <a:effectLst/>
                      </a:endParaRPr>
                    </a:p>
                    <a:p>
                      <a:pPr algn="ctr">
                        <a:lnSpc>
                          <a:spcPct val="100000"/>
                        </a:lnSpc>
                        <a:spcAft>
                          <a:spcPct val="0"/>
                        </a:spcAft>
                      </a:pPr>
                      <a:r>
                        <a:rPr lang="en-US" sz="2000" kern="100">
                          <a:effectLst/>
                        </a:rPr>
                        <a:t> </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a:lnSpc>
                          <a:spcPct val="100000"/>
                        </a:lnSpc>
                        <a:spcAft>
                          <a:spcPct val="0"/>
                        </a:spcAft>
                      </a:pPr>
                      <a:r>
                        <a:rPr lang="en-US" sz="2000" kern="100">
                          <a:effectLst/>
                        </a:rPr>
                        <a:t>C</a:t>
                      </a:r>
                      <a:r>
                        <a:rPr lang="zh-CN" sz="2000" kern="100">
                          <a:effectLst/>
                        </a:rPr>
                        <a:t>．苏轼直面饥疫，解救受灾百姓。他在任职杭州时遭遇旱灾病疫，减免上供米三分之一纾缓灾情；同时又集贮钱粮、建造治病场所以防备疫病。</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133350" algn="l">
                        <a:lnSpc>
                          <a:spcPct val="100000"/>
                        </a:lnSpc>
                        <a:spcBef>
                          <a:spcPts val="600"/>
                        </a:spcBef>
                        <a:spcAft>
                          <a:spcPct val="0"/>
                        </a:spcAft>
                      </a:pPr>
                      <a:r>
                        <a:rPr lang="en-US" sz="2000" kern="100">
                          <a:effectLst/>
                        </a:rPr>
                        <a:t> </a:t>
                      </a:r>
                      <a:r>
                        <a:rPr lang="zh-CN" sz="2000" kern="100">
                          <a:effectLst/>
                        </a:rPr>
                        <a:t>“轼请于朝，免本路【宋行政区域名】上供米三之一，复得赐度僧牒，易米以救饥者。</a:t>
                      </a:r>
                      <a:r>
                        <a:rPr lang="zh-CN" sz="2000" b="1" kern="100">
                          <a:solidFill>
                            <a:srgbClr val="0000CC"/>
                          </a:solidFill>
                          <a:effectLst/>
                        </a:rPr>
                        <a:t>明年春，</a:t>
                      </a:r>
                      <a:r>
                        <a:rPr lang="zh-CN" sz="2000" kern="100">
                          <a:effectLst/>
                        </a:rPr>
                        <a:t>又减价粜常平米，多作饘</a:t>
                      </a:r>
                      <a:r>
                        <a:rPr lang="en-US" sz="2000" kern="100">
                          <a:effectLst/>
                        </a:rPr>
                        <a:t>[zhān</a:t>
                      </a:r>
                      <a:r>
                        <a:rPr lang="zh-CN" sz="2000" kern="100">
                          <a:effectLst/>
                        </a:rPr>
                        <a:t>稠</a:t>
                      </a:r>
                      <a:r>
                        <a:rPr lang="en-US" sz="2000" kern="100">
                          <a:effectLst/>
                        </a:rPr>
                        <a:t>]</a:t>
                      </a:r>
                      <a:r>
                        <a:rPr lang="zh-CN" sz="2000" kern="100">
                          <a:effectLst/>
                        </a:rPr>
                        <a:t>粥药剂，遣使挟医分坊治病，活者甚众。”</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altLang="zh-CN" sz="2000" b="1" kern="100" smtClean="0">
                          <a:solidFill>
                            <a:srgbClr val="D2DEEF"/>
                          </a:solidFill>
                          <a:effectLst/>
                        </a:rPr>
                        <a:t>比对时间，时间错位。</a:t>
                      </a:r>
                      <a:endParaRPr lang="zh-CN" altLang="zh-CN" sz="2000" b="1" kern="100" smtClean="0">
                        <a:solidFill>
                          <a:srgbClr val="D2DEEF"/>
                        </a:solidFill>
                        <a:effectLst/>
                      </a:endParaRPr>
                    </a:p>
                    <a:p>
                      <a:pPr algn="l">
                        <a:lnSpc>
                          <a:spcPct val="100000"/>
                        </a:lnSpc>
                        <a:spcAft>
                          <a:spcPct val="0"/>
                        </a:spcAft>
                      </a:pPr>
                      <a:r>
                        <a:rPr lang="zh-CN" altLang="zh-CN" sz="2000" kern="100" smtClean="0">
                          <a:solidFill>
                            <a:srgbClr val="D2DEEF"/>
                          </a:solidFill>
                          <a:effectLst/>
                        </a:rPr>
                        <a:t>“同时”表述错误，“集贮钱粮、建造治病场所以防备疫病”应当是第二年春天的事。</a:t>
                      </a:r>
                      <a:endParaRPr lang="zh-CN" altLang="zh-CN" sz="2000" kern="100" smtClean="0">
                        <a:solidFill>
                          <a:srgbClr val="D2DEEF"/>
                        </a:solidFill>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563367">
                <a:tc>
                  <a:txBody>
                    <a:bodyPr wrap="square"/>
                    <a:lstStyle/>
                    <a:p>
                      <a:pPr algn="ctr">
                        <a:lnSpc>
                          <a:spcPct val="100000"/>
                        </a:lnSpc>
                        <a:spcAft>
                          <a:spcPct val="0"/>
                        </a:spcAft>
                      </a:pPr>
                      <a:r>
                        <a:rPr lang="zh-CN" sz="2000" kern="0">
                          <a:effectLst/>
                        </a:rPr>
                        <a:t> </a:t>
                      </a:r>
                      <a:endParaRPr lang="zh-CN" sz="2000" kern="100">
                        <a:effectLst/>
                      </a:endParaRPr>
                    </a:p>
                    <a:p>
                      <a:pPr algn="ctr">
                        <a:lnSpc>
                          <a:spcPct val="100000"/>
                        </a:lnSpc>
                        <a:spcAft>
                          <a:spcPct val="0"/>
                        </a:spcAft>
                      </a:pPr>
                      <a:r>
                        <a:rPr lang="zh-CN" sz="2000" kern="0">
                          <a:effectLst/>
                        </a:rPr>
                        <a:t>2020</a:t>
                      </a:r>
                      <a:endParaRPr lang="zh-CN" sz="2000" kern="100">
                        <a:effectLst/>
                      </a:endParaRPr>
                    </a:p>
                    <a:p>
                      <a:pPr algn="ctr">
                        <a:lnSpc>
                          <a:spcPct val="100000"/>
                        </a:lnSpc>
                        <a:spcAft>
                          <a:spcPct val="0"/>
                        </a:spcAft>
                      </a:pPr>
                      <a:r>
                        <a:rPr lang="zh-CN" sz="2000" kern="0">
                          <a:effectLst/>
                        </a:rPr>
                        <a:t>新课标Ⅱ卷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fontAlgn="ctr">
                        <a:lnSpc>
                          <a:spcPct val="100000"/>
                        </a:lnSpc>
                        <a:spcAft>
                          <a:spcPct val="0"/>
                        </a:spcAft>
                      </a:pPr>
                      <a:r>
                        <a:rPr lang="en-US" sz="2000" kern="100">
                          <a:effectLst/>
                        </a:rPr>
                        <a:t>C</a:t>
                      </a:r>
                      <a:r>
                        <a:rPr lang="zh-CN" sz="2000" kern="100">
                          <a:effectLst/>
                        </a:rPr>
                        <a:t>．王安中外放任职，仕途屡遭坎坷。金人前来归顺，他自请燕山府任职，与辽降将郭药师共事；靖康初，因此前的行事备受指责，仕途随之沉浮不定。</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a:lnSpc>
                          <a:spcPct val="100000"/>
                        </a:lnSpc>
                        <a:spcAft>
                          <a:spcPct val="0"/>
                        </a:spcAft>
                      </a:pPr>
                      <a:r>
                        <a:rPr lang="en-US" sz="2000" kern="100">
                          <a:effectLst/>
                        </a:rPr>
                        <a:t> </a:t>
                      </a:r>
                      <a:endParaRPr lang="zh-CN" sz="2000" kern="100">
                        <a:effectLst/>
                      </a:endParaRPr>
                    </a:p>
                    <a:p>
                      <a:pPr indent="133350" algn="l">
                        <a:lnSpc>
                          <a:spcPct val="100000"/>
                        </a:lnSpc>
                        <a:spcAft>
                          <a:spcPct val="0"/>
                        </a:spcAft>
                      </a:pPr>
                      <a:r>
                        <a:rPr lang="zh-CN" sz="2000" kern="100">
                          <a:effectLst/>
                        </a:rPr>
                        <a:t>“金人来归燕，谋帅臣，安中请行。王黼</a:t>
                      </a:r>
                      <a:r>
                        <a:rPr lang="en-US" sz="2000" kern="100">
                          <a:effectLst/>
                        </a:rPr>
                        <a:t>[fǔ]</a:t>
                      </a:r>
                      <a:r>
                        <a:rPr lang="zh-CN" sz="2000" kern="100">
                          <a:effectLst/>
                        </a:rPr>
                        <a:t>赞于上</a:t>
                      </a:r>
                      <a:r>
                        <a:rPr lang="zh-CN" sz="2000" b="1" kern="100">
                          <a:solidFill>
                            <a:srgbClr val="0000CC"/>
                          </a:solidFill>
                          <a:effectLst/>
                          <a:latin typeface="+mn-lt"/>
                          <a:ea typeface="+mn-ea"/>
                          <a:cs typeface="+mn-cs"/>
                        </a:rPr>
                        <a:t>，（上）授</a:t>
                      </a:r>
                      <a:r>
                        <a:rPr lang="zh-CN" sz="2000" kern="100">
                          <a:effectLst/>
                        </a:rPr>
                        <a:t>庆远军节度使、河北河东燕山府路宣抚使、</a:t>
                      </a:r>
                      <a:r>
                        <a:rPr lang="zh-CN" sz="2000" b="1" kern="100">
                          <a:solidFill>
                            <a:srgbClr val="0000CC"/>
                          </a:solidFill>
                          <a:effectLst/>
                          <a:latin typeface="+mn-lt"/>
                          <a:ea typeface="+mn-ea"/>
                          <a:cs typeface="+mn-cs"/>
                        </a:rPr>
                        <a:t>知燕山府</a:t>
                      </a:r>
                      <a:r>
                        <a:rPr lang="zh-CN" sz="2000" kern="100">
                          <a:effectLst/>
                        </a:rPr>
                        <a:t>，辽降将郭药师同知府事。”</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marL="0" algn="ctr" defTabSz="914400" rtl="0" eaLnBrk="1" fontAlgn="ctr" latinLnBrk="0" hangingPunct="1">
                        <a:lnSpc>
                          <a:spcPct val="100000"/>
                        </a:lnSpc>
                        <a:spcAft>
                          <a:spcPct val="0"/>
                        </a:spcAft>
                      </a:pPr>
                      <a:r>
                        <a:rPr lang="zh-CN" sz="2000" b="1" kern="100">
                          <a:solidFill>
                            <a:srgbClr val="EAEFF7"/>
                          </a:solidFill>
                          <a:effectLst/>
                          <a:latin typeface="+mn-lt"/>
                          <a:ea typeface="+mn-ea"/>
                          <a:cs typeface="+mn-cs"/>
                        </a:rPr>
                        <a:t>比对事件，事件杂糅。</a:t>
                      </a:r>
                      <a:endParaRPr lang="zh-CN" sz="2000" b="1" kern="100">
                        <a:solidFill>
                          <a:srgbClr val="EAEFF7"/>
                        </a:solidFill>
                        <a:effectLst/>
                        <a:latin typeface="+mn-lt"/>
                        <a:ea typeface="+mn-ea"/>
                        <a:cs typeface="+mn-cs"/>
                      </a:endParaRPr>
                    </a:p>
                    <a:p>
                      <a:pPr algn="l" fontAlgn="ctr">
                        <a:lnSpc>
                          <a:spcPct val="100000"/>
                        </a:lnSpc>
                        <a:spcAft>
                          <a:spcPct val="0"/>
                        </a:spcAft>
                      </a:pPr>
                      <a:r>
                        <a:rPr lang="zh-CN" sz="2000" kern="100">
                          <a:solidFill>
                            <a:srgbClr val="EAEFF7"/>
                          </a:solidFill>
                          <a:effectLst/>
                        </a:rPr>
                        <a:t>朝廷谋求帅臣，安中请求前往。只是“自请前行”，王黼向皇上赞誉他，皇上授任他知燕山府，并非“自请燕山府任职”。</a:t>
                      </a:r>
                      <a:endParaRPr lang="zh-CN" sz="2000" kern="100">
                        <a:solidFill>
                          <a:srgbClr val="EAEFF7"/>
                        </a:solidFill>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573762">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2020</a:t>
                      </a:r>
                      <a:endParaRPr lang="zh-CN" sz="2000" kern="100">
                        <a:effectLst/>
                      </a:endParaRPr>
                    </a:p>
                    <a:p>
                      <a:pPr algn="ctr">
                        <a:lnSpc>
                          <a:spcPct val="100000"/>
                        </a:lnSpc>
                        <a:spcAft>
                          <a:spcPct val="0"/>
                        </a:spcAft>
                      </a:pPr>
                      <a:r>
                        <a:rPr lang="zh-CN" sz="2000" kern="100">
                          <a:effectLst/>
                        </a:rPr>
                        <a:t>新课标</a:t>
                      </a:r>
                      <a:r>
                        <a:rPr lang="en-US" sz="2000" kern="100">
                          <a:effectLst/>
                        </a:rPr>
                        <a:t>Ⅲ</a:t>
                      </a:r>
                      <a:r>
                        <a:rPr lang="zh-CN" sz="2000" kern="100">
                          <a:effectLst/>
                        </a:rPr>
                        <a:t>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a:lnSpc>
                          <a:spcPct val="100000"/>
                        </a:lnSpc>
                        <a:spcBef>
                          <a:spcPts val="360"/>
                        </a:spcBef>
                        <a:spcAft>
                          <a:spcPct val="0"/>
                        </a:spcAft>
                      </a:pPr>
                      <a:r>
                        <a:rPr lang="en-US" sz="2000" kern="100">
                          <a:effectLst/>
                        </a:rPr>
                        <a:t>C.</a:t>
                      </a:r>
                      <a:r>
                        <a:rPr lang="zh-CN" sz="2000" kern="100">
                          <a:effectLst/>
                        </a:rPr>
                        <a:t>彪之讲究实效，维护朝廷秩序。永和末年流行传染病，他见各类官员借口家中有人患病，不愿到任办公，指出这样做的危害，朝政因此恢复。</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200025" algn="l">
                        <a:lnSpc>
                          <a:spcPct val="100000"/>
                        </a:lnSpc>
                        <a:spcBef>
                          <a:spcPts val="360"/>
                        </a:spcBef>
                        <a:spcAft>
                          <a:spcPct val="0"/>
                        </a:spcAft>
                      </a:pPr>
                      <a:r>
                        <a:rPr lang="zh-CN" sz="2000" kern="100">
                          <a:effectLst/>
                        </a:rPr>
                        <a:t>“</a:t>
                      </a:r>
                      <a:r>
                        <a:rPr lang="zh-CN" sz="2000" b="1" kern="100">
                          <a:solidFill>
                            <a:srgbClr val="0000CC"/>
                          </a:solidFill>
                          <a:effectLst/>
                          <a:latin typeface="+mn-lt"/>
                          <a:ea typeface="+mn-ea"/>
                          <a:cs typeface="+mn-cs"/>
                        </a:rPr>
                        <a:t>旧制</a:t>
                      </a:r>
                      <a:r>
                        <a:rPr lang="zh-CN" sz="2000" kern="100">
                          <a:effectLst/>
                        </a:rPr>
                        <a:t>【按照旧例】，朝臣家有时疾，染易【传染】三人以上者，身虽无病，百日不得入宫。</a:t>
                      </a:r>
                      <a:r>
                        <a:rPr lang="zh-CN" sz="2000" b="1" kern="100">
                          <a:solidFill>
                            <a:srgbClr val="0000CC"/>
                          </a:solidFill>
                          <a:effectLst/>
                          <a:latin typeface="+mn-lt"/>
                          <a:ea typeface="+mn-ea"/>
                          <a:cs typeface="+mn-cs"/>
                        </a:rPr>
                        <a:t>至是，百官多列家疾，不入</a:t>
                      </a:r>
                      <a:r>
                        <a:rPr lang="zh-CN" sz="2000" kern="100">
                          <a:effectLst/>
                        </a:rPr>
                        <a:t>。彪之又言：“疾疫之年，家无不染。若以之不复入宫，则直侍顿阙，王者宫省空矣。”朝廷从之。”</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66675" algn="just" fontAlgn="ctr">
                        <a:lnSpc>
                          <a:spcPct val="100000"/>
                        </a:lnSpc>
                        <a:spcAft>
                          <a:spcPct val="0"/>
                        </a:spcAft>
                      </a:pPr>
                      <a:r>
                        <a:rPr lang="en-US" sz="2000" kern="100">
                          <a:solidFill>
                            <a:srgbClr val="D2DEEF"/>
                          </a:solidFill>
                          <a:effectLst/>
                        </a:rPr>
                        <a:t> </a:t>
                      </a:r>
                      <a:endParaRPr lang="zh-CN" sz="2000" kern="100">
                        <a:solidFill>
                          <a:srgbClr val="D2DEEF"/>
                        </a:solidFill>
                        <a:effectLst/>
                      </a:endParaRPr>
                    </a:p>
                    <a:p>
                      <a:pPr marL="0" indent="66675" algn="ctr" defTabSz="914400" rtl="0" eaLnBrk="1" fontAlgn="ctr" latinLnBrk="0" hangingPunct="1">
                        <a:lnSpc>
                          <a:spcPct val="100000"/>
                        </a:lnSpc>
                        <a:spcAft>
                          <a:spcPct val="0"/>
                        </a:spcAft>
                      </a:pPr>
                      <a:r>
                        <a:rPr lang="zh-CN" sz="2000" b="1" kern="100">
                          <a:solidFill>
                            <a:srgbClr val="D2DEEF"/>
                          </a:solidFill>
                          <a:effectLst/>
                          <a:latin typeface="+mn-lt"/>
                          <a:ea typeface="+mn-ea"/>
                          <a:cs typeface="+mn-cs"/>
                        </a:rPr>
                        <a:t>比对关键词，曲解文意。</a:t>
                      </a:r>
                      <a:endParaRPr lang="zh-CN" sz="2000" b="1" kern="100">
                        <a:solidFill>
                          <a:srgbClr val="D2DEEF"/>
                        </a:solidFill>
                        <a:effectLst/>
                        <a:latin typeface="+mn-lt"/>
                        <a:ea typeface="+mn-ea"/>
                        <a:cs typeface="+mn-cs"/>
                      </a:endParaRPr>
                    </a:p>
                    <a:p>
                      <a:pPr algn="l">
                        <a:lnSpc>
                          <a:spcPct val="100000"/>
                        </a:lnSpc>
                        <a:spcAft>
                          <a:spcPct val="0"/>
                        </a:spcAft>
                      </a:pPr>
                      <a:r>
                        <a:rPr lang="zh-CN" sz="2000" kern="100">
                          <a:solidFill>
                            <a:srgbClr val="D2DEEF"/>
                          </a:solidFill>
                          <a:effectLst/>
                        </a:rPr>
                        <a:t>“旧制”，按照旧例。</a:t>
                      </a:r>
                      <a:endParaRPr lang="zh-CN" sz="2000" kern="100">
                        <a:solidFill>
                          <a:srgbClr val="D2DEEF"/>
                        </a:solidFill>
                        <a:effectLst/>
                      </a:endParaRPr>
                    </a:p>
                    <a:p>
                      <a:pPr algn="l">
                        <a:lnSpc>
                          <a:spcPct val="100000"/>
                        </a:lnSpc>
                        <a:spcAft>
                          <a:spcPct val="0"/>
                        </a:spcAft>
                      </a:pPr>
                      <a:r>
                        <a:rPr lang="zh-CN" sz="2000" kern="100">
                          <a:solidFill>
                            <a:srgbClr val="D2DEEF"/>
                          </a:solidFill>
                          <a:effectLst/>
                        </a:rPr>
                        <a:t>这里表述有误，是原来有规定，不是找借口，不愿到任办公。</a:t>
                      </a:r>
                      <a:endParaRPr lang="zh-CN" sz="2000" kern="100">
                        <a:solidFill>
                          <a:srgbClr val="D2DEEF"/>
                        </a:solidFill>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bl>
          </a:graphicData>
        </a:graphic>
      </p:graphicFrame>
      <p:sp>
        <p:nvSpPr>
          <p:cNvPr id="1048823" name="Rectangle 1"/>
          <p:cNvSpPr>
            <a:spLocks noChangeArrowheads="1"/>
          </p:cNvSpPr>
          <p:nvPr/>
        </p:nvSpPr>
        <p:spPr bwMode="auto">
          <a:xfrm>
            <a:off x="1879550" y="194465"/>
            <a:ext cx="8212505" cy="523220"/>
          </a:xfrm>
          <a:prstGeom prst="rect">
            <a:avLst/>
          </a:prstGeom>
          <a:noFill/>
          <a:ln>
            <a:noFill/>
          </a:ln>
          <a:effectLst/>
        </p:spPr>
        <p:txBody>
          <a:bodyPr vert="horz" wrap="none" lIns="91440" tIns="45720" rIns="91440" bIns="45720" numCol="1" anchor="ctr" anchorCtr="0" compatLnSpc="1">
            <a:spAutoFit/>
          </a:bodyPr>
          <a:lstStyle>
            <a:lvl1pPr indent="1333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80010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等线" panose="02010600030101010101" charset="-122"/>
                <a:ea typeface="等线" panose="02010600030101010101" charset="-122"/>
                <a:cs typeface="Times New Roman" panose="02020603050405020304" pitchFamily="18" charset="0"/>
              </a:rPr>
              <a:t>2020</a:t>
            </a: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cs typeface="Times New Roman" panose="02020603050405020304" pitchFamily="18" charset="0"/>
              </a:rPr>
              <a:t>年各地高考文言文真题之概括分析题汇总</a:t>
            </a:r>
            <a:endParaRPr kumimoji="0" lang="zh-CN" altLang="en-US" sz="3600" b="0" i="0" u="none" strike="noStrike" cap="none" normalizeH="0" baseline="0" smtClean="0">
              <a:ln>
                <a:noFill/>
              </a:ln>
              <a:solidFill>
                <a:schemeClr val="tx1"/>
              </a:solidFill>
              <a:effectLst/>
              <a:latin typeface="Arial" panose="020B0604020202020204" pitchFamily="34" charset="0"/>
            </a:endParaRPr>
          </a:p>
        </p:txBody>
      </p:sp>
      <p:graphicFrame>
        <p:nvGraphicFramePr>
          <p:cNvPr id="4194327" name="内容占位符 3"/>
          <p:cNvGraphicFramePr>
            <a:graphicFrameLocks noGrp="1"/>
          </p:cNvGraphicFramePr>
          <p:nvPr/>
        </p:nvGraphicFramePr>
        <p:xfrm>
          <a:off x="163773" y="964839"/>
          <a:ext cx="11846258" cy="5486400"/>
        </p:xfrm>
        <a:graphic>
          <a:graphicData uri="http://schemas.openxmlformats.org/drawingml/2006/table">
            <a:tbl>
              <a:tblPr firstRow="1" firstCol="1" bandRow="1">
                <a:tableStyleId>{5C22544A-7EE6-4342-B048-85BDC9FD1C3A}</a:tableStyleId>
              </a:tblPr>
              <a:tblGrid>
                <a:gridCol w="877920"/>
                <a:gridCol w="3475716"/>
                <a:gridCol w="4435522"/>
                <a:gridCol w="3057100"/>
              </a:tblGrid>
              <a:tr h="118709">
                <a:tc>
                  <a:txBody>
                    <a:bodyPr wrap="square"/>
                    <a:lstStyle/>
                    <a:p>
                      <a:pPr algn="ctr">
                        <a:lnSpc>
                          <a:spcPct val="100000"/>
                        </a:lnSpc>
                        <a:spcAft>
                          <a:spcPct val="0"/>
                        </a:spcAft>
                      </a:pPr>
                      <a:r>
                        <a:rPr lang="zh-CN" sz="2000" kern="100">
                          <a:effectLst/>
                        </a:rPr>
                        <a:t>试卷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选 项</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原 文</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错 因</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500323">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zh-CN" sz="2000" kern="0">
                          <a:effectLst/>
                        </a:rPr>
                        <a:t>2020</a:t>
                      </a:r>
                      <a:endParaRPr lang="zh-CN" sz="2000" kern="100">
                        <a:effectLst/>
                      </a:endParaRPr>
                    </a:p>
                    <a:p>
                      <a:pPr algn="ctr">
                        <a:lnSpc>
                          <a:spcPct val="100000"/>
                        </a:lnSpc>
                        <a:spcAft>
                          <a:spcPct val="0"/>
                        </a:spcAft>
                      </a:pPr>
                      <a:r>
                        <a:rPr lang="zh-CN" sz="2000" kern="0">
                          <a:effectLst/>
                        </a:rPr>
                        <a:t>新课标Ⅰ卷</a:t>
                      </a:r>
                      <a:endParaRPr lang="zh-CN" sz="2000" kern="100">
                        <a:effectLst/>
                      </a:endParaRPr>
                    </a:p>
                    <a:p>
                      <a:pPr algn="ctr">
                        <a:lnSpc>
                          <a:spcPct val="100000"/>
                        </a:lnSpc>
                        <a:spcAft>
                          <a:spcPct val="0"/>
                        </a:spcAft>
                      </a:pPr>
                      <a:r>
                        <a:rPr lang="en-US" sz="2000" kern="100">
                          <a:effectLst/>
                        </a:rPr>
                        <a:t> </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a:lnSpc>
                          <a:spcPct val="100000"/>
                        </a:lnSpc>
                        <a:spcAft>
                          <a:spcPct val="0"/>
                        </a:spcAft>
                      </a:pPr>
                      <a:r>
                        <a:rPr lang="en-US" sz="2000" kern="100">
                          <a:effectLst/>
                        </a:rPr>
                        <a:t>C</a:t>
                      </a:r>
                      <a:r>
                        <a:rPr lang="zh-CN" sz="2000" kern="100">
                          <a:effectLst/>
                        </a:rPr>
                        <a:t>．苏轼直面饥疫，解救受灾百姓。他在任职杭州时遭遇旱灾病疫，减免上供米三分之一纾缓灾情；同时又集贮钱粮、建造治病场所以防备疫病。</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133350" algn="l">
                        <a:lnSpc>
                          <a:spcPct val="100000"/>
                        </a:lnSpc>
                        <a:spcBef>
                          <a:spcPts val="600"/>
                        </a:spcBef>
                        <a:spcAft>
                          <a:spcPct val="0"/>
                        </a:spcAft>
                      </a:pPr>
                      <a:r>
                        <a:rPr lang="en-US" sz="2000" kern="100">
                          <a:effectLst/>
                        </a:rPr>
                        <a:t> </a:t>
                      </a:r>
                      <a:r>
                        <a:rPr lang="zh-CN" sz="2000" kern="100">
                          <a:effectLst/>
                        </a:rPr>
                        <a:t>“轼请于朝，免本路【宋行政区域名】上供米三之一，复得赐度僧牒，易米以救饥者。</a:t>
                      </a:r>
                      <a:r>
                        <a:rPr lang="zh-CN" sz="2000" b="1" kern="100">
                          <a:solidFill>
                            <a:srgbClr val="0000CC"/>
                          </a:solidFill>
                          <a:effectLst/>
                        </a:rPr>
                        <a:t>明年春，</a:t>
                      </a:r>
                      <a:r>
                        <a:rPr lang="zh-CN" sz="2000" kern="100">
                          <a:effectLst/>
                        </a:rPr>
                        <a:t>又减价粜常平米，多作饘</a:t>
                      </a:r>
                      <a:r>
                        <a:rPr lang="en-US" sz="2000" kern="100">
                          <a:effectLst/>
                        </a:rPr>
                        <a:t>[zhān</a:t>
                      </a:r>
                      <a:r>
                        <a:rPr lang="zh-CN" sz="2000" kern="100">
                          <a:effectLst/>
                        </a:rPr>
                        <a:t>稠</a:t>
                      </a:r>
                      <a:r>
                        <a:rPr lang="en-US" sz="2000" kern="100">
                          <a:effectLst/>
                        </a:rPr>
                        <a:t>]</a:t>
                      </a:r>
                      <a:r>
                        <a:rPr lang="zh-CN" sz="2000" kern="100">
                          <a:effectLst/>
                        </a:rPr>
                        <a:t>粥药剂，遣使挟医分坊治病，活者甚众。”</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altLang="zh-CN" sz="2000" b="1" kern="100" smtClean="0">
                          <a:solidFill>
                            <a:srgbClr val="FF0000"/>
                          </a:solidFill>
                          <a:effectLst/>
                        </a:rPr>
                        <a:t>比对时间，时间错位。</a:t>
                      </a:r>
                      <a:endParaRPr lang="zh-CN" altLang="zh-CN" sz="2000" b="1" kern="100" smtClean="0">
                        <a:solidFill>
                          <a:srgbClr val="FF0000"/>
                        </a:solidFill>
                        <a:effectLst/>
                      </a:endParaRPr>
                    </a:p>
                    <a:p>
                      <a:pPr algn="l">
                        <a:lnSpc>
                          <a:spcPct val="100000"/>
                        </a:lnSpc>
                        <a:spcAft>
                          <a:spcPct val="0"/>
                        </a:spcAft>
                      </a:pPr>
                      <a:r>
                        <a:rPr lang="zh-CN" altLang="zh-CN" sz="2000" kern="100" smtClean="0">
                          <a:effectLst/>
                        </a:rPr>
                        <a:t>“同时”表述错误，“集贮钱粮、建造治病场所以防备疫病”应当是第二年春天的事。</a:t>
                      </a:r>
                      <a:endParaRPr lang="zh-CN" altLang="zh-CN" sz="2000" kern="100" smtClean="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563367">
                <a:tc>
                  <a:txBody>
                    <a:bodyPr wrap="square"/>
                    <a:lstStyle/>
                    <a:p>
                      <a:pPr algn="ctr">
                        <a:lnSpc>
                          <a:spcPct val="100000"/>
                        </a:lnSpc>
                        <a:spcAft>
                          <a:spcPct val="0"/>
                        </a:spcAft>
                      </a:pPr>
                      <a:r>
                        <a:rPr lang="zh-CN" sz="2000" kern="0">
                          <a:effectLst/>
                        </a:rPr>
                        <a:t> </a:t>
                      </a:r>
                      <a:endParaRPr lang="zh-CN" sz="2000" kern="100">
                        <a:effectLst/>
                      </a:endParaRPr>
                    </a:p>
                    <a:p>
                      <a:pPr algn="ctr">
                        <a:lnSpc>
                          <a:spcPct val="100000"/>
                        </a:lnSpc>
                        <a:spcAft>
                          <a:spcPct val="0"/>
                        </a:spcAft>
                      </a:pPr>
                      <a:r>
                        <a:rPr lang="zh-CN" sz="2000" kern="0">
                          <a:effectLst/>
                        </a:rPr>
                        <a:t>2020</a:t>
                      </a:r>
                      <a:endParaRPr lang="zh-CN" sz="2000" kern="100">
                        <a:effectLst/>
                      </a:endParaRPr>
                    </a:p>
                    <a:p>
                      <a:pPr algn="ctr">
                        <a:lnSpc>
                          <a:spcPct val="100000"/>
                        </a:lnSpc>
                        <a:spcAft>
                          <a:spcPct val="0"/>
                        </a:spcAft>
                      </a:pPr>
                      <a:r>
                        <a:rPr lang="zh-CN" sz="2000" kern="0">
                          <a:effectLst/>
                        </a:rPr>
                        <a:t>新课标Ⅱ卷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fontAlgn="ctr">
                        <a:lnSpc>
                          <a:spcPct val="100000"/>
                        </a:lnSpc>
                        <a:spcAft>
                          <a:spcPct val="0"/>
                        </a:spcAft>
                      </a:pPr>
                      <a:r>
                        <a:rPr lang="en-US" sz="2000" kern="100">
                          <a:effectLst/>
                        </a:rPr>
                        <a:t>C</a:t>
                      </a:r>
                      <a:r>
                        <a:rPr lang="zh-CN" sz="2000" kern="100">
                          <a:effectLst/>
                        </a:rPr>
                        <a:t>．王安中外放任职，仕途屡遭坎坷。金人前来归顺，他自请燕山府任职，与辽降将郭药师共事；靖康初，因此前的行事备受指责，仕途随之沉浮不定。</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a:lnSpc>
                          <a:spcPct val="100000"/>
                        </a:lnSpc>
                        <a:spcAft>
                          <a:spcPct val="0"/>
                        </a:spcAft>
                      </a:pPr>
                      <a:r>
                        <a:rPr lang="en-US" sz="2000" kern="100">
                          <a:effectLst/>
                        </a:rPr>
                        <a:t> </a:t>
                      </a:r>
                      <a:endParaRPr lang="zh-CN" sz="2000" kern="100">
                        <a:effectLst/>
                      </a:endParaRPr>
                    </a:p>
                    <a:p>
                      <a:pPr indent="133350" algn="l">
                        <a:lnSpc>
                          <a:spcPct val="100000"/>
                        </a:lnSpc>
                        <a:spcAft>
                          <a:spcPct val="0"/>
                        </a:spcAft>
                      </a:pPr>
                      <a:r>
                        <a:rPr lang="zh-CN" sz="2000" kern="100">
                          <a:effectLst/>
                        </a:rPr>
                        <a:t>“金人来归燕，谋帅臣，安中请行。王黼</a:t>
                      </a:r>
                      <a:r>
                        <a:rPr lang="en-US" sz="2000" kern="100">
                          <a:effectLst/>
                        </a:rPr>
                        <a:t>[fǔ]</a:t>
                      </a:r>
                      <a:r>
                        <a:rPr lang="zh-CN" sz="2000" kern="100">
                          <a:effectLst/>
                        </a:rPr>
                        <a:t>赞于上</a:t>
                      </a:r>
                      <a:r>
                        <a:rPr lang="zh-CN" sz="2000" b="1" kern="100">
                          <a:solidFill>
                            <a:srgbClr val="0000CC"/>
                          </a:solidFill>
                          <a:effectLst/>
                          <a:latin typeface="+mn-lt"/>
                          <a:ea typeface="+mn-ea"/>
                          <a:cs typeface="+mn-cs"/>
                        </a:rPr>
                        <a:t>，（上）授</a:t>
                      </a:r>
                      <a:r>
                        <a:rPr lang="zh-CN" sz="2000" kern="100">
                          <a:effectLst/>
                        </a:rPr>
                        <a:t>庆远军节度使、河北河东燕山府路宣抚使、</a:t>
                      </a:r>
                      <a:r>
                        <a:rPr lang="zh-CN" sz="2000" b="1" kern="100">
                          <a:solidFill>
                            <a:srgbClr val="0000CC"/>
                          </a:solidFill>
                          <a:effectLst/>
                          <a:latin typeface="+mn-lt"/>
                          <a:ea typeface="+mn-ea"/>
                          <a:cs typeface="+mn-cs"/>
                        </a:rPr>
                        <a:t>知燕山府</a:t>
                      </a:r>
                      <a:r>
                        <a:rPr lang="zh-CN" sz="2000" kern="100">
                          <a:effectLst/>
                        </a:rPr>
                        <a:t>，辽降将郭药师同知府事。”</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marL="0" algn="ctr" defTabSz="914400" rtl="0" eaLnBrk="1" fontAlgn="ctr" latinLnBrk="0" hangingPunct="1">
                        <a:lnSpc>
                          <a:spcPct val="100000"/>
                        </a:lnSpc>
                        <a:spcAft>
                          <a:spcPct val="0"/>
                        </a:spcAft>
                      </a:pPr>
                      <a:r>
                        <a:rPr lang="zh-CN" sz="2000" b="1" kern="100">
                          <a:solidFill>
                            <a:srgbClr val="FF0000"/>
                          </a:solidFill>
                          <a:effectLst/>
                          <a:latin typeface="+mn-lt"/>
                          <a:ea typeface="+mn-ea"/>
                          <a:cs typeface="+mn-cs"/>
                        </a:rPr>
                        <a:t>比对事件，事件杂糅。</a:t>
                      </a:r>
                      <a:endParaRPr lang="zh-CN" sz="2000" b="1" kern="100">
                        <a:solidFill>
                          <a:srgbClr val="FF0000"/>
                        </a:solidFill>
                        <a:effectLst/>
                        <a:latin typeface="+mn-lt"/>
                        <a:ea typeface="+mn-ea"/>
                        <a:cs typeface="+mn-cs"/>
                      </a:endParaRPr>
                    </a:p>
                    <a:p>
                      <a:pPr algn="l" fontAlgn="ctr">
                        <a:lnSpc>
                          <a:spcPct val="100000"/>
                        </a:lnSpc>
                        <a:spcAft>
                          <a:spcPct val="0"/>
                        </a:spcAft>
                      </a:pPr>
                      <a:r>
                        <a:rPr lang="zh-CN" sz="2000" kern="100">
                          <a:effectLst/>
                        </a:rPr>
                        <a:t>朝廷谋求帅臣，安中请求前往。只是“自请前行”，王黼向皇上赞誉他，皇上授任他知燕山府，并非“自请燕山府任职”。</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573762">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2020</a:t>
                      </a:r>
                      <a:endParaRPr lang="zh-CN" sz="2000" kern="100">
                        <a:effectLst/>
                      </a:endParaRPr>
                    </a:p>
                    <a:p>
                      <a:pPr algn="ctr">
                        <a:lnSpc>
                          <a:spcPct val="100000"/>
                        </a:lnSpc>
                        <a:spcAft>
                          <a:spcPct val="0"/>
                        </a:spcAft>
                      </a:pPr>
                      <a:r>
                        <a:rPr lang="zh-CN" sz="2000" kern="100">
                          <a:effectLst/>
                        </a:rPr>
                        <a:t>新课标</a:t>
                      </a:r>
                      <a:r>
                        <a:rPr lang="en-US" sz="2000" kern="100">
                          <a:effectLst/>
                        </a:rPr>
                        <a:t>Ⅲ</a:t>
                      </a:r>
                      <a:r>
                        <a:rPr lang="zh-CN" sz="2000" kern="100">
                          <a:effectLst/>
                        </a:rPr>
                        <a:t>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a:lnSpc>
                          <a:spcPct val="100000"/>
                        </a:lnSpc>
                        <a:spcBef>
                          <a:spcPts val="360"/>
                        </a:spcBef>
                        <a:spcAft>
                          <a:spcPct val="0"/>
                        </a:spcAft>
                      </a:pPr>
                      <a:r>
                        <a:rPr lang="en-US" sz="2000" kern="100">
                          <a:effectLst/>
                        </a:rPr>
                        <a:t>C.</a:t>
                      </a:r>
                      <a:r>
                        <a:rPr lang="zh-CN" sz="2000" kern="100">
                          <a:effectLst/>
                        </a:rPr>
                        <a:t>彪之讲究实效，维护朝廷秩序。永和末年流行传染病，他见各类官员借口家中有人患病，不愿到任办公，指出这样做的危害，朝政因此恢复。</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200025" algn="l">
                        <a:lnSpc>
                          <a:spcPct val="100000"/>
                        </a:lnSpc>
                        <a:spcBef>
                          <a:spcPts val="360"/>
                        </a:spcBef>
                        <a:spcAft>
                          <a:spcPct val="0"/>
                        </a:spcAft>
                      </a:pPr>
                      <a:r>
                        <a:rPr lang="zh-CN" sz="2000" kern="100">
                          <a:effectLst/>
                        </a:rPr>
                        <a:t>“</a:t>
                      </a:r>
                      <a:r>
                        <a:rPr lang="zh-CN" sz="2000" b="1" kern="100">
                          <a:solidFill>
                            <a:srgbClr val="0000CC"/>
                          </a:solidFill>
                          <a:effectLst/>
                          <a:latin typeface="+mn-lt"/>
                          <a:ea typeface="+mn-ea"/>
                          <a:cs typeface="+mn-cs"/>
                        </a:rPr>
                        <a:t>旧制</a:t>
                      </a:r>
                      <a:r>
                        <a:rPr lang="zh-CN" sz="2000" kern="100">
                          <a:effectLst/>
                        </a:rPr>
                        <a:t>【按照旧例】，朝臣家有时疾，染易【传染】三人以上者，身虽无病，百日不得入宫。</a:t>
                      </a:r>
                      <a:r>
                        <a:rPr lang="zh-CN" sz="2000" b="1" kern="100">
                          <a:solidFill>
                            <a:srgbClr val="0000CC"/>
                          </a:solidFill>
                          <a:effectLst/>
                          <a:latin typeface="+mn-lt"/>
                          <a:ea typeface="+mn-ea"/>
                          <a:cs typeface="+mn-cs"/>
                        </a:rPr>
                        <a:t>至是，百官多列家疾，不入</a:t>
                      </a:r>
                      <a:r>
                        <a:rPr lang="zh-CN" sz="2000" kern="100">
                          <a:effectLst/>
                        </a:rPr>
                        <a:t>。彪之又言：“疾疫之年，家无不染。若以之不复入宫，则直侍顿阙，王者宫省空矣。”朝廷从之。”</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66675" algn="just" fontAlgn="ctr">
                        <a:lnSpc>
                          <a:spcPct val="100000"/>
                        </a:lnSpc>
                        <a:spcAft>
                          <a:spcPct val="0"/>
                        </a:spcAft>
                      </a:pPr>
                      <a:r>
                        <a:rPr lang="en-US" sz="2000" kern="100">
                          <a:effectLst/>
                        </a:rPr>
                        <a:t> </a:t>
                      </a:r>
                      <a:endParaRPr lang="zh-CN" sz="2000" kern="100">
                        <a:effectLst/>
                      </a:endParaRPr>
                    </a:p>
                    <a:p>
                      <a:pPr marL="0" indent="66675" algn="ctr" defTabSz="914400" rtl="0" eaLnBrk="1" fontAlgn="ctr" latinLnBrk="0" hangingPunct="1">
                        <a:lnSpc>
                          <a:spcPct val="100000"/>
                        </a:lnSpc>
                        <a:spcAft>
                          <a:spcPct val="0"/>
                        </a:spcAft>
                      </a:pPr>
                      <a:r>
                        <a:rPr lang="zh-CN" sz="2000" b="1" kern="100">
                          <a:solidFill>
                            <a:srgbClr val="FF0000"/>
                          </a:solidFill>
                          <a:effectLst/>
                          <a:latin typeface="+mn-lt"/>
                          <a:ea typeface="+mn-ea"/>
                          <a:cs typeface="+mn-cs"/>
                        </a:rPr>
                        <a:t>比对关键词，曲解文意。</a:t>
                      </a:r>
                      <a:endParaRPr lang="zh-CN" sz="2000" b="1" kern="100">
                        <a:solidFill>
                          <a:srgbClr val="FF0000"/>
                        </a:solidFill>
                        <a:effectLst/>
                        <a:latin typeface="+mn-lt"/>
                        <a:ea typeface="+mn-ea"/>
                        <a:cs typeface="+mn-cs"/>
                      </a:endParaRPr>
                    </a:p>
                    <a:p>
                      <a:pPr algn="l">
                        <a:lnSpc>
                          <a:spcPct val="100000"/>
                        </a:lnSpc>
                        <a:spcAft>
                          <a:spcPct val="0"/>
                        </a:spcAft>
                      </a:pPr>
                      <a:r>
                        <a:rPr lang="zh-CN" sz="2000" kern="100">
                          <a:effectLst/>
                        </a:rPr>
                        <a:t>“旧制”，按照旧例。</a:t>
                      </a:r>
                      <a:endParaRPr lang="zh-CN" sz="2000" kern="100">
                        <a:effectLst/>
                      </a:endParaRPr>
                    </a:p>
                    <a:p>
                      <a:pPr algn="l">
                        <a:lnSpc>
                          <a:spcPct val="100000"/>
                        </a:lnSpc>
                        <a:spcAft>
                          <a:spcPct val="0"/>
                        </a:spcAft>
                      </a:pPr>
                      <a:r>
                        <a:rPr lang="zh-CN" sz="2000" kern="100">
                          <a:effectLst/>
                        </a:rPr>
                        <a:t>这里表述有误，是原来有规定，不是找借口，不愿到任办公。</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4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335" name=""/>
        <p:cNvGrpSpPr/>
        <p:nvPr/>
      </p:nvGrpSpPr>
      <p:grpSpPr>
        <a:xfrm>
          <a:off x="0" y="0"/>
          <a:ext cx="0" cy="0"/>
          <a:chOff x="0" y="0"/>
          <a:chExt cx="0" cy="0"/>
        </a:xfrm>
      </p:grpSpPr>
      <p:graphicFrame>
        <p:nvGraphicFramePr>
          <p:cNvPr id="4194328" name="内容占位符 3"/>
          <p:cNvGraphicFramePr>
            <a:graphicFrameLocks noGrp="1"/>
          </p:cNvGraphicFramePr>
          <p:nvPr>
            <p:ph idx="1"/>
          </p:nvPr>
        </p:nvGraphicFramePr>
        <p:xfrm>
          <a:off x="103617" y="1520274"/>
          <a:ext cx="11846258" cy="4267200"/>
        </p:xfrm>
        <a:graphic>
          <a:graphicData uri="http://schemas.openxmlformats.org/drawingml/2006/table">
            <a:tbl>
              <a:tblPr firstRow="1" firstCol="1" bandRow="1">
                <a:tableStyleId>{5C22544A-7EE6-4342-B048-85BDC9FD1C3A}</a:tableStyleId>
              </a:tblPr>
              <a:tblGrid>
                <a:gridCol w="877920"/>
                <a:gridCol w="3217667"/>
                <a:gridCol w="4972478"/>
                <a:gridCol w="2778193"/>
              </a:tblGrid>
              <a:tr h="118709">
                <a:tc>
                  <a:txBody>
                    <a:bodyPr wrap="square"/>
                    <a:lstStyle/>
                    <a:p>
                      <a:pPr algn="ctr">
                        <a:lnSpc>
                          <a:spcPct val="100000"/>
                        </a:lnSpc>
                        <a:spcAft>
                          <a:spcPct val="0"/>
                        </a:spcAft>
                      </a:pPr>
                      <a:r>
                        <a:rPr lang="zh-CN" sz="2000" kern="100">
                          <a:effectLst/>
                        </a:rPr>
                        <a:t>试卷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选 项</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原 文</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错 因</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596565">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2020</a:t>
                      </a:r>
                      <a:r>
                        <a:rPr lang="zh-CN" sz="2000" kern="100">
                          <a:effectLst/>
                        </a:rPr>
                        <a:t>山东卷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fontAlgn="ctr">
                        <a:lnSpc>
                          <a:spcPct val="100000"/>
                        </a:lnSpc>
                        <a:spcBef>
                          <a:spcPts val="360"/>
                        </a:spcBef>
                        <a:spcAft>
                          <a:spcPct val="0"/>
                        </a:spcAft>
                      </a:pPr>
                      <a:r>
                        <a:rPr lang="en-US" sz="2000" kern="100">
                          <a:effectLst/>
                        </a:rPr>
                        <a:t>D</a:t>
                      </a:r>
                      <a:r>
                        <a:rPr lang="zh-CN" sz="2000" kern="100">
                          <a:effectLst/>
                        </a:rPr>
                        <a:t>．左光斗饱受迫害，死后得以平反。他家中受到株连，母亲、兄长以及同家群从十余人被迫害致死，直到魏忠贸被诛，他才受到追赠，谥为忠毅。</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133350" algn="l" fontAlgn="ctr">
                        <a:lnSpc>
                          <a:spcPct val="100000"/>
                        </a:lnSpc>
                        <a:spcBef>
                          <a:spcPts val="600"/>
                        </a:spcBef>
                        <a:spcAft>
                          <a:spcPct val="0"/>
                        </a:spcAft>
                      </a:pPr>
                      <a:r>
                        <a:rPr lang="en-US" sz="2000" kern="100">
                          <a:effectLst/>
                        </a:rPr>
                        <a:t> </a:t>
                      </a:r>
                      <a:r>
                        <a:rPr lang="zh-CN" sz="2000" kern="100">
                          <a:effectLst/>
                        </a:rPr>
                        <a:t>“光斗既死，赃犹未竟。忠贤令抚按严追，系其群从【堂兄弟及诸子侄】十四人。</a:t>
                      </a:r>
                      <a:r>
                        <a:rPr lang="zh-CN" sz="2000" b="1" kern="100">
                          <a:solidFill>
                            <a:srgbClr val="0000CC"/>
                          </a:solidFill>
                          <a:effectLst/>
                          <a:latin typeface="+mn-lt"/>
                          <a:ea typeface="+mn-ea"/>
                          <a:cs typeface="+mn-cs"/>
                        </a:rPr>
                        <a:t>长兄光霁坐累死，母以哭子死</a:t>
                      </a:r>
                      <a:r>
                        <a:rPr lang="zh-CN" sz="2000" kern="100">
                          <a:effectLst/>
                        </a:rPr>
                        <a:t>。都御史周应秋犹以所司承追不力，疏趣【催促】之，由是诸人家族尽破。”</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fontAlgn="ctr">
                        <a:lnSpc>
                          <a:spcPct val="100000"/>
                        </a:lnSpc>
                        <a:spcAft>
                          <a:spcPct val="0"/>
                        </a:spcAft>
                      </a:pPr>
                      <a:r>
                        <a:rPr lang="en-US" sz="2000" kern="100">
                          <a:effectLst/>
                        </a:rPr>
                        <a:t> </a:t>
                      </a:r>
                      <a:endParaRPr lang="zh-CN" sz="2000" kern="100">
                        <a:effectLst/>
                      </a:endParaRPr>
                    </a:p>
                    <a:p>
                      <a:pPr marL="0" algn="ctr" defTabSz="914400" rtl="0" eaLnBrk="1" fontAlgn="ctr" latinLnBrk="0" hangingPunct="1">
                        <a:lnSpc>
                          <a:spcPct val="100000"/>
                        </a:lnSpc>
                        <a:spcAft>
                          <a:spcPct val="0"/>
                        </a:spcAft>
                      </a:pPr>
                      <a:r>
                        <a:rPr lang="zh-CN" sz="2000" b="1" kern="100">
                          <a:solidFill>
                            <a:srgbClr val="D2DEEF"/>
                          </a:solidFill>
                          <a:effectLst/>
                          <a:latin typeface="+mn-lt"/>
                          <a:ea typeface="+mn-ea"/>
                          <a:cs typeface="+mn-cs"/>
                        </a:rPr>
                        <a:t>比对事件，事件杂糅。</a:t>
                      </a:r>
                      <a:endParaRPr lang="zh-CN" sz="2000" b="1" kern="100">
                        <a:solidFill>
                          <a:srgbClr val="D2DEEF"/>
                        </a:solidFill>
                        <a:effectLst/>
                        <a:latin typeface="+mn-lt"/>
                        <a:ea typeface="+mn-ea"/>
                        <a:cs typeface="+mn-cs"/>
                      </a:endParaRPr>
                    </a:p>
                    <a:p>
                      <a:pPr algn="l" fontAlgn="ctr">
                        <a:lnSpc>
                          <a:spcPct val="100000"/>
                        </a:lnSpc>
                        <a:spcAft>
                          <a:spcPct val="0"/>
                        </a:spcAft>
                      </a:pPr>
                      <a:r>
                        <a:rPr lang="zh-CN" sz="2000" kern="100">
                          <a:solidFill>
                            <a:srgbClr val="D2DEEF"/>
                          </a:solidFill>
                          <a:effectLst/>
                        </a:rPr>
                        <a:t>母亲因哭泣儿子悲伤而死。</a:t>
                      </a:r>
                      <a:endParaRPr lang="zh-CN" sz="2000" kern="100">
                        <a:solidFill>
                          <a:srgbClr val="D2DEEF"/>
                        </a:solidFill>
                        <a:effectLst/>
                      </a:endParaRPr>
                    </a:p>
                    <a:p>
                      <a:pPr algn="l">
                        <a:lnSpc>
                          <a:spcPct val="100000"/>
                        </a:lnSpc>
                        <a:spcAft>
                          <a:spcPct val="0"/>
                        </a:spcAft>
                      </a:pPr>
                      <a:r>
                        <a:rPr lang="en-US" sz="2000" kern="100">
                          <a:effectLst/>
                        </a:rPr>
                        <a:t> </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657261">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2020</a:t>
                      </a:r>
                      <a:r>
                        <a:rPr lang="zh-CN" sz="2000" kern="100">
                          <a:effectLst/>
                        </a:rPr>
                        <a:t>海南卷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a:lnSpc>
                          <a:spcPct val="100000"/>
                        </a:lnSpc>
                        <a:spcBef>
                          <a:spcPts val="960"/>
                        </a:spcBef>
                        <a:spcAft>
                          <a:spcPct val="0"/>
                        </a:spcAft>
                      </a:pPr>
                      <a:r>
                        <a:rPr lang="en-US" sz="2000" kern="1050">
                          <a:effectLst/>
                        </a:rPr>
                        <a:t>C</a:t>
                      </a:r>
                      <a:r>
                        <a:rPr lang="zh-CN" sz="2000" kern="1050">
                          <a:effectLst/>
                        </a:rPr>
                        <a:t>．海瑞严厉执法，受到小人诋毁。他任南京右都御史时，因要求严明，部下怨恨，部属房寰惧遭揭发，又受怂恿，上疏诋毁，致使海瑞被迫退休。</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133350" algn="l" fontAlgn="ctr">
                        <a:lnSpc>
                          <a:spcPct val="100000"/>
                        </a:lnSpc>
                        <a:spcBef>
                          <a:spcPts val="240"/>
                        </a:spcBef>
                        <a:spcAft>
                          <a:spcPct val="0"/>
                        </a:spcAft>
                      </a:pPr>
                      <a:r>
                        <a:rPr lang="zh-CN" sz="2000" kern="1050">
                          <a:effectLst/>
                        </a:rPr>
                        <a:t>“乃以为南京右都御史。诸司素偷惰，瑞以身矫之。有御史偶陈戏乐，欲遵太祖法予之杖。百司惴恐，多患苦之。提学御史房寰恐见</a:t>
                      </a:r>
                      <a:r>
                        <a:rPr lang="zh-CN" sz="2000" kern="100">
                          <a:effectLst/>
                        </a:rPr>
                        <a:t>纠擿</a:t>
                      </a:r>
                      <a:r>
                        <a:rPr lang="en-US" sz="2000" kern="100">
                          <a:effectLst/>
                        </a:rPr>
                        <a:t> tī[</a:t>
                      </a:r>
                      <a:r>
                        <a:rPr lang="zh-CN" sz="2000" kern="100">
                          <a:effectLst/>
                        </a:rPr>
                        <a:t>检举揭发</a:t>
                      </a:r>
                      <a:r>
                        <a:rPr lang="en-US" sz="2000" kern="100">
                          <a:effectLst/>
                        </a:rPr>
                        <a:t>]</a:t>
                      </a:r>
                      <a:r>
                        <a:rPr lang="zh-CN" sz="2000" kern="1050">
                          <a:effectLst/>
                        </a:rPr>
                        <a:t>，欲先发，给事中钟宇淳复怂恿，寰再上疏丑诋。</a:t>
                      </a:r>
                      <a:r>
                        <a:rPr lang="zh-CN" sz="2000" b="1" kern="100">
                          <a:solidFill>
                            <a:srgbClr val="0000CC"/>
                          </a:solidFill>
                          <a:effectLst/>
                          <a:latin typeface="+mn-lt"/>
                          <a:ea typeface="+mn-ea"/>
                          <a:cs typeface="+mn-cs"/>
                        </a:rPr>
                        <a:t>瑞亦屡疏乞休</a:t>
                      </a:r>
                      <a:r>
                        <a:rPr lang="zh-CN" sz="2000" kern="1050">
                          <a:effectLst/>
                        </a:rPr>
                        <a:t>，慰留不允。”</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66675" algn="just" fontAlgn="ctr">
                        <a:lnSpc>
                          <a:spcPct val="100000"/>
                        </a:lnSpc>
                        <a:spcAft>
                          <a:spcPct val="0"/>
                        </a:spcAft>
                      </a:pPr>
                      <a:r>
                        <a:rPr lang="zh-CN" sz="2000" b="1" kern="100">
                          <a:solidFill>
                            <a:srgbClr val="EAEFF7"/>
                          </a:solidFill>
                          <a:effectLst/>
                          <a:latin typeface="+mn-lt"/>
                          <a:ea typeface="+mn-ea"/>
                          <a:cs typeface="+mn-cs"/>
                        </a:rPr>
                        <a:t>比对关键词，曲解文意</a:t>
                      </a:r>
                      <a:r>
                        <a:rPr lang="zh-CN" sz="2000" kern="100">
                          <a:solidFill>
                            <a:srgbClr val="EAEFF7"/>
                          </a:solidFill>
                          <a:effectLst/>
                        </a:rPr>
                        <a:t>。</a:t>
                      </a:r>
                      <a:endParaRPr lang="zh-CN" sz="2000" kern="100">
                        <a:solidFill>
                          <a:srgbClr val="EAEFF7"/>
                        </a:solidFill>
                        <a:effectLst/>
                      </a:endParaRPr>
                    </a:p>
                    <a:p>
                      <a:pPr algn="l" fontAlgn="ctr">
                        <a:lnSpc>
                          <a:spcPct val="100000"/>
                        </a:lnSpc>
                        <a:spcAft>
                          <a:spcPct val="0"/>
                        </a:spcAft>
                      </a:pPr>
                      <a:r>
                        <a:rPr lang="zh-CN" sz="2000" kern="100">
                          <a:solidFill>
                            <a:srgbClr val="EAEFF7"/>
                          </a:solidFill>
                          <a:effectLst/>
                        </a:rPr>
                        <a:t>“乞休”，自请辞去官职。文中指“海瑞也多次上书请求辞官，皇帝下诏慰勉挽留，不同意他辞官。”并非“致使海瑞被迫退休。”</a:t>
                      </a:r>
                      <a:endParaRPr lang="zh-CN" sz="2000" kern="100">
                        <a:solidFill>
                          <a:srgbClr val="EAEFF7"/>
                        </a:solidFill>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bl>
          </a:graphicData>
        </a:graphic>
      </p:graphicFrame>
      <p:sp>
        <p:nvSpPr>
          <p:cNvPr id="1048824" name="Rectangle 1"/>
          <p:cNvSpPr>
            <a:spLocks noChangeArrowheads="1"/>
          </p:cNvSpPr>
          <p:nvPr/>
        </p:nvSpPr>
        <p:spPr bwMode="auto">
          <a:xfrm>
            <a:off x="1879549" y="440124"/>
            <a:ext cx="8212505" cy="523220"/>
          </a:xfrm>
          <a:prstGeom prst="rect">
            <a:avLst/>
          </a:prstGeom>
          <a:noFill/>
          <a:ln>
            <a:noFill/>
          </a:ln>
          <a:effectLst/>
        </p:spPr>
        <p:txBody>
          <a:bodyPr vert="horz" wrap="none" lIns="91440" tIns="45720" rIns="91440" bIns="45720" numCol="1" anchor="ctr" anchorCtr="0" compatLnSpc="1">
            <a:spAutoFit/>
          </a:bodyPr>
          <a:lstStyle>
            <a:lvl1pPr indent="1333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80010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等线" panose="02010600030101010101" charset="-122"/>
                <a:ea typeface="等线" panose="02010600030101010101" charset="-122"/>
                <a:cs typeface="Times New Roman" panose="02020603050405020304" pitchFamily="18" charset="0"/>
              </a:rPr>
              <a:t>2020</a:t>
            </a: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cs typeface="Times New Roman" panose="02020603050405020304" pitchFamily="18" charset="0"/>
              </a:rPr>
              <a:t>年各地高考文言文真题之概括分析题汇总</a:t>
            </a:r>
            <a:endParaRPr kumimoji="0" lang="zh-CN" altLang="en-US" sz="3600" b="0" i="0" u="none" strike="noStrike" cap="none" normalizeH="0" baseline="0" smtClean="0">
              <a:ln>
                <a:noFill/>
              </a:ln>
              <a:solidFill>
                <a:schemeClr val="tx1"/>
              </a:solidFill>
              <a:effectLst/>
              <a:latin typeface="Arial" panose="020B0604020202020204" pitchFamily="34" charset="0"/>
            </a:endParaRPr>
          </a:p>
        </p:txBody>
      </p:sp>
      <p:graphicFrame>
        <p:nvGraphicFramePr>
          <p:cNvPr id="4194329" name="内容占位符 3"/>
          <p:cNvGraphicFramePr>
            <a:graphicFrameLocks noGrp="1"/>
          </p:cNvGraphicFramePr>
          <p:nvPr/>
        </p:nvGraphicFramePr>
        <p:xfrm>
          <a:off x="103617" y="1535305"/>
          <a:ext cx="11846258" cy="4267200"/>
        </p:xfrm>
        <a:graphic>
          <a:graphicData uri="http://schemas.openxmlformats.org/drawingml/2006/table">
            <a:tbl>
              <a:tblPr firstRow="1" firstCol="1" bandRow="1">
                <a:tableStyleId>{5C22544A-7EE6-4342-B048-85BDC9FD1C3A}</a:tableStyleId>
              </a:tblPr>
              <a:tblGrid>
                <a:gridCol w="877920"/>
                <a:gridCol w="3217667"/>
                <a:gridCol w="4972478"/>
                <a:gridCol w="2778193"/>
              </a:tblGrid>
              <a:tr h="118709">
                <a:tc>
                  <a:txBody>
                    <a:bodyPr wrap="square"/>
                    <a:lstStyle/>
                    <a:p>
                      <a:pPr algn="ctr">
                        <a:lnSpc>
                          <a:spcPct val="100000"/>
                        </a:lnSpc>
                        <a:spcAft>
                          <a:spcPct val="0"/>
                        </a:spcAft>
                      </a:pPr>
                      <a:r>
                        <a:rPr lang="zh-CN" sz="2000" kern="100">
                          <a:effectLst/>
                        </a:rPr>
                        <a:t>试卷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选 项</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原 文</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错 因</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596565">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2020</a:t>
                      </a:r>
                      <a:r>
                        <a:rPr lang="zh-CN" sz="2000" kern="100">
                          <a:effectLst/>
                        </a:rPr>
                        <a:t>山东卷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fontAlgn="ctr">
                        <a:lnSpc>
                          <a:spcPct val="100000"/>
                        </a:lnSpc>
                        <a:spcBef>
                          <a:spcPts val="360"/>
                        </a:spcBef>
                        <a:spcAft>
                          <a:spcPct val="0"/>
                        </a:spcAft>
                      </a:pPr>
                      <a:r>
                        <a:rPr lang="en-US" sz="2000" kern="100">
                          <a:effectLst/>
                        </a:rPr>
                        <a:t>D</a:t>
                      </a:r>
                      <a:r>
                        <a:rPr lang="zh-CN" sz="2000" kern="100">
                          <a:effectLst/>
                        </a:rPr>
                        <a:t>．左光斗饱受迫害，死后得以平反。他家中受到株连，母亲、兄长以及同家群从十余人被迫害致死，直到魏忠贸被诛，他才受到追赠，谥为忠毅。</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133350" algn="l" fontAlgn="ctr">
                        <a:lnSpc>
                          <a:spcPct val="100000"/>
                        </a:lnSpc>
                        <a:spcBef>
                          <a:spcPts val="600"/>
                        </a:spcBef>
                        <a:spcAft>
                          <a:spcPct val="0"/>
                        </a:spcAft>
                      </a:pPr>
                      <a:r>
                        <a:rPr lang="en-US" sz="2000" kern="100">
                          <a:effectLst/>
                        </a:rPr>
                        <a:t> </a:t>
                      </a:r>
                      <a:r>
                        <a:rPr lang="zh-CN" sz="2000" kern="100">
                          <a:effectLst/>
                        </a:rPr>
                        <a:t>“光斗既死，赃犹未竟。忠贤令抚按严追，系其群从【堂兄弟及诸子侄】十四人。</a:t>
                      </a:r>
                      <a:r>
                        <a:rPr lang="zh-CN" sz="2000" b="1" kern="100">
                          <a:solidFill>
                            <a:srgbClr val="0000CC"/>
                          </a:solidFill>
                          <a:effectLst/>
                          <a:latin typeface="+mn-lt"/>
                          <a:ea typeface="+mn-ea"/>
                          <a:cs typeface="+mn-cs"/>
                        </a:rPr>
                        <a:t>长兄光霁坐累死，母以哭子死</a:t>
                      </a:r>
                      <a:r>
                        <a:rPr lang="zh-CN" sz="2000" kern="100">
                          <a:effectLst/>
                        </a:rPr>
                        <a:t>。都御史周应秋犹以所司承追不力，疏趣【催促】之，由是诸人家族尽破。”</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fontAlgn="ctr">
                        <a:lnSpc>
                          <a:spcPct val="100000"/>
                        </a:lnSpc>
                        <a:spcAft>
                          <a:spcPct val="0"/>
                        </a:spcAft>
                      </a:pPr>
                      <a:r>
                        <a:rPr lang="en-US" sz="2000" kern="100">
                          <a:effectLst/>
                        </a:rPr>
                        <a:t> </a:t>
                      </a:r>
                      <a:endParaRPr lang="zh-CN" sz="2000" kern="100">
                        <a:effectLst/>
                      </a:endParaRPr>
                    </a:p>
                    <a:p>
                      <a:pPr marL="0" algn="ctr" defTabSz="914400" rtl="0" eaLnBrk="1" fontAlgn="ctr" latinLnBrk="0" hangingPunct="1">
                        <a:lnSpc>
                          <a:spcPct val="100000"/>
                        </a:lnSpc>
                        <a:spcAft>
                          <a:spcPct val="0"/>
                        </a:spcAft>
                      </a:pPr>
                      <a:r>
                        <a:rPr lang="zh-CN" sz="2000" b="1" kern="100">
                          <a:solidFill>
                            <a:srgbClr val="FF0000"/>
                          </a:solidFill>
                          <a:effectLst/>
                          <a:latin typeface="+mn-lt"/>
                          <a:ea typeface="+mn-ea"/>
                          <a:cs typeface="+mn-cs"/>
                        </a:rPr>
                        <a:t>比对事件，事件杂糅。</a:t>
                      </a:r>
                      <a:endParaRPr lang="zh-CN" sz="2000" b="1" kern="100">
                        <a:solidFill>
                          <a:srgbClr val="FF0000"/>
                        </a:solidFill>
                        <a:effectLst/>
                        <a:latin typeface="+mn-lt"/>
                        <a:ea typeface="+mn-ea"/>
                        <a:cs typeface="+mn-cs"/>
                      </a:endParaRPr>
                    </a:p>
                    <a:p>
                      <a:pPr algn="l" fontAlgn="ctr">
                        <a:lnSpc>
                          <a:spcPct val="100000"/>
                        </a:lnSpc>
                        <a:spcAft>
                          <a:spcPct val="0"/>
                        </a:spcAft>
                      </a:pPr>
                      <a:r>
                        <a:rPr lang="zh-CN" sz="2000" kern="100">
                          <a:effectLst/>
                        </a:rPr>
                        <a:t>母亲因哭泣儿子悲伤而死。</a:t>
                      </a:r>
                      <a:endParaRPr lang="zh-CN" sz="2000" kern="100">
                        <a:effectLst/>
                      </a:endParaRPr>
                    </a:p>
                    <a:p>
                      <a:pPr algn="l">
                        <a:lnSpc>
                          <a:spcPct val="100000"/>
                        </a:lnSpc>
                        <a:spcAft>
                          <a:spcPct val="0"/>
                        </a:spcAft>
                      </a:pPr>
                      <a:r>
                        <a:rPr lang="en-US" sz="2000" kern="100">
                          <a:effectLst/>
                        </a:rPr>
                        <a:t> </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657261">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2020</a:t>
                      </a:r>
                      <a:r>
                        <a:rPr lang="zh-CN" sz="2000" kern="100">
                          <a:effectLst/>
                        </a:rPr>
                        <a:t>海南卷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a:lnSpc>
                          <a:spcPct val="100000"/>
                        </a:lnSpc>
                        <a:spcBef>
                          <a:spcPts val="960"/>
                        </a:spcBef>
                        <a:spcAft>
                          <a:spcPct val="0"/>
                        </a:spcAft>
                      </a:pPr>
                      <a:r>
                        <a:rPr lang="en-US" sz="2000" kern="1050">
                          <a:effectLst/>
                        </a:rPr>
                        <a:t>C</a:t>
                      </a:r>
                      <a:r>
                        <a:rPr lang="zh-CN" sz="2000" kern="1050">
                          <a:effectLst/>
                        </a:rPr>
                        <a:t>．海瑞严厉执法，受到小人诋毁。他任南京右都御史时，因要求严明，部下怨恨，部属房寰惧遭揭发，又受怂恿，上疏诋毁，致使海瑞被迫退休。</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133350" algn="l" fontAlgn="ctr">
                        <a:lnSpc>
                          <a:spcPct val="100000"/>
                        </a:lnSpc>
                        <a:spcBef>
                          <a:spcPts val="240"/>
                        </a:spcBef>
                        <a:spcAft>
                          <a:spcPct val="0"/>
                        </a:spcAft>
                      </a:pPr>
                      <a:r>
                        <a:rPr lang="zh-CN" sz="2000" kern="1050">
                          <a:effectLst/>
                        </a:rPr>
                        <a:t>“乃以为南京右都御史。诸司素偷惰，瑞以身矫之。有御史偶陈戏乐，欲遵太祖法予之杖。百司惴恐，多患苦之。提学御史房寰恐见</a:t>
                      </a:r>
                      <a:r>
                        <a:rPr lang="zh-CN" sz="2000" kern="100">
                          <a:effectLst/>
                        </a:rPr>
                        <a:t>纠擿</a:t>
                      </a:r>
                      <a:r>
                        <a:rPr lang="en-US" sz="2000" kern="100">
                          <a:effectLst/>
                        </a:rPr>
                        <a:t> tī[</a:t>
                      </a:r>
                      <a:r>
                        <a:rPr lang="zh-CN" sz="2000" kern="100">
                          <a:effectLst/>
                        </a:rPr>
                        <a:t>检举揭发</a:t>
                      </a:r>
                      <a:r>
                        <a:rPr lang="en-US" sz="2000" kern="100">
                          <a:effectLst/>
                        </a:rPr>
                        <a:t>]</a:t>
                      </a:r>
                      <a:r>
                        <a:rPr lang="zh-CN" sz="2000" kern="1050">
                          <a:effectLst/>
                        </a:rPr>
                        <a:t>，欲先发，给事中钟宇淳复怂恿，寰再上疏丑诋。</a:t>
                      </a:r>
                      <a:r>
                        <a:rPr lang="zh-CN" sz="2000" b="1" kern="100">
                          <a:solidFill>
                            <a:srgbClr val="0000CC"/>
                          </a:solidFill>
                          <a:effectLst/>
                          <a:latin typeface="+mn-lt"/>
                          <a:ea typeface="+mn-ea"/>
                          <a:cs typeface="+mn-cs"/>
                        </a:rPr>
                        <a:t>瑞亦屡疏乞休</a:t>
                      </a:r>
                      <a:r>
                        <a:rPr lang="zh-CN" sz="2000" kern="1050">
                          <a:effectLst/>
                        </a:rPr>
                        <a:t>，慰留不允。”</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66675" algn="just" fontAlgn="ctr">
                        <a:lnSpc>
                          <a:spcPct val="100000"/>
                        </a:lnSpc>
                        <a:spcAft>
                          <a:spcPct val="0"/>
                        </a:spcAft>
                      </a:pPr>
                      <a:r>
                        <a:rPr lang="zh-CN" sz="2000" b="1" kern="100">
                          <a:solidFill>
                            <a:srgbClr val="FF0000"/>
                          </a:solidFill>
                          <a:effectLst/>
                          <a:latin typeface="+mn-lt"/>
                          <a:ea typeface="+mn-ea"/>
                          <a:cs typeface="+mn-cs"/>
                        </a:rPr>
                        <a:t>比对关键词，曲解文意</a:t>
                      </a:r>
                      <a:r>
                        <a:rPr lang="zh-CN" sz="2000" kern="100">
                          <a:effectLst/>
                        </a:rPr>
                        <a:t>。</a:t>
                      </a:r>
                      <a:endParaRPr lang="zh-CN" sz="2000" kern="100">
                        <a:effectLst/>
                      </a:endParaRPr>
                    </a:p>
                    <a:p>
                      <a:pPr algn="l" fontAlgn="ctr">
                        <a:lnSpc>
                          <a:spcPct val="100000"/>
                        </a:lnSpc>
                        <a:spcAft>
                          <a:spcPct val="0"/>
                        </a:spcAft>
                      </a:pPr>
                      <a:r>
                        <a:rPr lang="zh-CN" sz="2000" kern="100">
                          <a:effectLst/>
                        </a:rPr>
                        <a:t>“乞休”，自请辞去官职。文中指“海瑞也多次上书请求辞官，皇帝下诏慰勉挽留，不同意他辞官。”并非“致使海瑞被迫退休。”</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4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336" name=""/>
        <p:cNvGrpSpPr/>
        <p:nvPr/>
      </p:nvGrpSpPr>
      <p:grpSpPr>
        <a:xfrm>
          <a:off x="0" y="0"/>
          <a:ext cx="0" cy="0"/>
          <a:chOff x="0" y="0"/>
          <a:chExt cx="0" cy="0"/>
        </a:xfrm>
      </p:grpSpPr>
      <p:graphicFrame>
        <p:nvGraphicFramePr>
          <p:cNvPr id="4194330" name="内容占位符 3"/>
          <p:cNvGraphicFramePr>
            <a:graphicFrameLocks noGrp="1"/>
          </p:cNvGraphicFramePr>
          <p:nvPr>
            <p:ph idx="1"/>
          </p:nvPr>
        </p:nvGraphicFramePr>
        <p:xfrm>
          <a:off x="163773" y="1397445"/>
          <a:ext cx="11846258" cy="4622800"/>
        </p:xfrm>
        <a:graphic>
          <a:graphicData uri="http://schemas.openxmlformats.org/drawingml/2006/table">
            <a:tbl>
              <a:tblPr firstRow="1" firstCol="1" bandRow="1">
                <a:tableStyleId>{5C22544A-7EE6-4342-B048-85BDC9FD1C3A}</a:tableStyleId>
              </a:tblPr>
              <a:tblGrid>
                <a:gridCol w="877920"/>
                <a:gridCol w="2643203"/>
                <a:gridCol w="5546942"/>
                <a:gridCol w="2778193"/>
              </a:tblGrid>
              <a:tr h="118709">
                <a:tc>
                  <a:txBody>
                    <a:bodyPr wrap="square"/>
                    <a:lstStyle/>
                    <a:p>
                      <a:pPr algn="ctr">
                        <a:lnSpc>
                          <a:spcPct val="100000"/>
                        </a:lnSpc>
                        <a:spcAft>
                          <a:spcPct val="0"/>
                        </a:spcAft>
                      </a:pPr>
                      <a:r>
                        <a:rPr lang="zh-CN" sz="2000" kern="100">
                          <a:effectLst/>
                        </a:rPr>
                        <a:t>试卷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选 项</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原 文</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错 因</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657261">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2020</a:t>
                      </a:r>
                      <a:endParaRPr lang="zh-CN" sz="2000" kern="100">
                        <a:effectLst/>
                      </a:endParaRPr>
                    </a:p>
                    <a:p>
                      <a:pPr algn="ctr">
                        <a:lnSpc>
                          <a:spcPct val="100000"/>
                        </a:lnSpc>
                        <a:spcAft>
                          <a:spcPct val="0"/>
                        </a:spcAft>
                      </a:pPr>
                      <a:r>
                        <a:rPr lang="zh-CN" sz="2000" kern="100">
                          <a:effectLst/>
                        </a:rPr>
                        <a:t>江苏卷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fontAlgn="ctr">
                        <a:lnSpc>
                          <a:spcPct val="100000"/>
                        </a:lnSpc>
                        <a:spcBef>
                          <a:spcPts val="960"/>
                        </a:spcBef>
                        <a:spcAft>
                          <a:spcPct val="0"/>
                        </a:spcAft>
                      </a:pPr>
                      <a:r>
                        <a:rPr lang="en-US" sz="2000" kern="100">
                          <a:effectLst/>
                        </a:rPr>
                        <a:t>B</a:t>
                      </a:r>
                      <a:r>
                        <a:rPr lang="zh-CN" sz="2000" kern="100">
                          <a:effectLst/>
                        </a:rPr>
                        <a:t>．赵太夫人当年待字闺中时，烧得一手好菜，父亲的好友十分欣赏，命其子前来求亲。</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200025" algn="l">
                        <a:lnSpc>
                          <a:spcPct val="100000"/>
                        </a:lnSpc>
                        <a:spcBef>
                          <a:spcPts val="240"/>
                        </a:spcBef>
                        <a:spcAft>
                          <a:spcPct val="0"/>
                        </a:spcAft>
                      </a:pPr>
                      <a:r>
                        <a:rPr lang="zh-CN" sz="2000" kern="100">
                          <a:effectLst/>
                        </a:rPr>
                        <a:t>“四传【传了四代】为处士【隐士】文深，赠中宪东谷公【外祖父的父亲龚东谷】与处士同里闬</a:t>
                      </a:r>
                      <a:r>
                        <a:rPr lang="en-US" sz="2000" kern="100">
                          <a:effectLst/>
                        </a:rPr>
                        <a:t>[hàn]</a:t>
                      </a:r>
                      <a:r>
                        <a:rPr lang="zh-CN" sz="2000" kern="100">
                          <a:effectLst/>
                        </a:rPr>
                        <a:t>，雅【平素】相欢也，</a:t>
                      </a:r>
                      <a:r>
                        <a:rPr lang="zh-CN" sz="2000" b="1" kern="100">
                          <a:solidFill>
                            <a:srgbClr val="0000CC"/>
                          </a:solidFill>
                          <a:effectLst/>
                          <a:latin typeface="+mn-lt"/>
                          <a:ea typeface="+mn-ea"/>
                          <a:cs typeface="+mn-cs"/>
                        </a:rPr>
                        <a:t>因悉太夫人勤慎状</a:t>
                      </a:r>
                      <a:r>
                        <a:rPr lang="zh-CN" sz="2000" kern="100">
                          <a:effectLst/>
                        </a:rPr>
                        <a:t>，曰：‘是真我家妇【儿媳】。’遂命方伯【地方行政长官】公【外祖父龚大器】委禽【下聘礼。古代婚礼，纳采用雁，故称】焉</a:t>
                      </a:r>
                      <a:r>
                        <a:rPr lang="en-US" sz="2000" kern="100">
                          <a:effectLst/>
                        </a:rPr>
                        <a:t>……</a:t>
                      </a:r>
                      <a:r>
                        <a:rPr lang="zh-CN" sz="2000" kern="100">
                          <a:effectLst/>
                        </a:rPr>
                        <a:t>自有妇卜太夫人，而甘滑盈几，取办咄嗟</a:t>
                      </a:r>
                      <a:r>
                        <a:rPr lang="en-US" sz="2000" kern="100">
                          <a:effectLst/>
                        </a:rPr>
                        <a:t>[</a:t>
                      </a:r>
                      <a:r>
                        <a:rPr lang="zh-CN" sz="2000" kern="100">
                          <a:effectLst/>
                        </a:rPr>
                        <a:t>霎时置备</a:t>
                      </a:r>
                      <a:r>
                        <a:rPr lang="en-US" sz="2000" kern="100">
                          <a:effectLst/>
                        </a:rPr>
                        <a:t>]</a:t>
                      </a:r>
                      <a:r>
                        <a:rPr lang="zh-CN" sz="2000" kern="100">
                          <a:effectLst/>
                        </a:rPr>
                        <a:t>。</a:t>
                      </a:r>
                      <a:r>
                        <a:rPr lang="en-US" sz="2000" kern="100">
                          <a:effectLst/>
                        </a:rPr>
                        <a:t>”</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fontAlgn="ctr">
                        <a:lnSpc>
                          <a:spcPct val="100000"/>
                        </a:lnSpc>
                        <a:spcAft>
                          <a:spcPct val="0"/>
                        </a:spcAft>
                      </a:pPr>
                      <a:r>
                        <a:rPr lang="en-US" sz="2000" kern="100">
                          <a:effectLst/>
                        </a:rPr>
                        <a:t> </a:t>
                      </a:r>
                      <a:endParaRPr lang="zh-CN" sz="2000" kern="100">
                        <a:effectLst/>
                      </a:endParaRPr>
                    </a:p>
                    <a:p>
                      <a:pPr marL="0" algn="ctr" defTabSz="914400" rtl="0" eaLnBrk="1" fontAlgn="ctr" latinLnBrk="0" hangingPunct="1">
                        <a:lnSpc>
                          <a:spcPct val="100000"/>
                        </a:lnSpc>
                        <a:spcAft>
                          <a:spcPct val="0"/>
                        </a:spcAft>
                      </a:pPr>
                      <a:r>
                        <a:rPr lang="zh-CN" sz="2000" b="1" kern="100">
                          <a:solidFill>
                            <a:srgbClr val="D2DEEF"/>
                          </a:solidFill>
                          <a:effectLst/>
                          <a:latin typeface="+mn-lt"/>
                          <a:ea typeface="+mn-ea"/>
                          <a:cs typeface="+mn-cs"/>
                        </a:rPr>
                        <a:t>比对因果，因果失当。</a:t>
                      </a:r>
                      <a:endParaRPr lang="zh-CN" sz="2000" b="1" kern="100">
                        <a:solidFill>
                          <a:srgbClr val="D2DEEF"/>
                        </a:solidFill>
                        <a:effectLst/>
                        <a:latin typeface="+mn-lt"/>
                        <a:ea typeface="+mn-ea"/>
                        <a:cs typeface="+mn-cs"/>
                      </a:endParaRPr>
                    </a:p>
                    <a:p>
                      <a:pPr algn="l" fontAlgn="ctr">
                        <a:lnSpc>
                          <a:spcPct val="100000"/>
                        </a:lnSpc>
                        <a:spcAft>
                          <a:spcPct val="0"/>
                        </a:spcAft>
                      </a:pPr>
                      <a:r>
                        <a:rPr lang="zh-CN" sz="2000" kern="100">
                          <a:solidFill>
                            <a:srgbClr val="D2DEEF"/>
                          </a:solidFill>
                          <a:effectLst/>
                        </a:rPr>
                        <a:t>父亲的好友命其子前来求亲的原因应是清楚赵太夫人勤勉谨慎的人品。</a:t>
                      </a:r>
                      <a:endParaRPr lang="zh-CN" sz="2000" kern="100">
                        <a:solidFill>
                          <a:srgbClr val="D2DEEF"/>
                        </a:solidFill>
                        <a:effectLst/>
                      </a:endParaRPr>
                    </a:p>
                    <a:p>
                      <a:pPr algn="l">
                        <a:lnSpc>
                          <a:spcPct val="100000"/>
                        </a:lnSpc>
                        <a:spcAft>
                          <a:spcPct val="0"/>
                        </a:spcAft>
                      </a:pPr>
                      <a:r>
                        <a:rPr lang="en-US" sz="2000" kern="100">
                          <a:solidFill>
                            <a:srgbClr val="D2DEEF"/>
                          </a:solidFill>
                          <a:effectLst/>
                        </a:rPr>
                        <a:t> </a:t>
                      </a:r>
                      <a:endParaRPr lang="zh-CN" sz="2000" kern="100">
                        <a:solidFill>
                          <a:srgbClr val="D2DEEF"/>
                        </a:solidFill>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684088">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2020</a:t>
                      </a:r>
                      <a:r>
                        <a:rPr lang="zh-CN" sz="2000" kern="100">
                          <a:effectLst/>
                        </a:rPr>
                        <a:t>天津卷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fontAlgn="ctr">
                        <a:lnSpc>
                          <a:spcPct val="100000"/>
                        </a:lnSpc>
                        <a:spcAft>
                          <a:spcPct val="0"/>
                        </a:spcAft>
                      </a:pPr>
                      <a:r>
                        <a:rPr lang="en-US" sz="2000" kern="100">
                          <a:effectLst/>
                        </a:rPr>
                        <a:t> </a:t>
                      </a:r>
                      <a:endParaRPr lang="zh-CN" sz="2000" kern="100">
                        <a:effectLst/>
                      </a:endParaRPr>
                    </a:p>
                    <a:p>
                      <a:pPr algn="l" fontAlgn="ctr">
                        <a:lnSpc>
                          <a:spcPct val="100000"/>
                        </a:lnSpc>
                        <a:spcAft>
                          <a:spcPct val="0"/>
                        </a:spcAft>
                      </a:pPr>
                      <a:r>
                        <a:rPr lang="en-US" sz="2000" kern="100">
                          <a:effectLst/>
                        </a:rPr>
                        <a:t> </a:t>
                      </a:r>
                      <a:endParaRPr lang="zh-CN" sz="2000" kern="100">
                        <a:effectLst/>
                      </a:endParaRPr>
                    </a:p>
                    <a:p>
                      <a:pPr algn="l" fontAlgn="ctr">
                        <a:lnSpc>
                          <a:spcPct val="100000"/>
                        </a:lnSpc>
                        <a:spcAft>
                          <a:spcPct val="0"/>
                        </a:spcAft>
                      </a:pPr>
                      <a:r>
                        <a:rPr lang="en-US" sz="2000" kern="100">
                          <a:effectLst/>
                        </a:rPr>
                        <a:t>C</a:t>
                      </a:r>
                      <a:r>
                        <a:rPr lang="zh-CN" sz="2000" kern="100">
                          <a:effectLst/>
                        </a:rPr>
                        <a:t>．陆氏家族复兴，缘于坚守家风；叶氏族人以先祖中的士农工商为榜样，各安其分。</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133350" algn="l" fontAlgn="ctr">
                        <a:lnSpc>
                          <a:spcPct val="100000"/>
                        </a:lnSpc>
                        <a:spcBef>
                          <a:spcPts val="240"/>
                        </a:spcBef>
                        <a:spcAft>
                          <a:spcPts val="240"/>
                        </a:spcAft>
                      </a:pPr>
                      <a:r>
                        <a:rPr lang="zh-CN" sz="2000" kern="100">
                          <a:effectLst/>
                        </a:rPr>
                        <a:t>文末：“出作入息，农之治生也；居肆成事，工之治生也；贸迁有无，商之治生也；</a:t>
                      </a:r>
                      <a:r>
                        <a:rPr lang="zh-CN" sz="2000" b="1" kern="100">
                          <a:solidFill>
                            <a:srgbClr val="0000CC"/>
                          </a:solidFill>
                          <a:effectLst/>
                          <a:latin typeface="+mn-lt"/>
                          <a:ea typeface="+mn-ea"/>
                          <a:cs typeface="+mn-cs"/>
                        </a:rPr>
                        <a:t>膏油继晷【夜以继日地勤奋学习】，士之治生也。</a:t>
                      </a:r>
                      <a:r>
                        <a:rPr lang="zh-CN" sz="2000" kern="100">
                          <a:effectLst/>
                        </a:rPr>
                        <a:t>然</a:t>
                      </a:r>
                      <a:r>
                        <a:rPr lang="zh-CN" sz="2000" b="1" kern="100">
                          <a:solidFill>
                            <a:srgbClr val="0000CC"/>
                          </a:solidFill>
                          <a:effectLst/>
                          <a:latin typeface="+mn-lt"/>
                          <a:ea typeface="+mn-ea"/>
                          <a:cs typeface="+mn-cs"/>
                        </a:rPr>
                        <a:t>士为四民之首</a:t>
                      </a:r>
                      <a:r>
                        <a:rPr lang="zh-CN" sz="2000" kern="100">
                          <a:effectLst/>
                        </a:rPr>
                        <a:t>，尤当砥砺表率</a:t>
                      </a:r>
                      <a:r>
                        <a:rPr lang="en-US" sz="2000" kern="100">
                          <a:effectLst/>
                        </a:rPr>
                        <a:t>……</a:t>
                      </a:r>
                      <a:r>
                        <a:rPr lang="zh-CN" sz="2000" kern="100">
                          <a:effectLst/>
                        </a:rPr>
                        <a:t>”</a:t>
                      </a:r>
                      <a:endParaRPr lang="zh-CN" sz="2000" kern="100">
                        <a:effectLst/>
                      </a:endParaRPr>
                    </a:p>
                    <a:p>
                      <a:pPr indent="133350" algn="l" fontAlgn="ctr">
                        <a:lnSpc>
                          <a:spcPct val="100000"/>
                        </a:lnSpc>
                        <a:spcBef>
                          <a:spcPts val="240"/>
                        </a:spcBef>
                        <a:spcAft>
                          <a:spcPts val="240"/>
                        </a:spcAft>
                      </a:pPr>
                      <a:r>
                        <a:rPr lang="zh-CN" sz="2000" kern="100">
                          <a:effectLst/>
                        </a:rPr>
                        <a:t>文始：“吾家在唐为辅相者六人，廉直忠孝，世载令闻</a:t>
                      </a:r>
                      <a:r>
                        <a:rPr lang="en-US" sz="2000" kern="100">
                          <a:effectLst/>
                        </a:rPr>
                        <a:t>……</a:t>
                      </a:r>
                      <a:r>
                        <a:rPr lang="zh-CN" sz="2000" b="1" kern="100">
                          <a:solidFill>
                            <a:srgbClr val="0000CC"/>
                          </a:solidFill>
                          <a:effectLst/>
                          <a:latin typeface="+mn-lt"/>
                          <a:ea typeface="+mn-ea"/>
                          <a:cs typeface="+mn-cs"/>
                        </a:rPr>
                        <a:t>百余年间文儒继出</a:t>
                      </a:r>
                      <a:r>
                        <a:rPr lang="zh-CN" sz="2000" kern="100">
                          <a:effectLst/>
                        </a:rPr>
                        <a:t>，有公有卿，</a:t>
                      </a:r>
                      <a:r>
                        <a:rPr lang="zh-CN" sz="2000" b="1" kern="100">
                          <a:solidFill>
                            <a:srgbClr val="0000CC"/>
                          </a:solidFill>
                          <a:effectLst/>
                          <a:latin typeface="+mn-lt"/>
                          <a:ea typeface="+mn-ea"/>
                          <a:cs typeface="+mn-cs"/>
                        </a:rPr>
                        <a:t>子孙宦学相承</a:t>
                      </a:r>
                      <a:r>
                        <a:rPr lang="en-US" sz="2000" kern="100">
                          <a:effectLst/>
                        </a:rPr>
                        <a:t>……</a:t>
                      </a:r>
                      <a:r>
                        <a:rPr lang="zh-CN" sz="2000" kern="100">
                          <a:effectLst/>
                        </a:rPr>
                        <a:t>”</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fontAlgn="ctr">
                        <a:lnSpc>
                          <a:spcPct val="100000"/>
                        </a:lnSpc>
                        <a:spcAft>
                          <a:spcPct val="0"/>
                        </a:spcAft>
                      </a:pPr>
                      <a:r>
                        <a:rPr lang="en-US" sz="2000" kern="100">
                          <a:effectLst/>
                        </a:rPr>
                        <a:t> </a:t>
                      </a:r>
                      <a:endParaRPr lang="zh-CN" sz="2000" kern="100">
                        <a:effectLst/>
                      </a:endParaRPr>
                    </a:p>
                    <a:p>
                      <a:pPr algn="l" fontAlgn="ctr">
                        <a:lnSpc>
                          <a:spcPct val="100000"/>
                        </a:lnSpc>
                        <a:spcAft>
                          <a:spcPct val="0"/>
                        </a:spcAft>
                      </a:pPr>
                      <a:r>
                        <a:rPr lang="zh-CN" sz="2000" b="1" kern="100">
                          <a:solidFill>
                            <a:srgbClr val="EAEFF7"/>
                          </a:solidFill>
                          <a:effectLst/>
                          <a:latin typeface="+mn-lt"/>
                          <a:ea typeface="+mn-ea"/>
                          <a:cs typeface="+mn-cs"/>
                        </a:rPr>
                        <a:t>比对关键词，曲解文意。</a:t>
                      </a:r>
                      <a:r>
                        <a:rPr lang="zh-CN" sz="2000" kern="100">
                          <a:solidFill>
                            <a:srgbClr val="EAEFF7"/>
                          </a:solidFill>
                          <a:effectLst/>
                        </a:rPr>
                        <a:t>文始便交代了他们家是士族</a:t>
                      </a:r>
                      <a:r>
                        <a:rPr lang="en-US" sz="2000" kern="100">
                          <a:solidFill>
                            <a:srgbClr val="EAEFF7"/>
                          </a:solidFill>
                          <a:effectLst/>
                        </a:rPr>
                        <a:t>,</a:t>
                      </a:r>
                      <a:r>
                        <a:rPr lang="zh-CN" sz="2000" kern="100">
                          <a:solidFill>
                            <a:srgbClr val="EAEFF7"/>
                          </a:solidFill>
                          <a:effectLst/>
                        </a:rPr>
                        <a:t>文末只是列举了农工商士四种人的不同谋生办法，他们家是“以先祖中的士为榜样”。</a:t>
                      </a:r>
                      <a:endParaRPr lang="zh-CN" sz="2000" kern="100">
                        <a:solidFill>
                          <a:srgbClr val="EAEFF7"/>
                        </a:solidFill>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bl>
          </a:graphicData>
        </a:graphic>
      </p:graphicFrame>
      <p:sp>
        <p:nvSpPr>
          <p:cNvPr id="1048825" name="Rectangle 1"/>
          <p:cNvSpPr>
            <a:spLocks noChangeArrowheads="1"/>
          </p:cNvSpPr>
          <p:nvPr/>
        </p:nvSpPr>
        <p:spPr bwMode="auto">
          <a:xfrm>
            <a:off x="1879550" y="126225"/>
            <a:ext cx="8212505" cy="523220"/>
          </a:xfrm>
          <a:prstGeom prst="rect">
            <a:avLst/>
          </a:prstGeom>
          <a:noFill/>
          <a:ln>
            <a:noFill/>
          </a:ln>
          <a:effectLst/>
        </p:spPr>
        <p:txBody>
          <a:bodyPr vert="horz" wrap="none" lIns="91440" tIns="45720" rIns="91440" bIns="45720" numCol="1" anchor="ctr" anchorCtr="0" compatLnSpc="1">
            <a:spAutoFit/>
          </a:bodyPr>
          <a:lstStyle>
            <a:lvl1pPr indent="1333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80010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smtClean="0">
                <a:ln>
                  <a:noFill/>
                </a:ln>
                <a:solidFill>
                  <a:schemeClr val="tx1"/>
                </a:solidFill>
                <a:effectLst/>
                <a:latin typeface="等线" panose="02010600030101010101" charset="-122"/>
                <a:ea typeface="等线" panose="02010600030101010101" charset="-122"/>
                <a:cs typeface="Times New Roman" panose="02020603050405020304" pitchFamily="18" charset="0"/>
              </a:rPr>
              <a:t>2020</a:t>
            </a: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cs typeface="Times New Roman" panose="02020603050405020304" pitchFamily="18" charset="0"/>
              </a:rPr>
              <a:t>年各地高考文言文真题之概括分析题汇总</a:t>
            </a:r>
            <a:endParaRPr kumimoji="0" lang="zh-CN" altLang="en-US" sz="3600" b="0" i="0" u="none" strike="noStrike" cap="none" normalizeH="0" baseline="0" smtClean="0">
              <a:ln>
                <a:noFill/>
              </a:ln>
              <a:solidFill>
                <a:schemeClr val="tx1"/>
              </a:solidFill>
              <a:effectLst/>
              <a:latin typeface="Arial" panose="020B0604020202020204" pitchFamily="34" charset="0"/>
            </a:endParaRPr>
          </a:p>
        </p:txBody>
      </p:sp>
      <p:graphicFrame>
        <p:nvGraphicFramePr>
          <p:cNvPr id="4194331" name="内容占位符 3"/>
          <p:cNvGraphicFramePr>
            <a:graphicFrameLocks noGrp="1"/>
          </p:cNvGraphicFramePr>
          <p:nvPr/>
        </p:nvGraphicFramePr>
        <p:xfrm>
          <a:off x="163773" y="1402188"/>
          <a:ext cx="11846258" cy="4622800"/>
        </p:xfrm>
        <a:graphic>
          <a:graphicData uri="http://schemas.openxmlformats.org/drawingml/2006/table">
            <a:tbl>
              <a:tblPr firstRow="1" firstCol="1" bandRow="1">
                <a:tableStyleId>{5C22544A-7EE6-4342-B048-85BDC9FD1C3A}</a:tableStyleId>
              </a:tblPr>
              <a:tblGrid>
                <a:gridCol w="877920"/>
                <a:gridCol w="2643203"/>
                <a:gridCol w="5546942"/>
                <a:gridCol w="2778193"/>
              </a:tblGrid>
              <a:tr h="118709">
                <a:tc>
                  <a:txBody>
                    <a:bodyPr wrap="square"/>
                    <a:lstStyle/>
                    <a:p>
                      <a:pPr algn="ctr">
                        <a:lnSpc>
                          <a:spcPct val="100000"/>
                        </a:lnSpc>
                        <a:spcAft>
                          <a:spcPct val="0"/>
                        </a:spcAft>
                      </a:pPr>
                      <a:r>
                        <a:rPr lang="zh-CN" sz="2000" kern="100">
                          <a:effectLst/>
                        </a:rPr>
                        <a:t>试卷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选 项</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原 文</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a:lnSpc>
                          <a:spcPct val="100000"/>
                        </a:lnSpc>
                        <a:spcAft>
                          <a:spcPct val="0"/>
                        </a:spcAft>
                      </a:pPr>
                      <a:r>
                        <a:rPr lang="zh-CN" sz="2000" kern="100">
                          <a:effectLst/>
                        </a:rPr>
                        <a:t>错 因</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657261">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2020</a:t>
                      </a:r>
                      <a:endParaRPr lang="zh-CN" sz="2000" kern="100">
                        <a:effectLst/>
                      </a:endParaRPr>
                    </a:p>
                    <a:p>
                      <a:pPr algn="ctr">
                        <a:lnSpc>
                          <a:spcPct val="100000"/>
                        </a:lnSpc>
                        <a:spcAft>
                          <a:spcPct val="0"/>
                        </a:spcAft>
                      </a:pPr>
                      <a:r>
                        <a:rPr lang="zh-CN" sz="2000" kern="100">
                          <a:effectLst/>
                        </a:rPr>
                        <a:t>江苏卷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fontAlgn="ctr">
                        <a:lnSpc>
                          <a:spcPct val="100000"/>
                        </a:lnSpc>
                        <a:spcBef>
                          <a:spcPts val="960"/>
                        </a:spcBef>
                        <a:spcAft>
                          <a:spcPct val="0"/>
                        </a:spcAft>
                      </a:pPr>
                      <a:r>
                        <a:rPr lang="en-US" sz="2000" kern="100">
                          <a:effectLst/>
                        </a:rPr>
                        <a:t>B</a:t>
                      </a:r>
                      <a:r>
                        <a:rPr lang="zh-CN" sz="2000" kern="100">
                          <a:effectLst/>
                        </a:rPr>
                        <a:t>．赵太夫人当年待字闺中时，烧得一手好菜，父亲的好友十分欣赏，命其子前来求亲。</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200025" algn="l">
                        <a:lnSpc>
                          <a:spcPct val="100000"/>
                        </a:lnSpc>
                        <a:spcBef>
                          <a:spcPts val="240"/>
                        </a:spcBef>
                        <a:spcAft>
                          <a:spcPct val="0"/>
                        </a:spcAft>
                      </a:pPr>
                      <a:r>
                        <a:rPr lang="zh-CN" sz="2000" kern="100">
                          <a:effectLst/>
                        </a:rPr>
                        <a:t>“四传【传了四代】为处士【隐士】文深，赠中宪东谷公【外祖父的父亲龚东谷】与处士同里闬</a:t>
                      </a:r>
                      <a:r>
                        <a:rPr lang="en-US" sz="2000" kern="100">
                          <a:effectLst/>
                        </a:rPr>
                        <a:t>[hàn]</a:t>
                      </a:r>
                      <a:r>
                        <a:rPr lang="zh-CN" sz="2000" kern="100">
                          <a:effectLst/>
                        </a:rPr>
                        <a:t>，雅【平素】相欢也，</a:t>
                      </a:r>
                      <a:r>
                        <a:rPr lang="zh-CN" sz="2000" b="1" kern="100">
                          <a:solidFill>
                            <a:srgbClr val="0000CC"/>
                          </a:solidFill>
                          <a:effectLst/>
                          <a:latin typeface="+mn-lt"/>
                          <a:ea typeface="+mn-ea"/>
                          <a:cs typeface="+mn-cs"/>
                        </a:rPr>
                        <a:t>因悉太夫人勤慎状</a:t>
                      </a:r>
                      <a:r>
                        <a:rPr lang="zh-CN" sz="2000" kern="100">
                          <a:effectLst/>
                        </a:rPr>
                        <a:t>，曰：‘是真我家妇【儿媳】。’遂命方伯【地方行政长官】公【外祖父龚大器】委禽【下聘礼。古代婚礼，纳采用雁，故称】焉</a:t>
                      </a:r>
                      <a:r>
                        <a:rPr lang="en-US" sz="2000" kern="100">
                          <a:effectLst/>
                        </a:rPr>
                        <a:t>……</a:t>
                      </a:r>
                      <a:r>
                        <a:rPr lang="zh-CN" sz="2000" kern="100">
                          <a:effectLst/>
                        </a:rPr>
                        <a:t>自有妇卜太夫人，而甘滑盈几，取办咄嗟</a:t>
                      </a:r>
                      <a:r>
                        <a:rPr lang="en-US" sz="2000" kern="100">
                          <a:effectLst/>
                        </a:rPr>
                        <a:t>[</a:t>
                      </a:r>
                      <a:r>
                        <a:rPr lang="zh-CN" sz="2000" kern="100">
                          <a:effectLst/>
                        </a:rPr>
                        <a:t>霎时置备</a:t>
                      </a:r>
                      <a:r>
                        <a:rPr lang="en-US" sz="2000" kern="100">
                          <a:effectLst/>
                        </a:rPr>
                        <a:t>]</a:t>
                      </a:r>
                      <a:r>
                        <a:rPr lang="zh-CN" sz="2000" kern="100">
                          <a:effectLst/>
                        </a:rPr>
                        <a:t>。</a:t>
                      </a:r>
                      <a:r>
                        <a:rPr lang="en-US" sz="2000" kern="100">
                          <a:effectLst/>
                        </a:rPr>
                        <a:t>”</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ctr" fontAlgn="ctr">
                        <a:lnSpc>
                          <a:spcPct val="100000"/>
                        </a:lnSpc>
                        <a:spcAft>
                          <a:spcPct val="0"/>
                        </a:spcAft>
                      </a:pPr>
                      <a:r>
                        <a:rPr lang="en-US" sz="2000" kern="100">
                          <a:effectLst/>
                        </a:rPr>
                        <a:t> </a:t>
                      </a:r>
                      <a:endParaRPr lang="zh-CN" sz="2000" kern="100">
                        <a:effectLst/>
                      </a:endParaRPr>
                    </a:p>
                    <a:p>
                      <a:pPr marL="0" algn="ctr" defTabSz="914400" rtl="0" eaLnBrk="1" fontAlgn="ctr" latinLnBrk="0" hangingPunct="1">
                        <a:lnSpc>
                          <a:spcPct val="100000"/>
                        </a:lnSpc>
                        <a:spcAft>
                          <a:spcPct val="0"/>
                        </a:spcAft>
                      </a:pPr>
                      <a:r>
                        <a:rPr lang="zh-CN" sz="2000" b="1" kern="100">
                          <a:solidFill>
                            <a:srgbClr val="FF0000"/>
                          </a:solidFill>
                          <a:effectLst/>
                          <a:latin typeface="+mn-lt"/>
                          <a:ea typeface="+mn-ea"/>
                          <a:cs typeface="+mn-cs"/>
                        </a:rPr>
                        <a:t>比对因果，因果失当。</a:t>
                      </a:r>
                      <a:endParaRPr lang="zh-CN" sz="2000" b="1" kern="100">
                        <a:solidFill>
                          <a:srgbClr val="FF0000"/>
                        </a:solidFill>
                        <a:effectLst/>
                        <a:latin typeface="+mn-lt"/>
                        <a:ea typeface="+mn-ea"/>
                        <a:cs typeface="+mn-cs"/>
                      </a:endParaRPr>
                    </a:p>
                    <a:p>
                      <a:pPr algn="l" fontAlgn="ctr">
                        <a:lnSpc>
                          <a:spcPct val="100000"/>
                        </a:lnSpc>
                        <a:spcAft>
                          <a:spcPct val="0"/>
                        </a:spcAft>
                      </a:pPr>
                      <a:r>
                        <a:rPr lang="zh-CN" sz="2000" kern="100">
                          <a:effectLst/>
                        </a:rPr>
                        <a:t>父亲的好友命其子前来求亲的原因应是清楚赵太夫人勤勉谨慎的人品。</a:t>
                      </a:r>
                      <a:endParaRPr lang="zh-CN" sz="2000" kern="100">
                        <a:effectLst/>
                      </a:endParaRPr>
                    </a:p>
                    <a:p>
                      <a:pPr algn="l">
                        <a:lnSpc>
                          <a:spcPct val="100000"/>
                        </a:lnSpc>
                        <a:spcAft>
                          <a:spcPct val="0"/>
                        </a:spcAft>
                      </a:pPr>
                      <a:r>
                        <a:rPr lang="en-US" sz="2000" kern="100">
                          <a:effectLst/>
                        </a:rPr>
                        <a:t> </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r h="684088">
                <a:tc>
                  <a:txBody>
                    <a:bodyPr wrap="square"/>
                    <a:lstStyle/>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 </a:t>
                      </a:r>
                      <a:endParaRPr lang="zh-CN" sz="2000" kern="100">
                        <a:effectLst/>
                      </a:endParaRPr>
                    </a:p>
                    <a:p>
                      <a:pPr algn="ctr">
                        <a:lnSpc>
                          <a:spcPct val="100000"/>
                        </a:lnSpc>
                        <a:spcAft>
                          <a:spcPct val="0"/>
                        </a:spcAft>
                      </a:pPr>
                      <a:r>
                        <a:rPr lang="en-US" sz="2000" kern="100">
                          <a:effectLst/>
                        </a:rPr>
                        <a:t>2020</a:t>
                      </a:r>
                      <a:r>
                        <a:rPr lang="zh-CN" sz="2000" kern="100">
                          <a:effectLst/>
                        </a:rPr>
                        <a:t>天津卷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fontAlgn="ctr">
                        <a:lnSpc>
                          <a:spcPct val="100000"/>
                        </a:lnSpc>
                        <a:spcAft>
                          <a:spcPct val="0"/>
                        </a:spcAft>
                      </a:pPr>
                      <a:r>
                        <a:rPr lang="en-US" sz="2000" kern="100">
                          <a:effectLst/>
                        </a:rPr>
                        <a:t> </a:t>
                      </a:r>
                      <a:endParaRPr lang="zh-CN" sz="2000" kern="100">
                        <a:effectLst/>
                      </a:endParaRPr>
                    </a:p>
                    <a:p>
                      <a:pPr algn="l" fontAlgn="ctr">
                        <a:lnSpc>
                          <a:spcPct val="100000"/>
                        </a:lnSpc>
                        <a:spcAft>
                          <a:spcPct val="0"/>
                        </a:spcAft>
                      </a:pPr>
                      <a:r>
                        <a:rPr lang="en-US" sz="2000" kern="100">
                          <a:effectLst/>
                        </a:rPr>
                        <a:t> </a:t>
                      </a:r>
                      <a:endParaRPr lang="zh-CN" sz="2000" kern="100">
                        <a:effectLst/>
                      </a:endParaRPr>
                    </a:p>
                    <a:p>
                      <a:pPr algn="l" fontAlgn="ctr">
                        <a:lnSpc>
                          <a:spcPct val="100000"/>
                        </a:lnSpc>
                        <a:spcAft>
                          <a:spcPct val="0"/>
                        </a:spcAft>
                      </a:pPr>
                      <a:r>
                        <a:rPr lang="en-US" sz="2000" kern="100">
                          <a:effectLst/>
                        </a:rPr>
                        <a:t>C</a:t>
                      </a:r>
                      <a:r>
                        <a:rPr lang="zh-CN" sz="2000" kern="100">
                          <a:effectLst/>
                        </a:rPr>
                        <a:t>．陆氏家族复兴，缘于坚守家风；叶氏族人以先祖中的士农工商为榜样，各安其分。</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indent="133350" algn="l" fontAlgn="ctr">
                        <a:lnSpc>
                          <a:spcPct val="100000"/>
                        </a:lnSpc>
                        <a:spcBef>
                          <a:spcPts val="240"/>
                        </a:spcBef>
                        <a:spcAft>
                          <a:spcPts val="240"/>
                        </a:spcAft>
                      </a:pPr>
                      <a:r>
                        <a:rPr lang="zh-CN" sz="2000" kern="100">
                          <a:effectLst/>
                        </a:rPr>
                        <a:t>文末：“出作入息，农之治生也；居肆成事，工之治生也；贸迁有无，商之治生也；</a:t>
                      </a:r>
                      <a:r>
                        <a:rPr lang="zh-CN" sz="2000" b="1" kern="100">
                          <a:solidFill>
                            <a:srgbClr val="0000CC"/>
                          </a:solidFill>
                          <a:effectLst/>
                          <a:latin typeface="+mn-lt"/>
                          <a:ea typeface="+mn-ea"/>
                          <a:cs typeface="+mn-cs"/>
                        </a:rPr>
                        <a:t>膏油继晷【夜以继日地勤奋学习】，士之治生也。</a:t>
                      </a:r>
                      <a:r>
                        <a:rPr lang="zh-CN" sz="2000" kern="100">
                          <a:effectLst/>
                        </a:rPr>
                        <a:t>然</a:t>
                      </a:r>
                      <a:r>
                        <a:rPr lang="zh-CN" sz="2000" b="1" kern="100">
                          <a:solidFill>
                            <a:srgbClr val="0000CC"/>
                          </a:solidFill>
                          <a:effectLst/>
                          <a:latin typeface="+mn-lt"/>
                          <a:ea typeface="+mn-ea"/>
                          <a:cs typeface="+mn-cs"/>
                        </a:rPr>
                        <a:t>士为四民之首</a:t>
                      </a:r>
                      <a:r>
                        <a:rPr lang="zh-CN" sz="2000" kern="100">
                          <a:effectLst/>
                        </a:rPr>
                        <a:t>，尤当砥砺表率</a:t>
                      </a:r>
                      <a:r>
                        <a:rPr lang="en-US" sz="2000" kern="100">
                          <a:effectLst/>
                        </a:rPr>
                        <a:t>……</a:t>
                      </a:r>
                      <a:r>
                        <a:rPr lang="zh-CN" sz="2000" kern="100">
                          <a:effectLst/>
                        </a:rPr>
                        <a:t>”</a:t>
                      </a:r>
                      <a:endParaRPr lang="zh-CN" sz="2000" kern="100">
                        <a:effectLst/>
                      </a:endParaRPr>
                    </a:p>
                    <a:p>
                      <a:pPr indent="133350" algn="l" fontAlgn="ctr">
                        <a:lnSpc>
                          <a:spcPct val="100000"/>
                        </a:lnSpc>
                        <a:spcBef>
                          <a:spcPts val="240"/>
                        </a:spcBef>
                        <a:spcAft>
                          <a:spcPts val="240"/>
                        </a:spcAft>
                      </a:pPr>
                      <a:r>
                        <a:rPr lang="zh-CN" sz="2000" kern="100">
                          <a:effectLst/>
                        </a:rPr>
                        <a:t>文始：“吾家在唐为辅相者六人，廉直忠孝，世载令闻</a:t>
                      </a:r>
                      <a:r>
                        <a:rPr lang="en-US" sz="2000" kern="100">
                          <a:effectLst/>
                        </a:rPr>
                        <a:t>……</a:t>
                      </a:r>
                      <a:r>
                        <a:rPr lang="zh-CN" sz="2000" b="1" kern="100">
                          <a:solidFill>
                            <a:srgbClr val="0000CC"/>
                          </a:solidFill>
                          <a:effectLst/>
                          <a:latin typeface="+mn-lt"/>
                          <a:ea typeface="+mn-ea"/>
                          <a:cs typeface="+mn-cs"/>
                        </a:rPr>
                        <a:t>百余年间文儒继出</a:t>
                      </a:r>
                      <a:r>
                        <a:rPr lang="zh-CN" sz="2000" kern="100">
                          <a:effectLst/>
                        </a:rPr>
                        <a:t>，有公有卿，</a:t>
                      </a:r>
                      <a:r>
                        <a:rPr lang="zh-CN" sz="2000" b="1" kern="100">
                          <a:solidFill>
                            <a:srgbClr val="0000CC"/>
                          </a:solidFill>
                          <a:effectLst/>
                          <a:latin typeface="+mn-lt"/>
                          <a:ea typeface="+mn-ea"/>
                          <a:cs typeface="+mn-cs"/>
                        </a:rPr>
                        <a:t>子孙宦学相承</a:t>
                      </a:r>
                      <a:r>
                        <a:rPr lang="en-US" sz="2000" kern="100">
                          <a:effectLst/>
                        </a:rPr>
                        <a:t>……</a:t>
                      </a:r>
                      <a:r>
                        <a:rPr lang="zh-CN" sz="2000" kern="100">
                          <a:effectLst/>
                        </a:rPr>
                        <a:t>”</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c>
                  <a:txBody>
                    <a:bodyPr wrap="square"/>
                    <a:lstStyle/>
                    <a:p>
                      <a:pPr algn="l" fontAlgn="ctr">
                        <a:lnSpc>
                          <a:spcPct val="100000"/>
                        </a:lnSpc>
                        <a:spcAft>
                          <a:spcPct val="0"/>
                        </a:spcAft>
                      </a:pPr>
                      <a:r>
                        <a:rPr lang="en-US" sz="2000" kern="100">
                          <a:effectLst/>
                        </a:rPr>
                        <a:t> </a:t>
                      </a:r>
                      <a:endParaRPr lang="zh-CN" sz="2000" kern="100">
                        <a:effectLst/>
                      </a:endParaRPr>
                    </a:p>
                    <a:p>
                      <a:pPr algn="l" fontAlgn="ctr">
                        <a:lnSpc>
                          <a:spcPct val="100000"/>
                        </a:lnSpc>
                        <a:spcAft>
                          <a:spcPct val="0"/>
                        </a:spcAft>
                      </a:pPr>
                      <a:r>
                        <a:rPr lang="zh-CN" sz="2000" b="1" kern="100">
                          <a:solidFill>
                            <a:srgbClr val="FF0000"/>
                          </a:solidFill>
                          <a:effectLst/>
                          <a:latin typeface="+mn-lt"/>
                          <a:ea typeface="+mn-ea"/>
                          <a:cs typeface="+mn-cs"/>
                        </a:rPr>
                        <a:t>比对关键词，曲解文意。</a:t>
                      </a:r>
                      <a:r>
                        <a:rPr lang="zh-CN" sz="2000" kern="100">
                          <a:effectLst/>
                        </a:rPr>
                        <a:t>文始便交代了他们家是士族</a:t>
                      </a:r>
                      <a:r>
                        <a:rPr lang="en-US" sz="2000" kern="100">
                          <a:effectLst/>
                        </a:rPr>
                        <a:t>,</a:t>
                      </a:r>
                      <a:r>
                        <a:rPr lang="zh-CN" sz="2000" kern="100">
                          <a:effectLst/>
                        </a:rPr>
                        <a:t>文末只是列举了农工商士四种人的不同谋生办法，他们家是“以先祖中的士为榜样”。</a:t>
                      </a:r>
                      <a:endParaRPr lang="zh-CN" sz="2000" kern="100">
                        <a:effectLst/>
                        <a:latin typeface="等线" panose="02010600030101010101" charset="-122"/>
                        <a:ea typeface="等线" panose="02010600030101010101" charset="-122"/>
                        <a:cs typeface="Times New Roman" panose="02020603050405020304" pitchFamily="18" charset="0"/>
                      </a:endParaRPr>
                    </a:p>
                  </a:txBody>
                  <a:tcPr marL="36216" marR="36216" marT="0" marB="0" vert="horz"/>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4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337" name=""/>
        <p:cNvGrpSpPr/>
        <p:nvPr/>
      </p:nvGrpSpPr>
      <p:grpSpPr>
        <a:xfrm>
          <a:off x="0" y="0"/>
          <a:ext cx="0" cy="0"/>
          <a:chOff x="0" y="0"/>
          <a:chExt cx="0" cy="0"/>
        </a:xfrm>
      </p:grpSpPr>
      <p:sp>
        <p:nvSpPr>
          <p:cNvPr id="1048826" name="文本框 1"/>
          <p:cNvSpPr txBox="1"/>
          <p:nvPr/>
        </p:nvSpPr>
        <p:spPr>
          <a:xfrm>
            <a:off x="690880" y="325120"/>
            <a:ext cx="9814560" cy="58477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任务四 文言翻译</a:t>
            </a:r>
            <a:r>
              <a:rPr lang="en-US" altLang="zh-CN" sz="3200" smtClean="0">
                <a:solidFill>
                  <a:srgbClr val="0000CC"/>
                </a:solidFill>
                <a:latin typeface="黑体" panose="02010609060101010101" pitchFamily="49" charset="-122"/>
                <a:ea typeface="黑体" panose="02010609060101010101" pitchFamily="49" charset="-122"/>
              </a:rPr>
              <a:t>——</a:t>
            </a:r>
            <a:r>
              <a:rPr lang="zh-CN" altLang="en-US" sz="3200" smtClean="0">
                <a:solidFill>
                  <a:srgbClr val="0000CC"/>
                </a:solidFill>
                <a:latin typeface="黑体" panose="02010609060101010101" pitchFamily="49" charset="-122"/>
                <a:ea typeface="黑体" panose="02010609060101010101" pitchFamily="49" charset="-122"/>
              </a:rPr>
              <a:t>化句为词，落实三类赋分点</a:t>
            </a:r>
            <a:endParaRPr lang="zh-CN" altLang="en-US" sz="3200">
              <a:solidFill>
                <a:srgbClr val="0000CC"/>
              </a:solidFill>
              <a:latin typeface="黑体" panose="02010609060101010101" pitchFamily="49" charset="-122"/>
              <a:ea typeface="黑体" panose="02010609060101010101" pitchFamily="49" charset="-122"/>
            </a:endParaRPr>
          </a:p>
        </p:txBody>
      </p:sp>
      <p:pic>
        <p:nvPicPr>
          <p:cNvPr id="2097229" name="图片 2"/>
          <p:cNvPicPr>
            <a:picLocks noChangeAspect="1"/>
          </p:cNvPicPr>
          <p:nvPr/>
        </p:nvPicPr>
        <p:blipFill>
          <a:blip r:embed="rId1"/>
          <a:stretch>
            <a:fillRect/>
          </a:stretch>
        </p:blipFill>
        <p:spPr>
          <a:xfrm>
            <a:off x="42682" y="1220898"/>
            <a:ext cx="12149318" cy="4489021"/>
          </a:xfrm>
          <a:prstGeom prst="rect">
            <a:avLst/>
          </a:prstGeom>
        </p:spPr>
      </p:pic>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338" name=""/>
        <p:cNvGrpSpPr/>
        <p:nvPr/>
      </p:nvGrpSpPr>
      <p:grpSpPr>
        <a:xfrm>
          <a:off x="0" y="0"/>
          <a:ext cx="0" cy="0"/>
          <a:chOff x="0" y="0"/>
          <a:chExt cx="0" cy="0"/>
        </a:xfrm>
      </p:grpSpPr>
      <p:sp>
        <p:nvSpPr>
          <p:cNvPr id="1048827" name="文本框 1"/>
          <p:cNvSpPr txBox="1"/>
          <p:nvPr/>
        </p:nvSpPr>
        <p:spPr>
          <a:xfrm>
            <a:off x="690880" y="325120"/>
            <a:ext cx="9814560" cy="58477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任务五 文意简答</a:t>
            </a:r>
            <a:r>
              <a:rPr lang="en-US" altLang="zh-CN" sz="3200" smtClean="0">
                <a:solidFill>
                  <a:srgbClr val="0000CC"/>
                </a:solidFill>
                <a:latin typeface="黑体" panose="02010609060101010101" pitchFamily="49" charset="-122"/>
                <a:ea typeface="黑体" panose="02010609060101010101" pitchFamily="49" charset="-122"/>
              </a:rPr>
              <a:t>——</a:t>
            </a:r>
            <a:r>
              <a:rPr lang="zh-CN" altLang="en-US" sz="3200" smtClean="0">
                <a:solidFill>
                  <a:srgbClr val="0000CC"/>
                </a:solidFill>
                <a:latin typeface="黑体" panose="02010609060101010101" pitchFamily="49" charset="-122"/>
                <a:ea typeface="黑体" panose="02010609060101010101" pitchFamily="49" charset="-122"/>
              </a:rPr>
              <a:t>明确问题指向，锁定关键词句</a:t>
            </a:r>
            <a:endParaRPr lang="zh-CN" altLang="en-US" sz="3200">
              <a:solidFill>
                <a:srgbClr val="0000CC"/>
              </a:solidFill>
              <a:latin typeface="黑体" panose="02010609060101010101" pitchFamily="49" charset="-122"/>
              <a:ea typeface="黑体" panose="02010609060101010101" pitchFamily="49" charset="-122"/>
            </a:endParaRPr>
          </a:p>
        </p:txBody>
      </p:sp>
      <p:pic>
        <p:nvPicPr>
          <p:cNvPr id="2097230" name="图片 2"/>
          <p:cNvPicPr>
            <a:picLocks noChangeAspect="1"/>
          </p:cNvPicPr>
          <p:nvPr/>
        </p:nvPicPr>
        <p:blipFill>
          <a:blip r:embed="rId1"/>
          <a:stretch>
            <a:fillRect/>
          </a:stretch>
        </p:blipFill>
        <p:spPr>
          <a:xfrm>
            <a:off x="0" y="1322192"/>
            <a:ext cx="12241415" cy="4204848"/>
          </a:xfrm>
          <a:prstGeom prst="rect">
            <a:avLst/>
          </a:prstGeom>
        </p:spPr>
      </p:pic>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339" name=""/>
        <p:cNvGrpSpPr/>
        <p:nvPr/>
      </p:nvGrpSpPr>
      <p:grpSpPr>
        <a:xfrm>
          <a:off x="0" y="0"/>
          <a:ext cx="0" cy="0"/>
          <a:chOff x="0" y="0"/>
          <a:chExt cx="0" cy="0"/>
        </a:xfrm>
      </p:grpSpPr>
      <p:sp>
        <p:nvSpPr>
          <p:cNvPr id="1048828" name="Rectangle 2"/>
          <p:cNvSpPr>
            <a:spLocks noChangeArrowheads="1"/>
          </p:cNvSpPr>
          <p:nvPr/>
        </p:nvSpPr>
        <p:spPr bwMode="auto">
          <a:xfrm>
            <a:off x="0" y="624870"/>
            <a:ext cx="3657600" cy="1569660"/>
          </a:xfrm>
          <a:prstGeom prst="rect">
            <a:avLst/>
          </a:prstGeom>
          <a:noFill/>
          <a:ln>
            <a:noFill/>
          </a:ln>
          <a:effectLst/>
        </p:spPr>
        <p:txBody>
          <a:bodyPr vert="horz" wrap="square" lIns="91440" tIns="45720" rIns="91440" bIns="45720" numCol="1" anchor="ctr" anchorCtr="0" compatLnSpc="1">
            <a:spAutoFit/>
          </a:bodyPr>
          <a:lstStyle>
            <a:lvl1pPr indent="266700" eaLnBrk="0" fontAlgn="base" hangingPunct="0">
              <a:spcBef>
                <a:spcPct val="0"/>
              </a:spcBef>
              <a:spcAft>
                <a:spcPct val="0"/>
              </a:spcAft>
              <a:tabLst>
                <a:tab pos="2514600" algn="l"/>
              </a:tabLst>
              <a:defRPr>
                <a:solidFill>
                  <a:schemeClr val="tx1"/>
                </a:solidFill>
                <a:latin typeface="Arial" panose="020B0604020202020204" pitchFamily="34" charset="0"/>
              </a:defRPr>
            </a:lvl1pPr>
            <a:lvl2pPr eaLnBrk="0" fontAlgn="base" hangingPunct="0">
              <a:spcBef>
                <a:spcPct val="0"/>
              </a:spcBef>
              <a:spcAft>
                <a:spcPct val="0"/>
              </a:spcAft>
              <a:tabLst>
                <a:tab pos="2514600" algn="l"/>
              </a:tabLst>
              <a:defRPr>
                <a:solidFill>
                  <a:schemeClr val="tx1"/>
                </a:solidFill>
                <a:latin typeface="Arial" panose="020B0604020202020204" pitchFamily="34" charset="0"/>
              </a:defRPr>
            </a:lvl2pPr>
            <a:lvl3pPr eaLnBrk="0" fontAlgn="base" hangingPunct="0">
              <a:spcBef>
                <a:spcPct val="0"/>
              </a:spcBef>
              <a:spcAft>
                <a:spcPct val="0"/>
              </a:spcAft>
              <a:tabLst>
                <a:tab pos="2514600" algn="l"/>
              </a:tabLst>
              <a:defRPr>
                <a:solidFill>
                  <a:schemeClr val="tx1"/>
                </a:solidFill>
                <a:latin typeface="Arial" panose="020B0604020202020204" pitchFamily="34" charset="0"/>
              </a:defRPr>
            </a:lvl3pPr>
            <a:lvl4pPr eaLnBrk="0" fontAlgn="base" hangingPunct="0">
              <a:spcBef>
                <a:spcPct val="0"/>
              </a:spcBef>
              <a:spcAft>
                <a:spcPct val="0"/>
              </a:spcAft>
              <a:tabLst>
                <a:tab pos="2514600" algn="l"/>
              </a:tabLst>
              <a:defRPr>
                <a:solidFill>
                  <a:schemeClr val="tx1"/>
                </a:solidFill>
                <a:latin typeface="Arial" panose="020B0604020202020204" pitchFamily="34" charset="0"/>
              </a:defRPr>
            </a:lvl4pPr>
            <a:lvl5pPr eaLnBrk="0" fontAlgn="base" hangingPunct="0">
              <a:spcBef>
                <a:spcPct val="0"/>
              </a:spcBef>
              <a:spcAft>
                <a:spcPct val="0"/>
              </a:spcAft>
              <a:tabLst>
                <a:tab pos="2514600" algn="l"/>
              </a:tabLst>
              <a:defRPr>
                <a:solidFill>
                  <a:schemeClr val="tx1"/>
                </a:solidFill>
                <a:latin typeface="Arial" panose="020B0604020202020204" pitchFamily="34" charset="0"/>
              </a:defRPr>
            </a:lvl5pPr>
            <a:lvl6pPr eaLnBrk="0" fontAlgn="base" hangingPunct="0">
              <a:spcBef>
                <a:spcPct val="0"/>
              </a:spcBef>
              <a:spcAft>
                <a:spcPct val="0"/>
              </a:spcAft>
              <a:tabLst>
                <a:tab pos="2514600" algn="l"/>
              </a:tabLst>
              <a:defRPr>
                <a:solidFill>
                  <a:schemeClr val="tx1"/>
                </a:solidFill>
                <a:latin typeface="Arial" panose="020B0604020202020204" pitchFamily="34" charset="0"/>
              </a:defRPr>
            </a:lvl6pPr>
            <a:lvl7pPr eaLnBrk="0" fontAlgn="base" hangingPunct="0">
              <a:spcBef>
                <a:spcPct val="0"/>
              </a:spcBef>
              <a:spcAft>
                <a:spcPct val="0"/>
              </a:spcAft>
              <a:tabLst>
                <a:tab pos="2514600" algn="l"/>
              </a:tabLst>
              <a:defRPr>
                <a:solidFill>
                  <a:schemeClr val="tx1"/>
                </a:solidFill>
                <a:latin typeface="Arial" panose="020B0604020202020204" pitchFamily="34" charset="0"/>
              </a:defRPr>
            </a:lvl7pPr>
            <a:lvl8pPr eaLnBrk="0" fontAlgn="base" hangingPunct="0">
              <a:spcBef>
                <a:spcPct val="0"/>
              </a:spcBef>
              <a:spcAft>
                <a:spcPct val="0"/>
              </a:spcAft>
              <a:tabLst>
                <a:tab pos="2514600" algn="l"/>
              </a:tabLst>
              <a:defRPr>
                <a:solidFill>
                  <a:schemeClr val="tx1"/>
                </a:solidFill>
                <a:latin typeface="Arial" panose="020B0604020202020204" pitchFamily="34" charset="0"/>
              </a:defRPr>
            </a:lvl8pPr>
            <a:lvl9pPr eaLnBrk="0" fontAlgn="base" hangingPunct="0">
              <a:spcBef>
                <a:spcPct val="0"/>
              </a:spcBef>
              <a:spcAft>
                <a:spcPct val="0"/>
              </a:spcAft>
              <a:tabLst>
                <a:tab pos="25146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tab pos="2514600" algn="l"/>
              </a:tabLst>
            </a:pPr>
            <a:r>
              <a:rPr kumimoji="0" lang="zh-CN" altLang="zh-CN" sz="3200" b="0" i="0"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解题</a:t>
            </a:r>
            <a:r>
              <a:rPr kumimoji="0" lang="en-US" altLang="zh-CN" sz="3200" b="1" i="1"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3</a:t>
            </a:r>
            <a:r>
              <a:rPr kumimoji="0" lang="zh-CN" altLang="en-US" sz="3200" b="0" i="0"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大步骤</a:t>
            </a:r>
            <a:endParaRPr kumimoji="0" lang="en-US" altLang="zh-CN" sz="3200" b="0" i="0"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tabLst>
                <a:tab pos="2514600" algn="l"/>
              </a:tabLst>
            </a:pPr>
            <a:r>
              <a:rPr kumimoji="0" lang="en-US" altLang="zh-CN" sz="3200" b="1" i="1"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答题更精准</a:t>
            </a:r>
            <a:endParaRPr kumimoji="0" lang="zh-CN" altLang="en-US" sz="4000" b="0" i="0" u="none" strike="noStrike" cap="none" normalizeH="0" baseline="0" smtClean="0">
              <a:ln>
                <a:noFill/>
              </a:ln>
              <a:solidFill>
                <a:srgbClr val="0000CC"/>
              </a:solidFill>
              <a:effectLst/>
              <a:latin typeface="黑体" panose="02010609060101010101" pitchFamily="49" charset="-122"/>
              <a:ea typeface="黑体" panose="02010609060101010101" pitchFamily="49" charset="-122"/>
            </a:endParaRPr>
          </a:p>
        </p:txBody>
      </p:sp>
      <p:pic>
        <p:nvPicPr>
          <p:cNvPr id="2097231" name="图片 185" descr="C:\Users\Administrator\Desktop\Documents\Tencent Files\327941932\FileRecv\审设问明方向.TIF"/>
          <p:cNvPicPr>
            <a:picLocks noChangeAspect="1" noChangeArrowheads="1"/>
          </p:cNvPicPr>
          <p:nvPr/>
        </p:nvPicPr>
        <p:blipFill>
          <a:blip r:embed="rId1" r:link="rId2">
            <a:clrChange>
              <a:clrFrom>
                <a:srgbClr val="E5E5E5"/>
              </a:clrFrom>
              <a:clrTo>
                <a:srgbClr val="E5E5E5">
                  <a:alpha val="0"/>
                </a:srgbClr>
              </a:clrTo>
            </a:clrChange>
          </a:blip>
          <a:stretch>
            <a:fillRect/>
          </a:stretch>
        </p:blipFill>
        <p:spPr bwMode="auto">
          <a:xfrm>
            <a:off x="4145280" y="-9902"/>
            <a:ext cx="8046720" cy="6867901"/>
          </a:xfrm>
          <a:prstGeom prst="rect">
            <a:avLst/>
          </a:prstGeom>
          <a:noFill/>
        </p:spPr>
      </p:pic>
      <p:sp>
        <p:nvSpPr>
          <p:cNvPr id="1048829" name="Rectangle 3"/>
          <p:cNvSpPr>
            <a:spLocks noChangeArrowheads="1"/>
          </p:cNvSpPr>
          <p:nvPr/>
        </p:nvSpPr>
        <p:spPr bwMode="auto">
          <a:xfrm>
            <a:off x="0" y="3009900"/>
            <a:ext cx="12192000" cy="0"/>
          </a:xfrm>
          <a:prstGeom prst="rect">
            <a:avLst/>
          </a:prstGeom>
          <a:noFill/>
          <a:ln>
            <a:noFill/>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340" name=""/>
        <p:cNvGrpSpPr/>
        <p:nvPr/>
      </p:nvGrpSpPr>
      <p:grpSpPr>
        <a:xfrm>
          <a:off x="0" y="0"/>
          <a:ext cx="0" cy="0"/>
          <a:chOff x="0" y="0"/>
          <a:chExt cx="0" cy="0"/>
        </a:xfrm>
      </p:grpSpPr>
      <p:grpSp>
        <p:nvGrpSpPr>
          <p:cNvPr id="341" name="组合 3"/>
          <p:cNvGrpSpPr/>
          <p:nvPr/>
        </p:nvGrpSpPr>
        <p:grpSpPr>
          <a:xfrm>
            <a:off x="1075690" y="2296806"/>
            <a:ext cx="8794750" cy="1177750"/>
            <a:chOff x="6264832" y="1562464"/>
            <a:chExt cx="4594662" cy="965260"/>
          </a:xfrm>
        </p:grpSpPr>
        <p:grpSp>
          <p:nvGrpSpPr>
            <p:cNvPr id="342" name="组合 4"/>
            <p:cNvGrpSpPr/>
            <p:nvPr/>
          </p:nvGrpSpPr>
          <p:grpSpPr>
            <a:xfrm>
              <a:off x="6264832" y="1562464"/>
              <a:ext cx="1012268" cy="965260"/>
              <a:chOff x="1385458" y="991717"/>
              <a:chExt cx="4603751" cy="4389967"/>
            </a:xfrm>
          </p:grpSpPr>
          <p:grpSp>
            <p:nvGrpSpPr>
              <p:cNvPr id="343" name="组合 6"/>
              <p:cNvGrpSpPr/>
              <p:nvPr/>
            </p:nvGrpSpPr>
            <p:grpSpPr>
              <a:xfrm>
                <a:off x="1385458" y="991717"/>
                <a:ext cx="4603751" cy="4389967"/>
                <a:chOff x="1039093" y="743787"/>
                <a:chExt cx="3452813" cy="3292475"/>
              </a:xfrm>
            </p:grpSpPr>
            <p:sp>
              <p:nvSpPr>
                <p:cNvPr id="1048830" name="Freeform 52"/>
                <p:cNvSpPr/>
                <p:nvPr/>
              </p:nvSpPr>
              <p:spPr bwMode="auto">
                <a:xfrm>
                  <a:off x="1039093" y="1567699"/>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31" name="Freeform 54"/>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32" name="Freeform 58"/>
                <p:cNvSpPr/>
                <p:nvPr/>
              </p:nvSpPr>
              <p:spPr bwMode="auto">
                <a:xfrm>
                  <a:off x="1861418" y="2391612"/>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33"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34" name="Freeform 74"/>
                <p:cNvSpPr/>
                <p:nvPr/>
              </p:nvSpPr>
              <p:spPr bwMode="auto">
                <a:xfrm>
                  <a:off x="3461618" y="2472574"/>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grpSp>
          <p:sp>
            <p:nvSpPr>
              <p:cNvPr id="1048835" name="Rectangle 9"/>
              <p:cNvSpPr/>
              <p:nvPr/>
            </p:nvSpPr>
            <p:spPr>
              <a:xfrm>
                <a:off x="2122265" y="2221113"/>
                <a:ext cx="3062612" cy="1570826"/>
              </a:xfrm>
              <a:prstGeom prst="rect">
                <a:avLst/>
              </a:prstGeom>
            </p:spPr>
            <p:txBody>
              <a:bodyPr wrap="square">
                <a:noAutofit/>
              </a:bodyPr>
              <a:lstStyle/>
              <a:p>
                <a:pPr algn="ctr" defTabSz="1219200"/>
                <a:r>
                  <a:rPr lang="zh-CN" altLang="en-US" sz="3175" b="1" kern="0">
                    <a:solidFill>
                      <a:schemeClr val="tx1">
                        <a:lumMod val="65000"/>
                        <a:lumOff val="35000"/>
                      </a:schemeClr>
                    </a:solidFill>
                    <a:latin typeface="黑体" panose="02010609060101010101" pitchFamily="49" charset="-122"/>
                    <a:ea typeface="黑体" panose="02010609060101010101" pitchFamily="49" charset="-122"/>
                  </a:rPr>
                  <a:t>二</a:t>
                </a:r>
                <a:endParaRPr lang="zh-CN" altLang="en-US" sz="3175" b="1" kern="0">
                  <a:solidFill>
                    <a:schemeClr val="tx1">
                      <a:lumMod val="65000"/>
                      <a:lumOff val="35000"/>
                    </a:schemeClr>
                  </a:solidFill>
                  <a:latin typeface="黑体" panose="02010609060101010101" pitchFamily="49" charset="-122"/>
                  <a:ea typeface="黑体" panose="02010609060101010101" pitchFamily="49" charset="-122"/>
                </a:endParaRPr>
              </a:p>
            </p:txBody>
          </p:sp>
        </p:grpSp>
        <p:sp>
          <p:nvSpPr>
            <p:cNvPr id="1048836" name="矩形 5"/>
            <p:cNvSpPr/>
            <p:nvPr/>
          </p:nvSpPr>
          <p:spPr>
            <a:xfrm>
              <a:off x="7327554" y="1786700"/>
              <a:ext cx="3531940" cy="475676"/>
            </a:xfrm>
            <a:prstGeom prst="rect">
              <a:avLst/>
            </a:prstGeom>
            <a:solidFill>
              <a:srgbClr val="009589">
                <a:alpha val="26000"/>
              </a:srgbClr>
            </a:solidFill>
          </p:spPr>
          <p:txBody>
            <a:bodyPr wrap="square">
              <a:spAutoFit/>
            </a:bodyPr>
            <a:lstStyle/>
            <a:p>
              <a:pPr fontAlgn="auto">
                <a:spcBef>
                  <a:spcPct val="0"/>
                </a:spcBef>
                <a:spcAft>
                  <a:spcPct val="0"/>
                </a:spcAft>
              </a:pPr>
              <a:r>
                <a:rPr lang="zh-CN" altLang="zh-CN" sz="3175" b="1">
                  <a:latin typeface="黑体" panose="02010609060101010101" pitchFamily="49" charset="-122"/>
                  <a:ea typeface="黑体" panose="02010609060101010101" pitchFamily="49" charset="-122"/>
                  <a:sym typeface="+mn-ea"/>
                </a:rPr>
                <a:t>扣文本，细思量，读懂原文是王道</a:t>
              </a:r>
              <a:endParaRPr lang="zh-CN" altLang="zh-CN" sz="3175" b="1">
                <a:latin typeface="黑体" panose="02010609060101010101" pitchFamily="49" charset="-122"/>
                <a:ea typeface="黑体" panose="02010609060101010101" pitchFamily="49" charset="-122"/>
                <a:sym typeface="+mn-ea"/>
              </a:endParaRPr>
            </a:p>
          </p:txBody>
        </p:sp>
      </p:grpSp>
      <p:grpSp>
        <p:nvGrpSpPr>
          <p:cNvPr id="344" name="组合 13"/>
          <p:cNvGrpSpPr/>
          <p:nvPr/>
        </p:nvGrpSpPr>
        <p:grpSpPr>
          <a:xfrm>
            <a:off x="1075690" y="3728657"/>
            <a:ext cx="8794750" cy="1177750"/>
            <a:chOff x="6264832" y="1562464"/>
            <a:chExt cx="4594662" cy="965260"/>
          </a:xfrm>
        </p:grpSpPr>
        <p:grpSp>
          <p:nvGrpSpPr>
            <p:cNvPr id="345" name="组合 14"/>
            <p:cNvGrpSpPr/>
            <p:nvPr/>
          </p:nvGrpSpPr>
          <p:grpSpPr>
            <a:xfrm>
              <a:off x="6264832" y="1562464"/>
              <a:ext cx="1012268" cy="965260"/>
              <a:chOff x="1385458" y="991717"/>
              <a:chExt cx="4603751" cy="4389967"/>
            </a:xfrm>
          </p:grpSpPr>
          <p:grpSp>
            <p:nvGrpSpPr>
              <p:cNvPr id="346" name="组合 16"/>
              <p:cNvGrpSpPr/>
              <p:nvPr/>
            </p:nvGrpSpPr>
            <p:grpSpPr>
              <a:xfrm>
                <a:off x="1385458" y="991717"/>
                <a:ext cx="4603751" cy="4389967"/>
                <a:chOff x="1039093" y="743787"/>
                <a:chExt cx="3452813" cy="3292475"/>
              </a:xfrm>
            </p:grpSpPr>
            <p:sp>
              <p:nvSpPr>
                <p:cNvPr id="1048837" name="Freeform 52"/>
                <p:cNvSpPr/>
                <p:nvPr/>
              </p:nvSpPr>
              <p:spPr bwMode="auto">
                <a:xfrm>
                  <a:off x="1039093" y="1567699"/>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38" name="Freeform 54"/>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39" name="Freeform 58"/>
                <p:cNvSpPr/>
                <p:nvPr/>
              </p:nvSpPr>
              <p:spPr bwMode="auto">
                <a:xfrm>
                  <a:off x="1861418" y="2391612"/>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40"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41" name="Freeform 74"/>
                <p:cNvSpPr/>
                <p:nvPr/>
              </p:nvSpPr>
              <p:spPr bwMode="auto">
                <a:xfrm>
                  <a:off x="3461618" y="2472574"/>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grpSp>
          <p:sp>
            <p:nvSpPr>
              <p:cNvPr id="1048842" name="Rectangle 9"/>
              <p:cNvSpPr/>
              <p:nvPr/>
            </p:nvSpPr>
            <p:spPr>
              <a:xfrm>
                <a:off x="2122265" y="2221113"/>
                <a:ext cx="3062612" cy="1570826"/>
              </a:xfrm>
              <a:prstGeom prst="rect">
                <a:avLst/>
              </a:prstGeom>
            </p:spPr>
            <p:txBody>
              <a:bodyPr wrap="square">
                <a:noAutofit/>
              </a:bodyPr>
              <a:lstStyle/>
              <a:p>
                <a:pPr algn="ctr" defTabSz="1219200"/>
                <a:r>
                  <a:rPr lang="zh-CN" altLang="en-US" sz="3175" b="1" kern="0">
                    <a:solidFill>
                      <a:schemeClr val="tx1">
                        <a:lumMod val="65000"/>
                        <a:lumOff val="35000"/>
                      </a:schemeClr>
                    </a:solidFill>
                    <a:latin typeface="黑体" panose="02010609060101010101" pitchFamily="49" charset="-122"/>
                    <a:ea typeface="黑体" panose="02010609060101010101" pitchFamily="49" charset="-122"/>
                  </a:rPr>
                  <a:t>三</a:t>
                </a:r>
                <a:endParaRPr lang="zh-CN" altLang="en-US" sz="3175" b="1" kern="0">
                  <a:solidFill>
                    <a:schemeClr val="tx1">
                      <a:lumMod val="65000"/>
                      <a:lumOff val="35000"/>
                    </a:schemeClr>
                  </a:solidFill>
                  <a:latin typeface="黑体" panose="02010609060101010101" pitchFamily="49" charset="-122"/>
                  <a:ea typeface="黑体" panose="02010609060101010101" pitchFamily="49" charset="-122"/>
                </a:endParaRPr>
              </a:p>
            </p:txBody>
          </p:sp>
        </p:grpSp>
        <p:sp>
          <p:nvSpPr>
            <p:cNvPr id="1048843" name="矩形 15"/>
            <p:cNvSpPr/>
            <p:nvPr/>
          </p:nvSpPr>
          <p:spPr>
            <a:xfrm>
              <a:off x="7327554" y="1786700"/>
              <a:ext cx="3531940" cy="475676"/>
            </a:xfrm>
            <a:prstGeom prst="rect">
              <a:avLst/>
            </a:prstGeom>
            <a:solidFill>
              <a:srgbClr val="009589">
                <a:alpha val="26000"/>
              </a:srgbClr>
            </a:solidFill>
          </p:spPr>
          <p:txBody>
            <a:bodyPr wrap="square">
              <a:spAutoFit/>
            </a:bodyPr>
            <a:lstStyle/>
            <a:p>
              <a:pPr fontAlgn="auto">
                <a:spcBef>
                  <a:spcPct val="0"/>
                </a:spcBef>
                <a:spcAft>
                  <a:spcPct val="0"/>
                </a:spcAft>
              </a:pPr>
              <a:r>
                <a:rPr lang="zh-CN" altLang="zh-CN" sz="3175" b="1">
                  <a:latin typeface="黑体" panose="02010609060101010101" pitchFamily="49" charset="-122"/>
                  <a:ea typeface="黑体" panose="02010609060101010101" pitchFamily="49" charset="-122"/>
                  <a:sym typeface="+mn-ea"/>
                </a:rPr>
                <a:t>细梳理，抓关键，注意条分缕析</a:t>
              </a:r>
              <a:endParaRPr lang="zh-CN" altLang="zh-CN" sz="3175" b="1">
                <a:latin typeface="黑体" panose="02010609060101010101" pitchFamily="49" charset="-122"/>
                <a:ea typeface="黑体" panose="02010609060101010101" pitchFamily="49" charset="-122"/>
                <a:sym typeface="+mn-ea"/>
              </a:endParaRPr>
            </a:p>
          </p:txBody>
        </p:sp>
      </p:grpSp>
      <p:grpSp>
        <p:nvGrpSpPr>
          <p:cNvPr id="347" name="组合 23"/>
          <p:cNvGrpSpPr/>
          <p:nvPr/>
        </p:nvGrpSpPr>
        <p:grpSpPr>
          <a:xfrm>
            <a:off x="1075690" y="5087253"/>
            <a:ext cx="8794750" cy="1177750"/>
            <a:chOff x="6264832" y="1562464"/>
            <a:chExt cx="4594662" cy="965260"/>
          </a:xfrm>
        </p:grpSpPr>
        <p:grpSp>
          <p:nvGrpSpPr>
            <p:cNvPr id="348" name="组合 24"/>
            <p:cNvGrpSpPr/>
            <p:nvPr/>
          </p:nvGrpSpPr>
          <p:grpSpPr>
            <a:xfrm>
              <a:off x="6264832" y="1562464"/>
              <a:ext cx="1012268" cy="965260"/>
              <a:chOff x="1385458" y="991717"/>
              <a:chExt cx="4603751" cy="4389967"/>
            </a:xfrm>
          </p:grpSpPr>
          <p:grpSp>
            <p:nvGrpSpPr>
              <p:cNvPr id="349" name="组合 26"/>
              <p:cNvGrpSpPr/>
              <p:nvPr/>
            </p:nvGrpSpPr>
            <p:grpSpPr>
              <a:xfrm>
                <a:off x="1385458" y="991717"/>
                <a:ext cx="4603751" cy="4389967"/>
                <a:chOff x="1039093" y="743787"/>
                <a:chExt cx="3452813" cy="3292475"/>
              </a:xfrm>
            </p:grpSpPr>
            <p:sp>
              <p:nvSpPr>
                <p:cNvPr id="1048844" name="Freeform 52"/>
                <p:cNvSpPr/>
                <p:nvPr/>
              </p:nvSpPr>
              <p:spPr bwMode="auto">
                <a:xfrm>
                  <a:off x="1039093" y="1567699"/>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45" name="Freeform 54"/>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46" name="Freeform 58"/>
                <p:cNvSpPr/>
                <p:nvPr/>
              </p:nvSpPr>
              <p:spPr bwMode="auto">
                <a:xfrm>
                  <a:off x="1861418" y="2391612"/>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47"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48" name="Freeform 74"/>
                <p:cNvSpPr/>
                <p:nvPr/>
              </p:nvSpPr>
              <p:spPr bwMode="auto">
                <a:xfrm>
                  <a:off x="3461618" y="2472574"/>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grpSp>
          <p:sp>
            <p:nvSpPr>
              <p:cNvPr id="1048849" name="Rectangle 9"/>
              <p:cNvSpPr/>
              <p:nvPr/>
            </p:nvSpPr>
            <p:spPr>
              <a:xfrm>
                <a:off x="2122265" y="2221113"/>
                <a:ext cx="3062612" cy="1570826"/>
              </a:xfrm>
              <a:prstGeom prst="rect">
                <a:avLst/>
              </a:prstGeom>
            </p:spPr>
            <p:txBody>
              <a:bodyPr wrap="square">
                <a:noAutofit/>
              </a:bodyPr>
              <a:lstStyle/>
              <a:p>
                <a:pPr algn="ctr" defTabSz="1219200"/>
                <a:r>
                  <a:rPr lang="zh-CN" altLang="en-US" sz="3175" b="1" kern="0">
                    <a:solidFill>
                      <a:schemeClr val="tx1">
                        <a:lumMod val="65000"/>
                        <a:lumOff val="35000"/>
                      </a:schemeClr>
                    </a:solidFill>
                    <a:latin typeface="黑体" panose="02010609060101010101" pitchFamily="49" charset="-122"/>
                    <a:ea typeface="黑体" panose="02010609060101010101" pitchFamily="49" charset="-122"/>
                  </a:rPr>
                  <a:t>四</a:t>
                </a:r>
                <a:endParaRPr lang="zh-CN" altLang="en-US" sz="3175" b="1" kern="0">
                  <a:solidFill>
                    <a:schemeClr val="tx1">
                      <a:lumMod val="65000"/>
                      <a:lumOff val="35000"/>
                    </a:schemeClr>
                  </a:solidFill>
                  <a:latin typeface="黑体" panose="02010609060101010101" pitchFamily="49" charset="-122"/>
                  <a:ea typeface="黑体" panose="02010609060101010101" pitchFamily="49" charset="-122"/>
                </a:endParaRPr>
              </a:p>
            </p:txBody>
          </p:sp>
        </p:grpSp>
        <p:sp>
          <p:nvSpPr>
            <p:cNvPr id="1048850" name="矩形 25"/>
            <p:cNvSpPr/>
            <p:nvPr/>
          </p:nvSpPr>
          <p:spPr>
            <a:xfrm>
              <a:off x="7327554" y="1786700"/>
              <a:ext cx="3531940" cy="475676"/>
            </a:xfrm>
            <a:prstGeom prst="rect">
              <a:avLst/>
            </a:prstGeom>
            <a:solidFill>
              <a:srgbClr val="009589">
                <a:alpha val="26000"/>
              </a:srgbClr>
            </a:solidFill>
          </p:spPr>
          <p:txBody>
            <a:bodyPr wrap="square">
              <a:spAutoFit/>
            </a:bodyPr>
            <a:lstStyle/>
            <a:p>
              <a:pPr fontAlgn="auto">
                <a:spcBef>
                  <a:spcPct val="0"/>
                </a:spcBef>
                <a:spcAft>
                  <a:spcPct val="0"/>
                </a:spcAft>
              </a:pPr>
              <a:r>
                <a:rPr lang="zh-CN" altLang="zh-CN" sz="3175" b="1">
                  <a:latin typeface="黑体" panose="02010609060101010101" pitchFamily="49" charset="-122"/>
                  <a:ea typeface="黑体" panose="02010609060101010101" pitchFamily="49" charset="-122"/>
                  <a:sym typeface="+mn-ea"/>
                </a:rPr>
                <a:t>依原文，得观点，转换成自己</a:t>
              </a:r>
              <a:r>
                <a:rPr lang="zh-CN" altLang="zh-CN" sz="3175" b="1" smtClean="0">
                  <a:latin typeface="黑体" panose="02010609060101010101" pitchFamily="49" charset="-122"/>
                  <a:ea typeface="黑体" panose="02010609060101010101" pitchFamily="49" charset="-122"/>
                  <a:sym typeface="+mn-ea"/>
                </a:rPr>
                <a:t>的</a:t>
              </a:r>
              <a:r>
                <a:rPr lang="zh-CN" altLang="en-US" sz="3175" b="1" smtClean="0">
                  <a:latin typeface="黑体" panose="02010609060101010101" pitchFamily="49" charset="-122"/>
                  <a:ea typeface="黑体" panose="02010609060101010101" pitchFamily="49" charset="-122"/>
                  <a:sym typeface="+mn-ea"/>
                </a:rPr>
                <a:t>话</a:t>
              </a:r>
              <a:endParaRPr lang="zh-CN" altLang="zh-CN" sz="3175" b="1">
                <a:latin typeface="黑体" panose="02010609060101010101" pitchFamily="49" charset="-122"/>
                <a:ea typeface="黑体" panose="02010609060101010101" pitchFamily="49" charset="-122"/>
                <a:sym typeface="+mn-ea"/>
              </a:endParaRPr>
            </a:p>
          </p:txBody>
        </p:sp>
      </p:grpSp>
      <p:grpSp>
        <p:nvGrpSpPr>
          <p:cNvPr id="350" name="组合 33"/>
          <p:cNvGrpSpPr/>
          <p:nvPr/>
        </p:nvGrpSpPr>
        <p:grpSpPr>
          <a:xfrm>
            <a:off x="1075690" y="922020"/>
            <a:ext cx="8794750" cy="1177750"/>
            <a:chOff x="6264832" y="1562464"/>
            <a:chExt cx="4594662" cy="965260"/>
          </a:xfrm>
        </p:grpSpPr>
        <p:grpSp>
          <p:nvGrpSpPr>
            <p:cNvPr id="351" name="组合 34"/>
            <p:cNvGrpSpPr/>
            <p:nvPr/>
          </p:nvGrpSpPr>
          <p:grpSpPr>
            <a:xfrm>
              <a:off x="6264832" y="1562464"/>
              <a:ext cx="1012268" cy="965260"/>
              <a:chOff x="1385458" y="991717"/>
              <a:chExt cx="4603751" cy="4389967"/>
            </a:xfrm>
          </p:grpSpPr>
          <p:grpSp>
            <p:nvGrpSpPr>
              <p:cNvPr id="352" name="组合 36"/>
              <p:cNvGrpSpPr/>
              <p:nvPr/>
            </p:nvGrpSpPr>
            <p:grpSpPr>
              <a:xfrm>
                <a:off x="1385458" y="991717"/>
                <a:ext cx="4603751" cy="4389967"/>
                <a:chOff x="1039093" y="743787"/>
                <a:chExt cx="3452813" cy="3292475"/>
              </a:xfrm>
            </p:grpSpPr>
            <p:sp>
              <p:nvSpPr>
                <p:cNvPr id="1048851" name="Freeform 52"/>
                <p:cNvSpPr/>
                <p:nvPr/>
              </p:nvSpPr>
              <p:spPr bwMode="auto">
                <a:xfrm>
                  <a:off x="1039093" y="1567699"/>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52" name="Freeform 54"/>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53" name="Freeform 58"/>
                <p:cNvSpPr/>
                <p:nvPr/>
              </p:nvSpPr>
              <p:spPr bwMode="auto">
                <a:xfrm>
                  <a:off x="1861418" y="2391612"/>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54"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sp>
              <p:nvSpPr>
                <p:cNvPr id="1048855" name="Freeform 74"/>
                <p:cNvSpPr/>
                <p:nvPr/>
              </p:nvSpPr>
              <p:spPr bwMode="auto">
                <a:xfrm>
                  <a:off x="3461618" y="2472574"/>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p:spPr>
              <p:txBody>
                <a:bodyPr vert="horz" wrap="square" lIns="129028" tIns="64514" rIns="129028" bIns="64514" numCol="1" anchor="t" anchorCtr="0" compatLnSpc="1"/>
                <a:lstStyle/>
                <a:p>
                  <a:pPr defTabSz="1219200"/>
                  <a:endParaRPr lang="zh-CN" altLang="en-US" sz="3175" b="1" kern="0">
                    <a:solidFill>
                      <a:sysClr val="windowText" lastClr="000000"/>
                    </a:solidFill>
                    <a:latin typeface="黑体" panose="02010609060101010101" pitchFamily="49" charset="-122"/>
                    <a:ea typeface="黑体" panose="02010609060101010101" pitchFamily="49" charset="-122"/>
                  </a:endParaRPr>
                </a:p>
              </p:txBody>
            </p:sp>
          </p:grpSp>
          <p:sp>
            <p:nvSpPr>
              <p:cNvPr id="1048856" name="Rectangle 9"/>
              <p:cNvSpPr/>
              <p:nvPr/>
            </p:nvSpPr>
            <p:spPr>
              <a:xfrm>
                <a:off x="2122265" y="2221113"/>
                <a:ext cx="3062612" cy="1570826"/>
              </a:xfrm>
              <a:prstGeom prst="rect">
                <a:avLst/>
              </a:prstGeom>
            </p:spPr>
            <p:txBody>
              <a:bodyPr wrap="square">
                <a:noAutofit/>
              </a:bodyPr>
              <a:lstStyle/>
              <a:p>
                <a:pPr algn="ctr" defTabSz="1219200"/>
                <a:r>
                  <a:rPr lang="zh-CN" altLang="en-US" sz="3175" b="1" kern="0">
                    <a:solidFill>
                      <a:schemeClr val="tx1">
                        <a:lumMod val="65000"/>
                        <a:lumOff val="35000"/>
                      </a:schemeClr>
                    </a:solidFill>
                    <a:latin typeface="黑体" panose="02010609060101010101" pitchFamily="49" charset="-122"/>
                    <a:ea typeface="黑体" panose="02010609060101010101" pitchFamily="49" charset="-122"/>
                  </a:rPr>
                  <a:t>一</a:t>
                </a:r>
                <a:endParaRPr lang="zh-CN" altLang="en-US" sz="3175" b="1" kern="0">
                  <a:solidFill>
                    <a:schemeClr val="tx1">
                      <a:lumMod val="65000"/>
                      <a:lumOff val="35000"/>
                    </a:schemeClr>
                  </a:solidFill>
                  <a:latin typeface="黑体" panose="02010609060101010101" pitchFamily="49" charset="-122"/>
                  <a:ea typeface="黑体" panose="02010609060101010101" pitchFamily="49" charset="-122"/>
                </a:endParaRPr>
              </a:p>
            </p:txBody>
          </p:sp>
        </p:grpSp>
        <p:sp>
          <p:nvSpPr>
            <p:cNvPr id="1048857" name="矩形 35"/>
            <p:cNvSpPr/>
            <p:nvPr/>
          </p:nvSpPr>
          <p:spPr>
            <a:xfrm>
              <a:off x="7327554" y="1786700"/>
              <a:ext cx="3531940" cy="475676"/>
            </a:xfrm>
            <a:prstGeom prst="rect">
              <a:avLst/>
            </a:prstGeom>
            <a:solidFill>
              <a:srgbClr val="009589">
                <a:alpha val="26000"/>
              </a:srgbClr>
            </a:solidFill>
          </p:spPr>
          <p:txBody>
            <a:bodyPr wrap="square">
              <a:spAutoFit/>
            </a:bodyPr>
            <a:lstStyle/>
            <a:p>
              <a:pPr fontAlgn="auto">
                <a:spcBef>
                  <a:spcPct val="0"/>
                </a:spcBef>
                <a:spcAft>
                  <a:spcPct val="0"/>
                </a:spcAft>
              </a:pPr>
              <a:r>
                <a:rPr lang="zh-CN" altLang="zh-CN" sz="3175" b="1">
                  <a:latin typeface="黑体" panose="02010609060101010101" pitchFamily="49" charset="-122"/>
                  <a:ea typeface="黑体" panose="02010609060101010101" pitchFamily="49" charset="-122"/>
                  <a:sym typeface="+mn-ea"/>
                </a:rPr>
                <a:t>审题干，看要求，找到对应区域</a:t>
              </a:r>
              <a:endParaRPr lang="zh-CN" altLang="zh-CN" sz="3175" b="1">
                <a:latin typeface="黑体" panose="02010609060101010101" pitchFamily="49" charset="-122"/>
                <a:ea typeface="黑体" panose="02010609060101010101" pitchFamily="49" charset="-122"/>
                <a:sym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wipe(left)">
                                      <p:cBhvr>
                                        <p:cTn id="7" dur="500"/>
                                        <p:tgtEl>
                                          <p:spTgt spid="3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4"/>
                                        </p:tgtEl>
                                        <p:attrNameLst>
                                          <p:attrName>style.visibility</p:attrName>
                                        </p:attrNameLst>
                                      </p:cBhvr>
                                      <p:to>
                                        <p:strVal val="visible"/>
                                      </p:to>
                                    </p:set>
                                    <p:animEffect transition="in" filter="wipe(left)">
                                      <p:cBhvr>
                                        <p:cTn id="12" dur="500"/>
                                        <p:tgtEl>
                                          <p:spTgt spid="3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7"/>
                                        </p:tgtEl>
                                        <p:attrNameLst>
                                          <p:attrName>style.visibility</p:attrName>
                                        </p:attrNameLst>
                                      </p:cBhvr>
                                      <p:to>
                                        <p:strVal val="visible"/>
                                      </p:to>
                                    </p:set>
                                    <p:animEffect transition="in" filter="wipe(left)">
                                      <p:cBhvr>
                                        <p:cTn id="17" dur="500"/>
                                        <p:tgtEl>
                                          <p:spTgt spid="3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0"/>
                                        </p:tgtEl>
                                        <p:attrNameLst>
                                          <p:attrName>style.visibility</p:attrName>
                                        </p:attrNameLst>
                                      </p:cBhvr>
                                      <p:to>
                                        <p:strVal val="visible"/>
                                      </p:to>
                                    </p:set>
                                    <p:animEffect transition="in" filter="wipe(left)">
                                      <p:cBhvr>
                                        <p:cTn id="22"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353" name=""/>
        <p:cNvGrpSpPr/>
        <p:nvPr/>
      </p:nvGrpSpPr>
      <p:grpSpPr>
        <a:xfrm>
          <a:off x="0" y="0"/>
          <a:ext cx="0" cy="0"/>
          <a:chOff x="0" y="0"/>
          <a:chExt cx="0" cy="0"/>
        </a:xfrm>
      </p:grpSpPr>
      <p:sp>
        <p:nvSpPr>
          <p:cNvPr id="1048858" name="文本框 99"/>
          <p:cNvSpPr txBox="1"/>
          <p:nvPr/>
        </p:nvSpPr>
        <p:spPr>
          <a:xfrm>
            <a:off x="142875" y="163195"/>
            <a:ext cx="11605260" cy="1076325"/>
          </a:xfrm>
          <a:prstGeom prst="rect">
            <a:avLst/>
          </a:prstGeom>
          <a:noFill/>
          <a:ln w="9525">
            <a:noFill/>
          </a:ln>
        </p:spPr>
        <p:txBody>
          <a:bodyPr wrap="square">
            <a:spAutoFit/>
          </a:bodyPr>
          <a:lstStyle/>
          <a:p>
            <a:pPr indent="0"/>
            <a:r>
              <a:rPr lang="en-US" altLang="zh-CN" sz="3200" b="0" smtClean="0">
                <a:solidFill>
                  <a:srgbClr val="0000CC"/>
                </a:solidFill>
                <a:ea typeface="宋体" panose="02010600030101010101" pitchFamily="2" charset="-122"/>
              </a:rPr>
              <a:t>【2021</a:t>
            </a:r>
            <a:r>
              <a:rPr lang="zh-CN" altLang="en-US" sz="3200" b="0" smtClean="0">
                <a:solidFill>
                  <a:srgbClr val="0000CC"/>
                </a:solidFill>
                <a:ea typeface="宋体" panose="02010600030101010101" pitchFamily="2" charset="-122"/>
              </a:rPr>
              <a:t>届苏锡常镇二模</a:t>
            </a:r>
            <a:r>
              <a:rPr lang="en-US" altLang="zh-CN" sz="3200" b="0" smtClean="0">
                <a:solidFill>
                  <a:srgbClr val="0000CC"/>
                </a:solidFill>
                <a:ea typeface="宋体" panose="02010600030101010101" pitchFamily="2" charset="-122"/>
              </a:rPr>
              <a:t>】</a:t>
            </a:r>
            <a:r>
              <a:rPr lang="zh-CN" sz="3200" b="0" smtClean="0">
                <a:ea typeface="宋体" panose="02010600030101010101" pitchFamily="2" charset="-122"/>
              </a:rPr>
              <a:t>14</a:t>
            </a:r>
            <a:r>
              <a:rPr lang="zh-CN" sz="3200" b="0">
                <a:ea typeface="宋体" panose="02010600030101010101" pitchFamily="2" charset="-122"/>
              </a:rPr>
              <a:t>.朱熹对洪迈编修《钦宗纪》有怎样的评价?理由何在?请简要概括。（3分）</a:t>
            </a:r>
            <a:endParaRPr lang="zh-CN" altLang="en-US" sz="3200"/>
          </a:p>
        </p:txBody>
      </p:sp>
      <p:sp>
        <p:nvSpPr>
          <p:cNvPr id="1048859" name="文本框 1"/>
          <p:cNvSpPr txBox="1"/>
          <p:nvPr/>
        </p:nvSpPr>
        <p:spPr>
          <a:xfrm>
            <a:off x="-149860" y="1541780"/>
            <a:ext cx="12191365" cy="3107690"/>
          </a:xfrm>
          <a:prstGeom prst="rect">
            <a:avLst/>
          </a:prstGeom>
          <a:noFill/>
          <a:ln w="9525">
            <a:solidFill>
              <a:schemeClr val="accent1"/>
            </a:solidFill>
          </a:ln>
        </p:spPr>
        <p:txBody>
          <a:bodyPr wrap="square">
            <a:spAutoFit/>
          </a:bodyPr>
          <a:lstStyle/>
          <a:p>
            <a:pPr indent="0"/>
            <a:r>
              <a:rPr lang="zh-CN" sz="2800" b="0">
                <a:ea typeface="宋体" panose="02010600030101010101" pitchFamily="2" charset="-122"/>
              </a:rPr>
              <a:t>⑤　迈考阅典故，渔猎经史，极鬼神事物之变，手书《资治通鉴》凡三。有《容斋五笔》《夷坚志》行于世。所修《钦宗纪》</a:t>
            </a:r>
            <a:r>
              <a:rPr lang="zh-CN" sz="2800" b="0">
                <a:highlight>
                  <a:srgbClr val="00FF00"/>
                </a:highlight>
                <a:ea typeface="宋体" panose="02010600030101010101" pitchFamily="2" charset="-122"/>
              </a:rPr>
              <a:t>多本之孙觌</a:t>
            </a:r>
            <a:r>
              <a:rPr lang="zh-CN" sz="2800" b="0">
                <a:ea typeface="宋体" panose="02010600030101010101" pitchFamily="2" charset="-122"/>
              </a:rPr>
              <a:t>，</a:t>
            </a:r>
            <a:r>
              <a:rPr lang="zh-CN" sz="2800" b="0">
                <a:highlight>
                  <a:srgbClr val="00FF00"/>
                </a:highlight>
                <a:ea typeface="宋体" panose="02010600030101010101" pitchFamily="2" charset="-122"/>
              </a:rPr>
              <a:t>附</a:t>
            </a:r>
            <a:r>
              <a:rPr lang="zh-CN" sz="2800" b="0">
                <a:ea typeface="宋体" panose="02010600030101010101" pitchFamily="2" charset="-122"/>
              </a:rPr>
              <a:t>耿南仲，</a:t>
            </a:r>
            <a:r>
              <a:rPr lang="zh-CN" sz="2800" b="0">
                <a:highlight>
                  <a:srgbClr val="00FF00"/>
                </a:highlight>
                <a:ea typeface="宋体" panose="02010600030101010101" pitchFamily="2" charset="-122"/>
              </a:rPr>
              <a:t>恶</a:t>
            </a:r>
            <a:r>
              <a:rPr lang="zh-CN" sz="2800" b="0">
                <a:ea typeface="宋体" panose="02010600030101010101" pitchFamily="2" charset="-122"/>
              </a:rPr>
              <a:t>李纲，</a:t>
            </a:r>
            <a:r>
              <a:rPr lang="zh-CN" sz="2800" b="0">
                <a:highlight>
                  <a:srgbClr val="00FF00"/>
                </a:highlight>
                <a:ea typeface="宋体" panose="02010600030101010101" pitchFamily="2" charset="-122"/>
              </a:rPr>
              <a:t>所纪多失实</a:t>
            </a:r>
            <a:r>
              <a:rPr lang="zh-CN" sz="2800" b="0">
                <a:ea typeface="宋体" panose="02010600030101010101" pitchFamily="2" charset="-122"/>
              </a:rPr>
              <a:t>，故朱熹举王允之论，</a:t>
            </a:r>
            <a:r>
              <a:rPr lang="zh-CN" sz="2800" b="0">
                <a:highlight>
                  <a:srgbClr val="00FF00"/>
                </a:highlight>
                <a:ea typeface="宋体" panose="02010600030101010101" pitchFamily="2" charset="-122"/>
              </a:rPr>
              <a:t>言佞臣不可使执笔</a:t>
            </a:r>
            <a:r>
              <a:rPr lang="zh-CN" sz="2800" b="0">
                <a:ea typeface="宋体" panose="02010600030101010101" pitchFamily="2" charset="-122"/>
              </a:rPr>
              <a:t>，</a:t>
            </a:r>
            <a:r>
              <a:rPr lang="zh-CN" sz="2800" b="0">
                <a:highlight>
                  <a:srgbClr val="00FFFF"/>
                </a:highlight>
                <a:ea typeface="宋体" panose="02010600030101010101" pitchFamily="2" charset="-122"/>
              </a:rPr>
              <a:t>以为</a:t>
            </a:r>
            <a:r>
              <a:rPr lang="zh-CN" sz="2800" b="0">
                <a:highlight>
                  <a:srgbClr val="FFFF00"/>
                </a:highlight>
                <a:ea typeface="宋体" panose="02010600030101010101" pitchFamily="2" charset="-122"/>
              </a:rPr>
              <a:t>不当取觌所纪云</a:t>
            </a:r>
            <a:r>
              <a:rPr lang="zh-CN" sz="2800" b="0">
                <a:ea typeface="宋体" panose="02010600030101010101" pitchFamily="2" charset="-122"/>
              </a:rPr>
              <a:t>。</a:t>
            </a:r>
            <a:endParaRPr lang="zh-CN" sz="2800" b="0">
              <a:ea typeface="宋体" panose="02010600030101010101" pitchFamily="2" charset="-122"/>
            </a:endParaRPr>
          </a:p>
          <a:p>
            <a:pPr indent="0"/>
            <a:r>
              <a:rPr lang="en-US" altLang="zh-CN" sz="2800">
                <a:solidFill>
                  <a:srgbClr val="FF0000"/>
                </a:solidFill>
              </a:rPr>
              <a:t>“</a:t>
            </a:r>
            <a:r>
              <a:rPr lang="zh-CN" altLang="en-US" sz="2800">
                <a:solidFill>
                  <a:srgbClr val="FF0000"/>
                </a:solidFill>
                <a:ea typeface="宋体" panose="02010600030101010101" pitchFamily="2" charset="-122"/>
              </a:rPr>
              <a:t>以为</a:t>
            </a:r>
            <a:r>
              <a:rPr lang="en-US" altLang="zh-CN" sz="2800">
                <a:solidFill>
                  <a:srgbClr val="FF0000"/>
                </a:solidFill>
                <a:ea typeface="宋体" panose="02010600030101010101" pitchFamily="2" charset="-122"/>
              </a:rPr>
              <a:t>”</a:t>
            </a:r>
            <a:r>
              <a:rPr lang="zh-CN" altLang="en-US" sz="2800">
                <a:solidFill>
                  <a:srgbClr val="FF0000"/>
                </a:solidFill>
              </a:rPr>
              <a:t>后面是结论，不应采取孙觌的记载；原因是前文所述的，</a:t>
            </a:r>
            <a:r>
              <a:rPr lang="zh-CN" altLang="en-US" sz="2800">
                <a:solidFill>
                  <a:srgbClr val="FF0000"/>
                </a:solidFill>
                <a:sym typeface="+mn-ea"/>
              </a:rPr>
              <a:t>其一</a:t>
            </a:r>
            <a:r>
              <a:rPr lang="zh-CN" altLang="en-US" sz="2800">
                <a:solidFill>
                  <a:srgbClr val="FF0000"/>
                </a:solidFill>
              </a:rPr>
              <a:t>孙觌</a:t>
            </a:r>
            <a:r>
              <a:rPr lang="en-US" altLang="zh-CN" sz="2800">
                <a:solidFill>
                  <a:srgbClr val="FF0000"/>
                </a:solidFill>
              </a:rPr>
              <a:t>“</a:t>
            </a:r>
            <a:r>
              <a:rPr lang="zh-CN" sz="2800">
                <a:highlight>
                  <a:srgbClr val="00FF00"/>
                </a:highlight>
                <a:ea typeface="宋体" panose="02010600030101010101" pitchFamily="2" charset="-122"/>
                <a:sym typeface="+mn-ea"/>
              </a:rPr>
              <a:t>附</a:t>
            </a:r>
            <a:r>
              <a:rPr lang="zh-CN" sz="2800">
                <a:ea typeface="宋体" panose="02010600030101010101" pitchFamily="2" charset="-122"/>
                <a:sym typeface="+mn-ea"/>
              </a:rPr>
              <a:t>耿南仲，</a:t>
            </a:r>
            <a:r>
              <a:rPr lang="zh-CN" sz="2800">
                <a:highlight>
                  <a:srgbClr val="00FF00"/>
                </a:highlight>
                <a:ea typeface="宋体" panose="02010600030101010101" pitchFamily="2" charset="-122"/>
                <a:sym typeface="+mn-ea"/>
              </a:rPr>
              <a:t>恶</a:t>
            </a:r>
            <a:r>
              <a:rPr lang="zh-CN" sz="2800">
                <a:ea typeface="宋体" panose="02010600030101010101" pitchFamily="2" charset="-122"/>
                <a:sym typeface="+mn-ea"/>
              </a:rPr>
              <a:t>李纲</a:t>
            </a:r>
            <a:r>
              <a:rPr lang="en-US" altLang="zh-CN" sz="2800">
                <a:ea typeface="宋体" panose="02010600030101010101" pitchFamily="2" charset="-122"/>
                <a:sym typeface="+mn-ea"/>
              </a:rPr>
              <a:t>……</a:t>
            </a:r>
            <a:r>
              <a:rPr lang="zh-CN" sz="2800">
                <a:highlight>
                  <a:srgbClr val="00FF00"/>
                </a:highlight>
                <a:ea typeface="宋体" panose="02010600030101010101" pitchFamily="2" charset="-122"/>
                <a:sym typeface="+mn-ea"/>
              </a:rPr>
              <a:t>言佞臣不可使执笔</a:t>
            </a:r>
            <a:r>
              <a:rPr lang="en-US" altLang="zh-CN" sz="2800">
                <a:highlight>
                  <a:srgbClr val="00FF00"/>
                </a:highlight>
                <a:ea typeface="宋体" panose="02010600030101010101" pitchFamily="2" charset="-122"/>
                <a:sym typeface="+mn-ea"/>
              </a:rPr>
              <a:t>”</a:t>
            </a:r>
            <a:r>
              <a:rPr lang="zh-CN" sz="2800">
                <a:solidFill>
                  <a:srgbClr val="FF0000"/>
                </a:solidFill>
                <a:ea typeface="宋体" panose="02010600030101010101" pitchFamily="2" charset="-122"/>
                <a:sym typeface="+mn-ea"/>
              </a:rPr>
              <a:t>品行卑下的人是不能执笔写史书的。其二</a:t>
            </a:r>
            <a:r>
              <a:rPr lang="en-US" altLang="zh-CN" sz="2800">
                <a:solidFill>
                  <a:srgbClr val="FF0000"/>
                </a:solidFill>
                <a:ea typeface="宋体" panose="02010600030101010101" pitchFamily="2" charset="-122"/>
                <a:sym typeface="+mn-ea"/>
              </a:rPr>
              <a:t>“</a:t>
            </a:r>
            <a:r>
              <a:rPr lang="zh-CN" sz="2800">
                <a:highlight>
                  <a:srgbClr val="00FF00"/>
                </a:highlight>
                <a:ea typeface="宋体" panose="02010600030101010101" pitchFamily="2" charset="-122"/>
                <a:sym typeface="+mn-ea"/>
              </a:rPr>
              <a:t>所纪多失实</a:t>
            </a:r>
            <a:r>
              <a:rPr lang="en-US" altLang="zh-CN" sz="2800">
                <a:highlight>
                  <a:srgbClr val="00FF00"/>
                </a:highlight>
                <a:ea typeface="宋体" panose="02010600030101010101" pitchFamily="2" charset="-122"/>
                <a:sym typeface="+mn-ea"/>
              </a:rPr>
              <a:t>”</a:t>
            </a:r>
            <a:r>
              <a:rPr lang="zh-CN" altLang="en-US" sz="2800">
                <a:solidFill>
                  <a:srgbClr val="FF0000"/>
                </a:solidFill>
                <a:sym typeface="+mn-ea"/>
              </a:rPr>
              <a:t>孙觌所纪载的事情多失实。</a:t>
            </a:r>
            <a:endParaRPr lang="zh-CN" altLang="en-US" sz="2800">
              <a:solidFill>
                <a:srgbClr val="FF0000"/>
              </a:solidFill>
              <a:sym typeface="+mn-ea"/>
            </a:endParaRPr>
          </a:p>
        </p:txBody>
      </p:sp>
      <p:sp>
        <p:nvSpPr>
          <p:cNvPr id="1048860" name="文本框 2"/>
          <p:cNvSpPr txBox="1"/>
          <p:nvPr/>
        </p:nvSpPr>
        <p:spPr>
          <a:xfrm>
            <a:off x="-149860" y="4930775"/>
            <a:ext cx="12342495" cy="1383665"/>
          </a:xfrm>
          <a:prstGeom prst="rect">
            <a:avLst/>
          </a:prstGeom>
          <a:noFill/>
          <a:ln w="9525">
            <a:noFill/>
          </a:ln>
        </p:spPr>
        <p:txBody>
          <a:bodyPr wrap="square">
            <a:spAutoFit/>
          </a:bodyPr>
          <a:lstStyle/>
          <a:p>
            <a:pPr indent="0"/>
            <a:r>
              <a:rPr lang="zh-CN" altLang="zh-CN" sz="2800">
                <a:solidFill>
                  <a:srgbClr val="FF0000"/>
                </a:solidFill>
                <a:latin typeface="黑体" panose="02010609060101010101" pitchFamily="49" charset="-122"/>
                <a:ea typeface="黑体" panose="02010609060101010101" pitchFamily="49" charset="-122"/>
                <a:sym typeface="+mn-ea"/>
              </a:rPr>
              <a:t>【参考答案】</a:t>
            </a:r>
            <a:endParaRPr lang="en-US" sz="2800" b="0">
              <a:latin typeface="Calibri" panose="020F0502020204030204" charset="0"/>
              <a:ea typeface="宋体" panose="02010600030101010101" pitchFamily="2" charset="-122"/>
              <a:cs typeface="Times New Roman" panose="02020603050405020304" pitchFamily="18" charset="0"/>
            </a:endParaRPr>
          </a:p>
          <a:p>
            <a:pPr indent="0"/>
            <a:r>
              <a:rPr lang="zh-CN" sz="2800" b="0">
                <a:ea typeface="宋体" panose="02010600030101010101" pitchFamily="2" charset="-122"/>
              </a:rPr>
              <a:t>评价：不应采取孙觌的记载。</a:t>
            </a:r>
            <a:endParaRPr lang="zh-CN" sz="2800" b="0">
              <a:ea typeface="宋体" panose="02010600030101010101" pitchFamily="2" charset="-122"/>
            </a:endParaRPr>
          </a:p>
          <a:p>
            <a:pPr indent="0"/>
            <a:r>
              <a:rPr lang="zh-CN" sz="2800" b="0">
                <a:ea typeface="宋体" panose="02010600030101010101" pitchFamily="2" charset="-122"/>
              </a:rPr>
              <a:t>理由：孙觌节操卑下，他的记载不够客观公正。（</a:t>
            </a:r>
            <a:r>
              <a:rPr lang="en-US" sz="2800" b="0">
                <a:latin typeface="Calibri" panose="020F0502020204030204" charset="0"/>
                <a:ea typeface="宋体" panose="02010600030101010101" pitchFamily="2" charset="-122"/>
                <a:cs typeface="Times New Roman" panose="02020603050405020304" pitchFamily="18" charset="0"/>
              </a:rPr>
              <a:t>3 </a:t>
            </a:r>
            <a:r>
              <a:rPr lang="zh-CN" sz="2800" b="0">
                <a:ea typeface="宋体" panose="02010600030101010101" pitchFamily="2" charset="-122"/>
              </a:rPr>
              <a:t>分）</a:t>
            </a:r>
            <a:endParaRPr lang="zh-CN" altLang="en-US" sz="280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p:nvPr/>
        </p:nvSpPr>
        <p:spPr>
          <a:xfrm>
            <a:off x="1703388" y="333375"/>
            <a:ext cx="8569325" cy="649287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a:t>
            </a:r>
            <a:r>
              <a:rPr kumimoji="0" lang="en-US" altLang="zh-CN"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3</a:t>
            </a:r>
            <a:r>
              <a:rPr kumimoji="0"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）表示感叹：</a:t>
            </a:r>
            <a:endParaRPr kumimoji="0"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A</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、何其</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也！（怎么那么</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啊！）</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如：至于誓天断发，泣下沾襟，何其衰也！</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B</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、直（特）</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耳！（只不过</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罢了！）</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例如：王曰：</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不可，直不过百步耳！</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C</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、惟</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耳！（只是</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罢了！）</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例如：吾已无事可办，惟待死期耳！</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D</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、一何</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（多么</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啊！）</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例如：吏呼一何怒，妇啼一何苦！</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、亦</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哉！（也真是</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啊！）</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例如：且立石于其墓之门，以旌其所为。鸣呼，亦盛矣哉！</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9394"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9395" name="页脚占位符 2"/>
          <p:cNvSpPr txBox="1">
            <a:spLocks noGrp="1"/>
          </p:cNvSpPr>
          <p:nvPr>
            <p:ph type="ftr" sz="quarter" idx="11"/>
          </p:nvPr>
        </p:nvSpPr>
        <p:spPr>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5302"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354" name=""/>
        <p:cNvGrpSpPr/>
        <p:nvPr/>
      </p:nvGrpSpPr>
      <p:grpSpPr>
        <a:xfrm>
          <a:off x="0" y="0"/>
          <a:ext cx="0" cy="0"/>
          <a:chOff x="0" y="0"/>
          <a:chExt cx="0" cy="0"/>
        </a:xfrm>
      </p:grpSpPr>
      <p:pic>
        <p:nvPicPr>
          <p:cNvPr id="2097232" name="图片 6"/>
          <p:cNvPicPr>
            <a:picLocks noChangeAspect="1"/>
          </p:cNvPicPr>
          <p:nvPr/>
        </p:nvPicPr>
        <p:blipFill>
          <a:blip r:embed="rId1"/>
          <a:srcRect l="14739" t="6133" r="12415" b="2540"/>
          <a:stretch>
            <a:fillRect/>
          </a:stretch>
        </p:blipFill>
        <p:spPr>
          <a:xfrm>
            <a:off x="0" y="0"/>
            <a:ext cx="12234530" cy="6858000"/>
          </a:xfrm>
          <a:prstGeom prst="rect">
            <a:avLst/>
          </a:prstGeom>
        </p:spPr>
      </p:pic>
      <p:pic>
        <p:nvPicPr>
          <p:cNvPr id="2097233" name="Picture 2" descr="https://gimg2.baidu.com/image_search/src=http%3A%2F%2Fpic.16pic.com%2F00%2F51%2F03%2F16pic_5103925_b.jpg&amp;refer=http%3A%2F%2Fpic.16pic.com&amp;app=2002&amp;size=f9999,10000&amp;q=a80&amp;n=0&amp;g=0n&amp;fmt=jpeg?sec=1624160252&amp;t=aadfd2abe774db15f110b4f1c4d7a7e1"/>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904492" y="877712"/>
            <a:ext cx="10812130" cy="5102576"/>
          </a:xfrm>
          <a:prstGeom prst="rect">
            <a:avLst/>
          </a:prstGeom>
          <a:noFill/>
        </p:spPr>
      </p:pic>
      <p:sp>
        <p:nvSpPr>
          <p:cNvPr id="1048861" name="文本框 1"/>
          <p:cNvSpPr txBox="1"/>
          <p:nvPr/>
        </p:nvSpPr>
        <p:spPr>
          <a:xfrm>
            <a:off x="3472802" y="2875002"/>
            <a:ext cx="5330489" cy="1107996"/>
          </a:xfrm>
          <a:prstGeom prst="rect">
            <a:avLst/>
          </a:prstGeom>
          <a:noFill/>
          <a:ln>
            <a:solidFill>
              <a:srgbClr val="FFFF00"/>
            </a:solidFill>
          </a:ln>
        </p:spPr>
        <p:txBody>
          <a:bodyPr wrap="square" rtlCol="0">
            <a:spAutoFit/>
          </a:bodyPr>
          <a:lstStyle>
            <a:defPPr>
              <a:defRPr lang="zh-CN"/>
            </a:defPPr>
            <a:lvl1pPr>
              <a:defRPr sz="6600">
                <a:solidFill>
                  <a:srgbClr val="FF0000"/>
                </a:solidFill>
                <a:latin typeface="华文隶书" panose="02010800040101010101" pitchFamily="2" charset="-122"/>
                <a:ea typeface="华文隶书" panose="02010800040101010101" pitchFamily="2" charset="-122"/>
              </a:defRPr>
            </a:lvl1pPr>
          </a:lstStyle>
          <a:p>
            <a:pPr algn="dist"/>
            <a:r>
              <a:rPr lang="zh-CN" altLang="en-US" smtClean="0"/>
              <a:t>古代诗歌阅读</a:t>
            </a:r>
            <a:endParaRPr lang="zh-CN" altLang="en-US"/>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355" name=""/>
        <p:cNvGrpSpPr/>
        <p:nvPr/>
      </p:nvGrpSpPr>
      <p:grpSpPr>
        <a:xfrm>
          <a:off x="0" y="0"/>
          <a:ext cx="0" cy="0"/>
          <a:chOff x="0" y="0"/>
          <a:chExt cx="0" cy="0"/>
        </a:xfrm>
      </p:grpSpPr>
      <p:sp>
        <p:nvSpPr>
          <p:cNvPr id="1048862" name="矩形 3"/>
          <p:cNvSpPr/>
          <p:nvPr/>
        </p:nvSpPr>
        <p:spPr>
          <a:xfrm>
            <a:off x="1137920" y="192897"/>
            <a:ext cx="10505440" cy="6001643"/>
          </a:xfrm>
          <a:prstGeom prst="rect">
            <a:avLst/>
          </a:prstGeom>
        </p:spPr>
        <p:txBody>
          <a:bodyPr wrap="square">
            <a:spAutoFit/>
          </a:bodyPr>
          <a:lstStyle/>
          <a:p>
            <a:pPr indent="266700" algn="just">
              <a:lnSpc>
                <a:spcPct val="150000"/>
              </a:lnSpc>
              <a:spcAft>
                <a:spcPct val="0"/>
              </a:spcAft>
            </a:pPr>
            <a:r>
              <a:rPr lang="en-US" altLang="zh-CN" sz="3200" b="1" kern="100" smtClean="0">
                <a:latin typeface="等线" panose="02010600030101010101" charset="-122"/>
                <a:ea typeface="等线" panose="02010600030101010101" charset="-122"/>
                <a:cs typeface="Times New Roman" panose="02020603050405020304" pitchFamily="18" charset="0"/>
              </a:rPr>
              <a:t>	</a:t>
            </a:r>
            <a:r>
              <a:rPr lang="zh-CN" altLang="zh-CN" sz="3200" b="1" kern="100" smtClean="0">
                <a:latin typeface="等线" panose="02010600030101010101" charset="-122"/>
                <a:ea typeface="等线" panose="02010600030101010101" charset="-122"/>
                <a:cs typeface="Times New Roman" panose="02020603050405020304" pitchFamily="18" charset="0"/>
              </a:rPr>
              <a:t>两</a:t>
            </a:r>
            <a:r>
              <a:rPr lang="zh-CN" altLang="zh-CN" sz="3200" b="1" kern="100">
                <a:latin typeface="等线" panose="02010600030101010101" charset="-122"/>
                <a:ea typeface="等线" panose="02010600030101010101" charset="-122"/>
                <a:cs typeface="Times New Roman" panose="02020603050405020304" pitchFamily="18" charset="0"/>
              </a:rPr>
              <a:t>个先看</a:t>
            </a:r>
            <a:r>
              <a:rPr lang="zh-CN" altLang="zh-CN" sz="3200" b="1" kern="100" smtClean="0">
                <a:latin typeface="等线" panose="02010600030101010101" charset="-122"/>
                <a:ea typeface="等线" panose="02010600030101010101" charset="-122"/>
                <a:cs typeface="Times New Roman" panose="02020603050405020304" pitchFamily="18" charset="0"/>
              </a:rPr>
              <a:t>：</a:t>
            </a:r>
            <a:endParaRPr lang="en-US" altLang="zh-CN" sz="3200" b="1" kern="100" smtClean="0">
              <a:latin typeface="等线" panose="02010600030101010101" charset="-122"/>
              <a:ea typeface="等线" panose="02010600030101010101" charset="-122"/>
              <a:cs typeface="Times New Roman" panose="02020603050405020304" pitchFamily="18" charset="0"/>
            </a:endParaRPr>
          </a:p>
          <a:p>
            <a:pPr indent="266700" algn="just">
              <a:lnSpc>
                <a:spcPct val="150000"/>
              </a:lnSpc>
              <a:spcAft>
                <a:spcPct val="0"/>
              </a:spcAft>
            </a:pPr>
            <a:r>
              <a:rPr lang="en-US" altLang="zh-CN" sz="3200" kern="100" smtClean="0">
                <a:latin typeface="等线" panose="02010600030101010101" charset="-122"/>
                <a:ea typeface="等线" panose="02010600030101010101" charset="-122"/>
                <a:cs typeface="Times New Roman" panose="02020603050405020304" pitchFamily="18" charset="0"/>
              </a:rPr>
              <a:t>    </a:t>
            </a:r>
            <a:r>
              <a:rPr lang="zh-CN" altLang="zh-CN" sz="3200" kern="100" smtClean="0">
                <a:latin typeface="等线" panose="02010600030101010101" charset="-122"/>
                <a:ea typeface="等线" panose="02010600030101010101" charset="-122"/>
                <a:cs typeface="Times New Roman" panose="02020603050405020304" pitchFamily="18" charset="0"/>
              </a:rPr>
              <a:t>一</a:t>
            </a:r>
            <a:r>
              <a:rPr lang="zh-CN" altLang="zh-CN" sz="3200" kern="100">
                <a:latin typeface="等线" panose="02010600030101010101" charset="-122"/>
                <a:ea typeface="等线" panose="02010600030101010101" charset="-122"/>
                <a:cs typeface="Times New Roman" panose="02020603050405020304" pitchFamily="18" charset="0"/>
              </a:rPr>
              <a:t>是</a:t>
            </a:r>
            <a:r>
              <a:rPr lang="zh-CN" altLang="zh-CN" sz="3200" kern="100">
                <a:solidFill>
                  <a:srgbClr val="FF0000"/>
                </a:solidFill>
                <a:latin typeface="等线" panose="02010600030101010101" charset="-122"/>
                <a:ea typeface="等线" panose="02010600030101010101" charset="-122"/>
                <a:cs typeface="Times New Roman" panose="02020603050405020304" pitchFamily="18" charset="0"/>
              </a:rPr>
              <a:t>先看选择题</a:t>
            </a:r>
            <a:r>
              <a:rPr lang="zh-CN" altLang="zh-CN" sz="3200" kern="100">
                <a:latin typeface="等线" panose="02010600030101010101" charset="-122"/>
                <a:ea typeface="等线" panose="02010600030101010101" charset="-122"/>
                <a:cs typeface="Times New Roman" panose="02020603050405020304" pitchFamily="18" charset="0"/>
              </a:rPr>
              <a:t>第</a:t>
            </a:r>
            <a:r>
              <a:rPr lang="en-US" altLang="zh-CN" sz="3200" kern="100">
                <a:latin typeface="等线" panose="02010600030101010101" charset="-122"/>
                <a:ea typeface="等线" panose="02010600030101010101" charset="-122"/>
                <a:cs typeface="Times New Roman" panose="02020603050405020304" pitchFamily="18" charset="0"/>
              </a:rPr>
              <a:t>15</a:t>
            </a:r>
            <a:r>
              <a:rPr lang="zh-CN" altLang="zh-CN" sz="3200" kern="100">
                <a:latin typeface="等线" panose="02010600030101010101" charset="-122"/>
                <a:ea typeface="等线" panose="02010600030101010101" charset="-122"/>
                <a:cs typeface="Times New Roman" panose="02020603050405020304" pitchFamily="18" charset="0"/>
              </a:rPr>
              <a:t>题，带着初步印象去阅读</a:t>
            </a:r>
            <a:r>
              <a:rPr lang="zh-CN" altLang="zh-CN" sz="3200" kern="100" smtClean="0">
                <a:latin typeface="等线" panose="02010600030101010101" charset="-122"/>
                <a:ea typeface="等线" panose="02010600030101010101" charset="-122"/>
                <a:cs typeface="Times New Roman" panose="02020603050405020304" pitchFamily="18" charset="0"/>
              </a:rPr>
              <a:t>；</a:t>
            </a:r>
            <a:endParaRPr lang="en-US" altLang="zh-CN" sz="3200" kern="100" smtClean="0">
              <a:latin typeface="等线" panose="02010600030101010101" charset="-122"/>
              <a:ea typeface="等线" panose="02010600030101010101" charset="-122"/>
              <a:cs typeface="Times New Roman" panose="02020603050405020304" pitchFamily="18" charset="0"/>
            </a:endParaRPr>
          </a:p>
          <a:p>
            <a:pPr indent="266700" algn="just">
              <a:lnSpc>
                <a:spcPct val="150000"/>
              </a:lnSpc>
              <a:spcAft>
                <a:spcPct val="0"/>
              </a:spcAft>
            </a:pPr>
            <a:r>
              <a:rPr lang="en-US" altLang="zh-CN" sz="3200" kern="100">
                <a:latin typeface="等线" panose="02010600030101010101" charset="-122"/>
                <a:ea typeface="等线" panose="02010600030101010101" charset="-122"/>
                <a:cs typeface="Times New Roman" panose="02020603050405020304" pitchFamily="18" charset="0"/>
              </a:rPr>
              <a:t> </a:t>
            </a:r>
            <a:r>
              <a:rPr lang="en-US" altLang="zh-CN" sz="3200" kern="100" smtClean="0">
                <a:latin typeface="等线" panose="02010600030101010101" charset="-122"/>
                <a:ea typeface="等线" panose="02010600030101010101" charset="-122"/>
                <a:cs typeface="Times New Roman" panose="02020603050405020304" pitchFamily="18" charset="0"/>
              </a:rPr>
              <a:t>   </a:t>
            </a:r>
            <a:r>
              <a:rPr lang="zh-CN" altLang="zh-CN" sz="3200" kern="100" smtClean="0">
                <a:latin typeface="等线" panose="02010600030101010101" charset="-122"/>
                <a:ea typeface="等线" panose="02010600030101010101" charset="-122"/>
                <a:cs typeface="Times New Roman" panose="02020603050405020304" pitchFamily="18" charset="0"/>
              </a:rPr>
              <a:t>二</a:t>
            </a:r>
            <a:r>
              <a:rPr lang="zh-CN" altLang="zh-CN" sz="3200" kern="100">
                <a:latin typeface="等线" panose="02010600030101010101" charset="-122"/>
                <a:ea typeface="等线" panose="02010600030101010101" charset="-122"/>
                <a:cs typeface="Times New Roman" panose="02020603050405020304" pitchFamily="18" charset="0"/>
              </a:rPr>
              <a:t>是先看</a:t>
            </a:r>
            <a:r>
              <a:rPr lang="zh-CN" altLang="zh-CN" sz="3200" kern="100">
                <a:solidFill>
                  <a:srgbClr val="FF0000"/>
                </a:solidFill>
                <a:latin typeface="等线" panose="02010600030101010101" charset="-122"/>
                <a:ea typeface="等线" panose="02010600030101010101" charset="-122"/>
                <a:cs typeface="Times New Roman" panose="02020603050405020304" pitchFamily="18" charset="0"/>
              </a:rPr>
              <a:t>标题</a:t>
            </a:r>
            <a:r>
              <a:rPr lang="zh-CN" altLang="zh-CN" sz="3200" kern="100">
                <a:latin typeface="等线" panose="02010600030101010101" charset="-122"/>
                <a:ea typeface="等线" panose="02010600030101010101" charset="-122"/>
                <a:cs typeface="Times New Roman" panose="02020603050405020304" pitchFamily="18" charset="0"/>
              </a:rPr>
              <a:t>、</a:t>
            </a:r>
            <a:r>
              <a:rPr lang="zh-CN" altLang="zh-CN" sz="3200" kern="100">
                <a:solidFill>
                  <a:srgbClr val="FF0000"/>
                </a:solidFill>
                <a:latin typeface="等线" panose="02010600030101010101" charset="-122"/>
                <a:ea typeface="等线" panose="02010600030101010101" charset="-122"/>
                <a:cs typeface="Times New Roman" panose="02020603050405020304" pitchFamily="18" charset="0"/>
              </a:rPr>
              <a:t>作者</a:t>
            </a:r>
            <a:r>
              <a:rPr lang="zh-CN" altLang="zh-CN" sz="3200" kern="100">
                <a:latin typeface="等线" panose="02010600030101010101" charset="-122"/>
                <a:ea typeface="等线" panose="02010600030101010101" charset="-122"/>
                <a:cs typeface="Times New Roman" panose="02020603050405020304" pitchFamily="18" charset="0"/>
              </a:rPr>
              <a:t>、</a:t>
            </a:r>
            <a:r>
              <a:rPr lang="zh-CN" altLang="zh-CN" sz="3200" kern="100">
                <a:solidFill>
                  <a:srgbClr val="FF0000"/>
                </a:solidFill>
                <a:latin typeface="等线" panose="02010600030101010101" charset="-122"/>
                <a:ea typeface="等线" panose="02010600030101010101" charset="-122"/>
                <a:cs typeface="Times New Roman" panose="02020603050405020304" pitchFamily="18" charset="0"/>
              </a:rPr>
              <a:t>注释</a:t>
            </a:r>
            <a:r>
              <a:rPr lang="zh-CN" altLang="zh-CN" sz="3200" kern="100">
                <a:latin typeface="等线" panose="02010600030101010101" charset="-122"/>
                <a:ea typeface="等线" panose="02010600030101010101" charset="-122"/>
                <a:cs typeface="Times New Roman" panose="02020603050405020304" pitchFamily="18" charset="0"/>
              </a:rPr>
              <a:t>，尽可能多的创设情境融入诗歌写作环境，为理解诗歌正文部分服务。</a:t>
            </a:r>
            <a:endParaRPr lang="zh-CN" altLang="zh-CN" sz="3200" kern="100">
              <a:latin typeface="等线" panose="02010600030101010101" charset="-122"/>
              <a:ea typeface="等线" panose="02010600030101010101" charset="-122"/>
              <a:cs typeface="Times New Roman" panose="02020603050405020304" pitchFamily="18" charset="0"/>
            </a:endParaRPr>
          </a:p>
          <a:p>
            <a:pPr indent="266700" algn="just">
              <a:lnSpc>
                <a:spcPct val="150000"/>
              </a:lnSpc>
              <a:spcAft>
                <a:spcPct val="0"/>
              </a:spcAft>
            </a:pPr>
            <a:r>
              <a:rPr lang="en-US" altLang="zh-CN" sz="3200" b="1" kern="100" smtClean="0">
                <a:latin typeface="等线" panose="02010600030101010101" charset="-122"/>
                <a:ea typeface="等线" panose="02010600030101010101" charset="-122"/>
                <a:cs typeface="Times New Roman" panose="02020603050405020304" pitchFamily="18" charset="0"/>
              </a:rPr>
              <a:t>	</a:t>
            </a:r>
            <a:r>
              <a:rPr lang="zh-CN" altLang="zh-CN" sz="3200" b="1" kern="100" smtClean="0">
                <a:latin typeface="等线" panose="02010600030101010101" charset="-122"/>
                <a:ea typeface="等线" panose="02010600030101010101" charset="-122"/>
                <a:cs typeface="Times New Roman" panose="02020603050405020304" pitchFamily="18" charset="0"/>
              </a:rPr>
              <a:t>两</a:t>
            </a:r>
            <a:r>
              <a:rPr lang="zh-CN" altLang="zh-CN" sz="3200" b="1" kern="100">
                <a:latin typeface="等线" panose="02010600030101010101" charset="-122"/>
                <a:ea typeface="等线" panose="02010600030101010101" charset="-122"/>
                <a:cs typeface="Times New Roman" panose="02020603050405020304" pitchFamily="18" charset="0"/>
              </a:rPr>
              <a:t>个心态</a:t>
            </a:r>
            <a:r>
              <a:rPr lang="zh-CN" altLang="zh-CN" sz="3200" b="1" kern="100" smtClean="0">
                <a:latin typeface="等线" panose="02010600030101010101" charset="-122"/>
                <a:ea typeface="等线" panose="02010600030101010101" charset="-122"/>
                <a:cs typeface="Times New Roman" panose="02020603050405020304" pitchFamily="18" charset="0"/>
              </a:rPr>
              <a:t>：</a:t>
            </a:r>
            <a:endParaRPr lang="en-US" altLang="zh-CN" sz="3200" b="1" kern="100" smtClean="0">
              <a:latin typeface="等线" panose="02010600030101010101" charset="-122"/>
              <a:ea typeface="等线" panose="02010600030101010101" charset="-122"/>
              <a:cs typeface="Times New Roman" panose="02020603050405020304" pitchFamily="18" charset="0"/>
            </a:endParaRPr>
          </a:p>
          <a:p>
            <a:pPr indent="266700" algn="just">
              <a:lnSpc>
                <a:spcPct val="150000"/>
              </a:lnSpc>
              <a:spcAft>
                <a:spcPct val="0"/>
              </a:spcAft>
            </a:pPr>
            <a:r>
              <a:rPr lang="en-US" altLang="zh-CN" sz="3200" b="1" kern="100">
                <a:latin typeface="等线" panose="02010600030101010101" charset="-122"/>
                <a:ea typeface="等线" panose="02010600030101010101" charset="-122"/>
                <a:cs typeface="Times New Roman" panose="02020603050405020304" pitchFamily="18" charset="0"/>
              </a:rPr>
              <a:t> </a:t>
            </a:r>
            <a:r>
              <a:rPr lang="en-US" altLang="zh-CN" sz="3200" b="1" kern="100" smtClean="0">
                <a:latin typeface="等线" panose="02010600030101010101" charset="-122"/>
                <a:ea typeface="等线" panose="02010600030101010101" charset="-122"/>
                <a:cs typeface="Times New Roman" panose="02020603050405020304" pitchFamily="18" charset="0"/>
              </a:rPr>
              <a:t>     </a:t>
            </a:r>
            <a:r>
              <a:rPr lang="zh-CN" altLang="zh-CN" sz="3200" kern="100" smtClean="0">
                <a:latin typeface="等线" panose="02010600030101010101" charset="-122"/>
                <a:ea typeface="等线" panose="02010600030101010101" charset="-122"/>
                <a:cs typeface="Times New Roman" panose="02020603050405020304" pitchFamily="18" charset="0"/>
              </a:rPr>
              <a:t>一</a:t>
            </a:r>
            <a:r>
              <a:rPr lang="zh-CN" altLang="zh-CN" sz="3200" kern="100">
                <a:latin typeface="等线" panose="02010600030101010101" charset="-122"/>
                <a:ea typeface="等线" panose="02010600030101010101" charset="-122"/>
                <a:cs typeface="Times New Roman" panose="02020603050405020304" pitchFamily="18" charset="0"/>
              </a:rPr>
              <a:t>是保持</a:t>
            </a:r>
            <a:r>
              <a:rPr lang="zh-CN" altLang="zh-CN" sz="3200" kern="100">
                <a:solidFill>
                  <a:srgbClr val="FF0000"/>
                </a:solidFill>
                <a:latin typeface="等线" panose="02010600030101010101" charset="-122"/>
                <a:ea typeface="等线" panose="02010600030101010101" charset="-122"/>
                <a:cs typeface="Times New Roman" panose="02020603050405020304" pitchFamily="18" charset="0"/>
              </a:rPr>
              <a:t>平常心</a:t>
            </a:r>
            <a:r>
              <a:rPr lang="zh-CN" altLang="zh-CN" sz="3200" kern="100">
                <a:latin typeface="等线" panose="02010600030101010101" charset="-122"/>
                <a:ea typeface="等线" panose="02010600030101010101" charset="-122"/>
                <a:cs typeface="Times New Roman" panose="02020603050405020304" pitchFamily="18" charset="0"/>
              </a:rPr>
              <a:t>态：我难人亦难，我不畏难，沉着</a:t>
            </a:r>
            <a:r>
              <a:rPr lang="zh-CN" altLang="zh-CN" sz="3200" kern="100">
                <a:solidFill>
                  <a:srgbClr val="FF0000"/>
                </a:solidFill>
                <a:latin typeface="等线" panose="02010600030101010101" charset="-122"/>
                <a:ea typeface="等线" panose="02010600030101010101" charset="-122"/>
                <a:cs typeface="Times New Roman" panose="02020603050405020304" pitchFamily="18" charset="0"/>
              </a:rPr>
              <a:t>冷静</a:t>
            </a:r>
            <a:r>
              <a:rPr lang="zh-CN" altLang="zh-CN" sz="3200" kern="100">
                <a:latin typeface="等线" panose="02010600030101010101" charset="-122"/>
                <a:ea typeface="等线" panose="02010600030101010101" charset="-122"/>
                <a:cs typeface="Times New Roman" panose="02020603050405020304" pitchFamily="18" charset="0"/>
              </a:rPr>
              <a:t>寻找突破口</a:t>
            </a:r>
            <a:r>
              <a:rPr lang="zh-CN" altLang="zh-CN" sz="3200" kern="100" smtClean="0">
                <a:latin typeface="等线" panose="02010600030101010101" charset="-122"/>
                <a:ea typeface="等线" panose="02010600030101010101" charset="-122"/>
                <a:cs typeface="Times New Roman" panose="02020603050405020304" pitchFamily="18" charset="0"/>
              </a:rPr>
              <a:t>；</a:t>
            </a:r>
            <a:endParaRPr lang="en-US" altLang="zh-CN" sz="3200" kern="100" smtClean="0">
              <a:latin typeface="等线" panose="02010600030101010101" charset="-122"/>
              <a:ea typeface="等线" panose="02010600030101010101" charset="-122"/>
              <a:cs typeface="Times New Roman" panose="02020603050405020304" pitchFamily="18" charset="0"/>
            </a:endParaRPr>
          </a:p>
          <a:p>
            <a:pPr indent="266700" algn="just">
              <a:lnSpc>
                <a:spcPct val="150000"/>
              </a:lnSpc>
              <a:spcAft>
                <a:spcPct val="0"/>
              </a:spcAft>
            </a:pPr>
            <a:r>
              <a:rPr lang="en-US" altLang="zh-CN" sz="3200" kern="100">
                <a:latin typeface="等线" panose="02010600030101010101" charset="-122"/>
                <a:ea typeface="等线" panose="02010600030101010101" charset="-122"/>
                <a:cs typeface="Times New Roman" panose="02020603050405020304" pitchFamily="18" charset="0"/>
              </a:rPr>
              <a:t> </a:t>
            </a:r>
            <a:r>
              <a:rPr lang="en-US" altLang="zh-CN" sz="3200" kern="100" smtClean="0">
                <a:latin typeface="等线" panose="02010600030101010101" charset="-122"/>
                <a:ea typeface="等线" panose="02010600030101010101" charset="-122"/>
                <a:cs typeface="Times New Roman" panose="02020603050405020304" pitchFamily="18" charset="0"/>
              </a:rPr>
              <a:t>     </a:t>
            </a:r>
            <a:r>
              <a:rPr lang="zh-CN" altLang="zh-CN" sz="3200" kern="100" smtClean="0">
                <a:latin typeface="等线" panose="02010600030101010101" charset="-122"/>
                <a:ea typeface="等线" panose="02010600030101010101" charset="-122"/>
                <a:cs typeface="Times New Roman" panose="02020603050405020304" pitchFamily="18" charset="0"/>
              </a:rPr>
              <a:t>二</a:t>
            </a:r>
            <a:r>
              <a:rPr lang="zh-CN" altLang="zh-CN" sz="3200" kern="100">
                <a:latin typeface="等线" panose="02010600030101010101" charset="-122"/>
                <a:ea typeface="等线" panose="02010600030101010101" charset="-122"/>
                <a:cs typeface="Times New Roman" panose="02020603050405020304" pitchFamily="18" charset="0"/>
              </a:rPr>
              <a:t>是多多运用</a:t>
            </a:r>
            <a:r>
              <a:rPr lang="zh-CN" altLang="zh-CN" sz="3200" kern="100">
                <a:solidFill>
                  <a:srgbClr val="FF0000"/>
                </a:solidFill>
                <a:latin typeface="等线" panose="02010600030101010101" charset="-122"/>
                <a:ea typeface="等线" panose="02010600030101010101" charset="-122"/>
                <a:cs typeface="Times New Roman" panose="02020603050405020304" pitchFamily="18" charset="0"/>
              </a:rPr>
              <a:t>同理心</a:t>
            </a:r>
            <a:r>
              <a:rPr lang="zh-CN" altLang="zh-CN" sz="3200" kern="100">
                <a:latin typeface="等线" panose="02010600030101010101" charset="-122"/>
                <a:ea typeface="等线" panose="02010600030101010101" charset="-122"/>
                <a:cs typeface="Times New Roman" panose="02020603050405020304" pitchFamily="18" charset="0"/>
              </a:rPr>
              <a:t>的思维分析诗歌情感。</a:t>
            </a:r>
            <a:endParaRPr lang="zh-CN" altLang="zh-CN" sz="3200" kern="10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356" name=""/>
        <p:cNvGrpSpPr/>
        <p:nvPr/>
      </p:nvGrpSpPr>
      <p:grpSpPr>
        <a:xfrm>
          <a:off x="0" y="0"/>
          <a:ext cx="0" cy="0"/>
          <a:chOff x="0" y="0"/>
          <a:chExt cx="0" cy="0"/>
        </a:xfrm>
      </p:grpSpPr>
      <p:pic>
        <p:nvPicPr>
          <p:cNvPr id="2097234" name="图片 161" descr="C:\Users\Administrator\Desktop\Documents\Tencent Files\327941932\FileRecv\20YW-6.TIF"/>
          <p:cNvPicPr>
            <a:picLocks noChangeAspect="1" noChangeArrowheads="1"/>
          </p:cNvPicPr>
          <p:nvPr/>
        </p:nvPicPr>
        <p:blipFill>
          <a:blip r:embed="rId1" r:link="rId2">
            <a:clrChange>
              <a:clrFrom>
                <a:srgbClr val="E8E8E8"/>
              </a:clrFrom>
              <a:clrTo>
                <a:srgbClr val="E8E8E8">
                  <a:alpha val="0"/>
                </a:srgbClr>
              </a:clrTo>
            </a:clrChange>
          </a:blip>
          <a:stretch>
            <a:fillRect/>
          </a:stretch>
        </p:blipFill>
        <p:spPr bwMode="auto">
          <a:xfrm>
            <a:off x="553403" y="1223962"/>
            <a:ext cx="11347284" cy="5420677"/>
          </a:xfrm>
          <a:prstGeom prst="rect">
            <a:avLst/>
          </a:prstGeom>
          <a:noFill/>
          <a:ln>
            <a:noFill/>
          </a:ln>
        </p:spPr>
      </p:pic>
      <p:sp>
        <p:nvSpPr>
          <p:cNvPr id="1048863" name="文本框 1"/>
          <p:cNvSpPr txBox="1"/>
          <p:nvPr/>
        </p:nvSpPr>
        <p:spPr>
          <a:xfrm>
            <a:off x="553402" y="264160"/>
            <a:ext cx="9423717" cy="58477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任务一 读选项，明题材，通晓诗意，比出答案</a:t>
            </a:r>
            <a:endParaRPr lang="zh-CN" altLang="en-US" sz="3200">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357" name=""/>
        <p:cNvGrpSpPr/>
        <p:nvPr/>
      </p:nvGrpSpPr>
      <p:grpSpPr>
        <a:xfrm>
          <a:off x="0" y="0"/>
          <a:ext cx="0" cy="0"/>
          <a:chOff x="0" y="0"/>
          <a:chExt cx="0" cy="0"/>
        </a:xfrm>
      </p:grpSpPr>
      <p:sp>
        <p:nvSpPr>
          <p:cNvPr id="1048864" name="矩形 3"/>
          <p:cNvSpPr/>
          <p:nvPr/>
        </p:nvSpPr>
        <p:spPr>
          <a:xfrm>
            <a:off x="0" y="379919"/>
            <a:ext cx="12192000" cy="4832092"/>
          </a:xfrm>
          <a:prstGeom prst="rect">
            <a:avLst/>
          </a:prstGeom>
        </p:spPr>
        <p:txBody>
          <a:bodyPr wrap="square">
            <a:spAutoFit/>
          </a:bodyPr>
          <a:lstStyle/>
          <a:p>
            <a:r>
              <a:rPr lang="zh-CN" altLang="zh-CN" sz="2800" kern="100">
                <a:latin typeface="等线" panose="02010600030101010101" charset="-122"/>
                <a:cs typeface="Times New Roman" panose="02020603050405020304" pitchFamily="18" charset="0"/>
              </a:rPr>
              <a:t>（</a:t>
            </a:r>
            <a:r>
              <a:rPr lang="en-US" altLang="zh-CN" sz="2800" kern="100">
                <a:latin typeface="等线" panose="02010600030101010101" charset="-122"/>
                <a:cs typeface="Times New Roman" panose="02020603050405020304" pitchFamily="18" charset="0"/>
              </a:rPr>
              <a:t>2020</a:t>
            </a:r>
            <a:r>
              <a:rPr lang="zh-CN" altLang="zh-CN" sz="2800" kern="0">
                <a:latin typeface="等线" panose="02010600030101010101" charset="-122"/>
                <a:cs typeface="宋体" panose="02010600030101010101" pitchFamily="2" charset="-122"/>
              </a:rPr>
              <a:t>新高考Ⅰ卷</a:t>
            </a:r>
            <a:r>
              <a:rPr lang="en-US" altLang="zh-CN" sz="2800" kern="0">
                <a:latin typeface="等线" panose="02010600030101010101" charset="-122"/>
                <a:cs typeface="宋体" panose="02010600030101010101" pitchFamily="2" charset="-122"/>
              </a:rPr>
              <a:t>  [</a:t>
            </a:r>
            <a:r>
              <a:rPr lang="zh-CN" altLang="zh-CN" sz="2800" kern="0">
                <a:latin typeface="等线" panose="02010600030101010101" charset="-122"/>
                <a:cs typeface="宋体" panose="02010600030101010101" pitchFamily="2" charset="-122"/>
              </a:rPr>
              <a:t>山东卷</a:t>
            </a:r>
            <a:r>
              <a:rPr lang="en-US" altLang="zh-CN" sz="2800" kern="0">
                <a:latin typeface="等线" panose="02010600030101010101" charset="-122"/>
                <a:cs typeface="宋体" panose="02010600030101010101" pitchFamily="2" charset="-122"/>
              </a:rPr>
              <a:t>]</a:t>
            </a:r>
            <a:r>
              <a:rPr lang="zh-CN" altLang="zh-CN" sz="2800" kern="100">
                <a:latin typeface="等线" panose="02010600030101010101" charset="-122"/>
                <a:cs typeface="Times New Roman" panose="02020603050405020304" pitchFamily="18" charset="0"/>
              </a:rPr>
              <a:t>）</a:t>
            </a:r>
            <a:endParaRPr lang="zh-CN" altLang="zh-CN" sz="2800" kern="100">
              <a:latin typeface="等线" panose="02010600030101010101" charset="-122"/>
              <a:ea typeface="等线" panose="02010600030101010101" charset="-122"/>
              <a:cs typeface="Times New Roman" panose="02020603050405020304" pitchFamily="18" charset="0"/>
            </a:endParaRPr>
          </a:p>
          <a:p>
            <a:pPr indent="266700" algn="ctr">
              <a:spcAft>
                <a:spcPct val="0"/>
              </a:spcAft>
            </a:pPr>
            <a:r>
              <a:rPr lang="zh-CN" altLang="zh-CN" sz="2800" kern="0">
                <a:latin typeface="等线" panose="02010600030101010101" charset="-122"/>
                <a:ea typeface="楷体" panose="02010609060101010101" pitchFamily="49" charset="-122"/>
                <a:cs typeface="楷体" panose="02010609060101010101" pitchFamily="49" charset="-122"/>
              </a:rPr>
              <a:t>赠别郑炼赴襄阳</a:t>
            </a:r>
            <a:r>
              <a:rPr lang="en-US" altLang="zh-CN" sz="2800" kern="0">
                <a:latin typeface="Calibri" panose="020F0502020204030204" charset="0"/>
                <a:ea typeface="楷体" panose="02010609060101010101" pitchFamily="49" charset="-122"/>
                <a:cs typeface="Calibri" panose="020F0502020204030204" charset="0"/>
              </a:rPr>
              <a:t> </a:t>
            </a:r>
            <a:r>
              <a:rPr lang="en-US" altLang="zh-CN" sz="2800" kern="0">
                <a:latin typeface="楷体" panose="02010609060101010101" pitchFamily="49" charset="-122"/>
                <a:ea typeface="等线" panose="02010600030101010101" charset="-122"/>
                <a:cs typeface="楷体" panose="02010609060101010101" pitchFamily="49" charset="-122"/>
              </a:rPr>
              <a:t> </a:t>
            </a:r>
            <a:r>
              <a:rPr lang="zh-CN" altLang="zh-CN" sz="2800" kern="0">
                <a:latin typeface="等线" panose="02010600030101010101" charset="-122"/>
                <a:ea typeface="楷体" panose="02010609060101010101" pitchFamily="49" charset="-122"/>
                <a:cs typeface="楷体" panose="02010609060101010101" pitchFamily="49" charset="-122"/>
              </a:rPr>
              <a:t>杜甫</a:t>
            </a:r>
            <a:endParaRPr lang="zh-CN" altLang="zh-CN" sz="2800" kern="100">
              <a:latin typeface="等线" panose="02010600030101010101" charset="-122"/>
              <a:ea typeface="等线" panose="02010600030101010101" charset="-122"/>
              <a:cs typeface="Times New Roman" panose="02020603050405020304" pitchFamily="18" charset="0"/>
            </a:endParaRPr>
          </a:p>
          <a:p>
            <a:pPr indent="266700" algn="ctr">
              <a:spcAft>
                <a:spcPct val="0"/>
              </a:spcAft>
            </a:pPr>
            <a:r>
              <a:rPr lang="zh-CN" altLang="zh-CN" sz="2800" kern="0">
                <a:latin typeface="等线" panose="02010600030101010101" charset="-122"/>
                <a:ea typeface="楷体" panose="02010609060101010101" pitchFamily="49" charset="-122"/>
                <a:cs typeface="楷体" panose="02010609060101010101" pitchFamily="49" charset="-122"/>
              </a:rPr>
              <a:t>戎马交驰际，柴门老病身。把君诗过日①，念此别惊神。</a:t>
            </a:r>
            <a:endParaRPr lang="zh-CN" altLang="zh-CN" sz="2800" kern="100">
              <a:latin typeface="等线" panose="02010600030101010101" charset="-122"/>
              <a:ea typeface="等线" panose="02010600030101010101" charset="-122"/>
              <a:cs typeface="Times New Roman" panose="02020603050405020304" pitchFamily="18" charset="0"/>
            </a:endParaRPr>
          </a:p>
          <a:p>
            <a:pPr indent="266700" algn="ctr">
              <a:spcAft>
                <a:spcPct val="0"/>
              </a:spcAft>
            </a:pPr>
            <a:r>
              <a:rPr lang="en-US" altLang="zh-CN" sz="2800" kern="0">
                <a:latin typeface="楷体" panose="02010609060101010101" pitchFamily="49" charset="-122"/>
                <a:ea typeface="等线" panose="02010600030101010101" charset="-122"/>
                <a:cs typeface="楷体" panose="02010609060101010101" pitchFamily="49" charset="-122"/>
              </a:rPr>
              <a:t>  </a:t>
            </a:r>
            <a:r>
              <a:rPr lang="zh-CN" altLang="zh-CN" sz="2800" kern="0">
                <a:latin typeface="等线" panose="02010600030101010101" charset="-122"/>
                <a:ea typeface="楷体" panose="02010609060101010101" pitchFamily="49" charset="-122"/>
                <a:cs typeface="楷体" panose="02010609060101010101" pitchFamily="49" charset="-122"/>
              </a:rPr>
              <a:t>地阔峨眉晚，天高岘首春②。为于耆旧内③，试觅姓庞人④。</a:t>
            </a:r>
            <a:endParaRPr lang="zh-CN" altLang="zh-CN" sz="2800" kern="100">
              <a:latin typeface="等线" panose="02010600030101010101" charset="-122"/>
              <a:ea typeface="等线" panose="02010600030101010101" charset="-122"/>
              <a:cs typeface="Times New Roman" panose="02020603050405020304" pitchFamily="18" charset="0"/>
            </a:endParaRPr>
          </a:p>
          <a:p>
            <a:pPr indent="266700"/>
            <a:r>
              <a:rPr lang="en-US" altLang="zh-CN" sz="2800" kern="0">
                <a:latin typeface="宋体" panose="02010600030101010101" pitchFamily="2" charset="-122"/>
                <a:ea typeface="等线" panose="02010600030101010101" charset="-122"/>
                <a:cs typeface="宋体" panose="02010600030101010101" pitchFamily="2" charset="-122"/>
              </a:rPr>
              <a:t>[</a:t>
            </a:r>
            <a:r>
              <a:rPr lang="zh-CN" altLang="zh-CN" sz="2800" kern="0">
                <a:latin typeface="等线" panose="02010600030101010101" charset="-122"/>
                <a:cs typeface="宋体" panose="02010600030101010101" pitchFamily="2" charset="-122"/>
              </a:rPr>
              <a:t>注</a:t>
            </a:r>
            <a:r>
              <a:rPr lang="en-US" altLang="zh-CN" sz="2800" kern="0">
                <a:latin typeface="等线" panose="02010600030101010101" charset="-122"/>
                <a:cs typeface="宋体" panose="02010600030101010101" pitchFamily="2" charset="-122"/>
              </a:rPr>
              <a:t>]①</a:t>
            </a:r>
            <a:r>
              <a:rPr lang="zh-CN" altLang="zh-CN" sz="2800" kern="0">
                <a:latin typeface="等线" panose="02010600030101010101" charset="-122"/>
                <a:cs typeface="宋体" panose="02010600030101010101" pitchFamily="2" charset="-122"/>
              </a:rPr>
              <a:t>把：握，执。</a:t>
            </a:r>
            <a:r>
              <a:rPr lang="en-US" altLang="zh-CN" sz="2800" kern="0">
                <a:latin typeface="等线" panose="02010600030101010101" charset="-122"/>
                <a:cs typeface="宋体" panose="02010600030101010101" pitchFamily="2" charset="-122"/>
              </a:rPr>
              <a:t>②</a:t>
            </a:r>
            <a:r>
              <a:rPr lang="zh-CN" altLang="zh-CN" sz="2800" kern="0">
                <a:latin typeface="等线" panose="02010600030101010101" charset="-122"/>
                <a:cs typeface="宋体" panose="02010600030101010101" pitchFamily="2" charset="-122"/>
              </a:rPr>
              <a:t>岘首山，在襄阳。</a:t>
            </a:r>
            <a:r>
              <a:rPr lang="en-US" altLang="zh-CN" sz="2800" kern="0">
                <a:latin typeface="等线" panose="02010600030101010101" charset="-122"/>
                <a:cs typeface="宋体" panose="02010600030101010101" pitchFamily="2" charset="-122"/>
              </a:rPr>
              <a:t>③</a:t>
            </a:r>
            <a:r>
              <a:rPr lang="zh-CN" altLang="zh-CN" sz="2800" kern="0">
                <a:latin typeface="等线" panose="02010600030101010101" charset="-122"/>
                <a:cs typeface="宋体" panose="02010600030101010101" pitchFamily="2" charset="-122"/>
              </a:rPr>
              <a:t>耆旧：年高望重的人。</a:t>
            </a:r>
            <a:r>
              <a:rPr lang="en-US" altLang="zh-CN" sz="2800" kern="0">
                <a:latin typeface="等线" panose="02010600030101010101" charset="-122"/>
                <a:cs typeface="宋体" panose="02010600030101010101" pitchFamily="2" charset="-122"/>
              </a:rPr>
              <a:t>④</a:t>
            </a:r>
            <a:r>
              <a:rPr lang="zh-CN" altLang="zh-CN" sz="2800" kern="0">
                <a:latin typeface="等线" panose="02010600030101010101" charset="-122"/>
                <a:cs typeface="宋体" panose="02010600030101010101" pitchFamily="2" charset="-122"/>
              </a:rPr>
              <a:t>姓庞人：指庞德公，汉末襄阳高士。</a:t>
            </a:r>
            <a:endParaRPr lang="zh-CN" altLang="zh-CN" sz="2800" kern="100">
              <a:latin typeface="等线" panose="02010600030101010101" charset="-122"/>
              <a:ea typeface="等线" panose="02010600030101010101" charset="-122"/>
              <a:cs typeface="Times New Roman" panose="02020603050405020304" pitchFamily="18" charset="0"/>
            </a:endParaRPr>
          </a:p>
          <a:p>
            <a:pPr indent="266700"/>
            <a:r>
              <a:rPr lang="en-US" altLang="zh-CN" sz="2800" kern="0">
                <a:latin typeface="宋体" panose="02010600030101010101" pitchFamily="2" charset="-122"/>
                <a:ea typeface="等线" panose="02010600030101010101" charset="-122"/>
                <a:cs typeface="宋体" panose="02010600030101010101" pitchFamily="2" charset="-122"/>
              </a:rPr>
              <a:t>15. </a:t>
            </a:r>
            <a:r>
              <a:rPr lang="zh-CN" altLang="zh-CN" sz="2800" kern="0">
                <a:latin typeface="等线" panose="02010600030101010101" charset="-122"/>
                <a:cs typeface="宋体" panose="02010600030101010101" pitchFamily="2" charset="-122"/>
              </a:rPr>
              <a:t>下列对这首诗的理解和赏析，不正确的一项是（</a:t>
            </a:r>
            <a:r>
              <a:rPr lang="en-US" altLang="zh-CN" sz="2800" kern="0">
                <a:latin typeface="等线" panose="02010600030101010101" charset="-122"/>
                <a:cs typeface="宋体" panose="02010600030101010101" pitchFamily="2" charset="-122"/>
              </a:rPr>
              <a:t>    </a:t>
            </a:r>
            <a:r>
              <a:rPr lang="zh-CN" altLang="zh-CN" sz="2800" kern="0">
                <a:latin typeface="等线" panose="02010600030101010101" charset="-122"/>
                <a:cs typeface="宋体" panose="02010600030101010101" pitchFamily="2" charset="-122"/>
              </a:rPr>
              <a:t>）</a:t>
            </a:r>
            <a:endParaRPr lang="zh-CN" altLang="zh-CN" sz="2800" kern="100">
              <a:latin typeface="等线" panose="02010600030101010101" charset="-122"/>
              <a:ea typeface="等线" panose="02010600030101010101" charset="-122"/>
              <a:cs typeface="Times New Roman" panose="02020603050405020304" pitchFamily="18" charset="0"/>
            </a:endParaRPr>
          </a:p>
          <a:p>
            <a:pPr indent="266700"/>
            <a:r>
              <a:rPr lang="en-US" altLang="zh-CN" sz="2800" kern="0">
                <a:latin typeface="宋体" panose="02010600030101010101" pitchFamily="2" charset="-122"/>
                <a:ea typeface="等线" panose="02010600030101010101" charset="-122"/>
                <a:cs typeface="宋体" panose="02010600030101010101" pitchFamily="2" charset="-122"/>
              </a:rPr>
              <a:t>A. </a:t>
            </a:r>
            <a:r>
              <a:rPr lang="zh-CN" altLang="zh-CN" sz="2800" kern="0">
                <a:latin typeface="等线" panose="02010600030101010101" charset="-122"/>
                <a:cs typeface="宋体" panose="02010600030101010101" pitchFamily="2" charset="-122"/>
              </a:rPr>
              <a:t>诗的首联简单交代了兵荒马乱的时代背景和诗人年老多病的艰难境况。</a:t>
            </a:r>
            <a:endParaRPr lang="zh-CN" altLang="zh-CN" sz="2800" kern="100">
              <a:latin typeface="等线" panose="02010600030101010101" charset="-122"/>
              <a:ea typeface="等线" panose="02010600030101010101" charset="-122"/>
              <a:cs typeface="Times New Roman" panose="02020603050405020304" pitchFamily="18" charset="0"/>
            </a:endParaRPr>
          </a:p>
          <a:p>
            <a:pPr indent="266700"/>
            <a:r>
              <a:rPr lang="en-US" altLang="zh-CN" sz="2800" kern="0">
                <a:latin typeface="宋体" panose="02010600030101010101" pitchFamily="2" charset="-122"/>
                <a:ea typeface="等线" panose="02010600030101010101" charset="-122"/>
                <a:cs typeface="宋体" panose="02010600030101010101" pitchFamily="2" charset="-122"/>
              </a:rPr>
              <a:t>B. </a:t>
            </a:r>
            <a:r>
              <a:rPr lang="zh-CN" altLang="zh-CN" sz="2800" kern="0">
                <a:latin typeface="等线" panose="02010600030101010101" charset="-122"/>
                <a:cs typeface="宋体" panose="02010600030101010101" pitchFamily="2" charset="-122"/>
              </a:rPr>
              <a:t>虽然日后仍有朋友的诗篇陪伴，但面对离别，诗人还是感到心惊神伤。</a:t>
            </a:r>
            <a:endParaRPr lang="zh-CN" altLang="zh-CN" sz="2800" kern="100">
              <a:latin typeface="等线" panose="02010600030101010101" charset="-122"/>
              <a:ea typeface="等线" panose="02010600030101010101" charset="-122"/>
              <a:cs typeface="Times New Roman" panose="02020603050405020304" pitchFamily="18" charset="0"/>
            </a:endParaRPr>
          </a:p>
          <a:p>
            <a:pPr indent="266700"/>
            <a:r>
              <a:rPr lang="en-US" altLang="zh-CN" sz="2800" kern="0">
                <a:latin typeface="宋体" panose="02010600030101010101" pitchFamily="2" charset="-122"/>
                <a:ea typeface="等线" panose="02010600030101010101" charset="-122"/>
                <a:cs typeface="宋体" panose="02010600030101010101" pitchFamily="2" charset="-122"/>
              </a:rPr>
              <a:t>C. </a:t>
            </a:r>
            <a:r>
              <a:rPr lang="zh-CN" altLang="zh-CN" sz="2800" kern="0">
                <a:latin typeface="等线" panose="02010600030101010101" charset="-122"/>
                <a:cs typeface="宋体" panose="02010600030101010101" pitchFamily="2" charset="-122"/>
              </a:rPr>
              <a:t>诗人请郑炼在襄阳寻访庞德公那样的高士，表达了对先贤的仰慕之意。</a:t>
            </a:r>
            <a:endParaRPr lang="zh-CN" altLang="zh-CN" sz="2800" kern="100">
              <a:latin typeface="等线" panose="02010600030101010101" charset="-122"/>
              <a:ea typeface="等线" panose="02010600030101010101" charset="-122"/>
              <a:cs typeface="Times New Roman" panose="02020603050405020304" pitchFamily="18" charset="0"/>
            </a:endParaRPr>
          </a:p>
          <a:p>
            <a:pPr indent="266700"/>
            <a:r>
              <a:rPr lang="en-US" altLang="zh-CN" sz="2800" kern="0">
                <a:latin typeface="宋体" panose="02010600030101010101" pitchFamily="2" charset="-122"/>
                <a:ea typeface="等线" panose="02010600030101010101" charset="-122"/>
                <a:cs typeface="宋体" panose="02010600030101010101" pitchFamily="2" charset="-122"/>
              </a:rPr>
              <a:t>D. </a:t>
            </a:r>
            <a:r>
              <a:rPr lang="zh-CN" altLang="zh-CN" sz="2800" kern="0">
                <a:latin typeface="等线" panose="02010600030101010101" charset="-122"/>
                <a:cs typeface="宋体" panose="02010600030101010101" pitchFamily="2" charset="-122"/>
              </a:rPr>
              <a:t>全诗情感表达含蓄蕴藉，格律谨严，比较典型地体现了杜甫诗的风格。</a:t>
            </a:r>
            <a:endParaRPr lang="zh-CN" altLang="zh-CN" sz="2800" kern="100">
              <a:effectLst/>
              <a:latin typeface="等线" panose="02010600030101010101" charset="-122"/>
              <a:ea typeface="等线" panose="02010600030101010101" charset="-122"/>
              <a:cs typeface="Times New Roman" panose="02020603050405020304" pitchFamily="18" charset="0"/>
            </a:endParaRPr>
          </a:p>
        </p:txBody>
      </p:sp>
      <p:sp>
        <p:nvSpPr>
          <p:cNvPr id="1048865" name="矩形 4"/>
          <p:cNvSpPr/>
          <p:nvPr/>
        </p:nvSpPr>
        <p:spPr>
          <a:xfrm>
            <a:off x="386080" y="5212011"/>
            <a:ext cx="11419840" cy="1569660"/>
          </a:xfrm>
          <a:prstGeom prst="rect">
            <a:avLst/>
          </a:prstGeom>
        </p:spPr>
        <p:txBody>
          <a:bodyPr wrap="square">
            <a:spAutoFit/>
          </a:bodyPr>
          <a:lstStyle/>
          <a:p>
            <a:r>
              <a:rPr lang="zh-CN" altLang="en-US" sz="3200" kern="0" smtClean="0">
                <a:solidFill>
                  <a:srgbClr val="FF0000"/>
                </a:solidFill>
                <a:latin typeface="宋体" panose="02010600030101010101" pitchFamily="2" charset="-122"/>
                <a:cs typeface="宋体" panose="02010600030101010101" pitchFamily="2" charset="-122"/>
              </a:rPr>
              <a:t>答案</a:t>
            </a:r>
            <a:r>
              <a:rPr lang="en-US" altLang="zh-CN" sz="3200" kern="0" smtClean="0">
                <a:solidFill>
                  <a:srgbClr val="FF0000"/>
                </a:solidFill>
                <a:latin typeface="宋体" panose="02010600030101010101" pitchFamily="2" charset="-122"/>
                <a:cs typeface="宋体" panose="02010600030101010101" pitchFamily="2" charset="-122"/>
              </a:rPr>
              <a:t>B</a:t>
            </a:r>
            <a:r>
              <a:rPr lang="zh-CN" altLang="en-US" sz="3200" kern="0" smtClean="0">
                <a:solidFill>
                  <a:srgbClr val="FF0000"/>
                </a:solidFill>
                <a:latin typeface="宋体" panose="02010600030101010101" pitchFamily="2" charset="-122"/>
                <a:cs typeface="宋体" panose="02010600030101010101" pitchFamily="2" charset="-122"/>
              </a:rPr>
              <a:t>。</a:t>
            </a:r>
            <a:r>
              <a:rPr lang="en-US" altLang="zh-CN" sz="3200" kern="0" smtClean="0">
                <a:solidFill>
                  <a:srgbClr val="0000CC"/>
                </a:solidFill>
                <a:latin typeface="宋体" panose="02010600030101010101" pitchFamily="2" charset="-122"/>
                <a:cs typeface="宋体" panose="02010600030101010101" pitchFamily="2" charset="-122"/>
              </a:rPr>
              <a:t>“</a:t>
            </a:r>
            <a:r>
              <a:rPr lang="zh-CN" altLang="zh-CN" sz="3200" kern="0">
                <a:solidFill>
                  <a:srgbClr val="0000CC"/>
                </a:solidFill>
                <a:cs typeface="宋体" panose="02010600030101010101" pitchFamily="2" charset="-122"/>
              </a:rPr>
              <a:t>念此</a:t>
            </a:r>
            <a:r>
              <a:rPr lang="en-US" altLang="zh-CN" sz="3200" kern="0">
                <a:solidFill>
                  <a:srgbClr val="0000CC"/>
                </a:solidFill>
                <a:cs typeface="宋体" panose="02010600030101010101" pitchFamily="2" charset="-122"/>
              </a:rPr>
              <a:t>”</a:t>
            </a:r>
            <a:r>
              <a:rPr lang="zh-CN" altLang="zh-CN" sz="3200" kern="0">
                <a:solidFill>
                  <a:srgbClr val="0000CC"/>
                </a:solidFill>
                <a:cs typeface="宋体" panose="02010600030101010101" pitchFamily="2" charset="-122"/>
              </a:rPr>
              <a:t>的</a:t>
            </a:r>
            <a:r>
              <a:rPr lang="en-US" altLang="zh-CN" sz="3200" kern="0">
                <a:solidFill>
                  <a:srgbClr val="FF0000"/>
                </a:solidFill>
                <a:cs typeface="宋体" panose="02010600030101010101" pitchFamily="2" charset="-122"/>
              </a:rPr>
              <a:t>“</a:t>
            </a:r>
            <a:r>
              <a:rPr lang="zh-CN" altLang="zh-CN" sz="3200" kern="0">
                <a:solidFill>
                  <a:srgbClr val="FF0000"/>
                </a:solidFill>
                <a:cs typeface="宋体" panose="02010600030101010101" pitchFamily="2" charset="-122"/>
              </a:rPr>
              <a:t>此</a:t>
            </a:r>
            <a:r>
              <a:rPr lang="en-US" altLang="zh-CN" sz="3200" kern="0">
                <a:solidFill>
                  <a:srgbClr val="FF0000"/>
                </a:solidFill>
                <a:cs typeface="宋体" panose="02010600030101010101" pitchFamily="2" charset="-122"/>
              </a:rPr>
              <a:t>”</a:t>
            </a:r>
            <a:r>
              <a:rPr lang="zh-CN" altLang="zh-CN" sz="3200" kern="0">
                <a:solidFill>
                  <a:srgbClr val="0000CC"/>
                </a:solidFill>
                <a:cs typeface="宋体" panose="02010600030101010101" pitchFamily="2" charset="-122"/>
              </a:rPr>
              <a:t>应结合首联中</a:t>
            </a:r>
            <a:r>
              <a:rPr lang="en-US" altLang="zh-CN" sz="3200" kern="0">
                <a:solidFill>
                  <a:srgbClr val="0000CC"/>
                </a:solidFill>
                <a:cs typeface="宋体" panose="02010600030101010101" pitchFamily="2" charset="-122"/>
              </a:rPr>
              <a:t>“</a:t>
            </a:r>
            <a:r>
              <a:rPr lang="zh-CN" altLang="zh-CN" sz="3200" kern="0">
                <a:solidFill>
                  <a:srgbClr val="0000CC"/>
                </a:solidFill>
                <a:cs typeface="宋体" panose="02010600030101010101" pitchFamily="2" charset="-122"/>
              </a:rPr>
              <a:t>戎马交驰际，柴门老病身</a:t>
            </a:r>
            <a:r>
              <a:rPr lang="en-US" altLang="zh-CN" sz="3200" kern="0">
                <a:solidFill>
                  <a:srgbClr val="0000CC"/>
                </a:solidFill>
                <a:cs typeface="宋体" panose="02010600030101010101" pitchFamily="2" charset="-122"/>
              </a:rPr>
              <a:t>”</a:t>
            </a:r>
            <a:r>
              <a:rPr lang="zh-CN" altLang="zh-CN" sz="3200" kern="0">
                <a:solidFill>
                  <a:srgbClr val="0000CC"/>
                </a:solidFill>
                <a:cs typeface="宋体" panose="02010600030101010101" pitchFamily="2" charset="-122"/>
              </a:rPr>
              <a:t>一起理解，诗人不是为离别</a:t>
            </a:r>
            <a:r>
              <a:rPr lang="en-US" altLang="zh-CN" sz="3200" kern="0">
                <a:solidFill>
                  <a:srgbClr val="0000CC"/>
                </a:solidFill>
                <a:cs typeface="宋体" panose="02010600030101010101" pitchFamily="2" charset="-122"/>
              </a:rPr>
              <a:t>“</a:t>
            </a:r>
            <a:r>
              <a:rPr lang="zh-CN" altLang="zh-CN" sz="3200" kern="0">
                <a:solidFill>
                  <a:srgbClr val="0000CC"/>
                </a:solidFill>
                <a:cs typeface="宋体" panose="02010600030101010101" pitchFamily="2" charset="-122"/>
              </a:rPr>
              <a:t>心惊神伤</a:t>
            </a:r>
            <a:r>
              <a:rPr lang="en-US" altLang="zh-CN" sz="3200" kern="0">
                <a:solidFill>
                  <a:srgbClr val="0000CC"/>
                </a:solidFill>
                <a:cs typeface="宋体" panose="02010600030101010101" pitchFamily="2" charset="-122"/>
              </a:rPr>
              <a:t>”</a:t>
            </a:r>
            <a:r>
              <a:rPr lang="zh-CN" altLang="zh-CN" sz="3200" kern="0">
                <a:solidFill>
                  <a:srgbClr val="0000CC"/>
                </a:solidFill>
                <a:cs typeface="宋体" panose="02010600030101010101" pitchFamily="2" charset="-122"/>
              </a:rPr>
              <a:t>，而是</a:t>
            </a:r>
            <a:r>
              <a:rPr lang="zh-CN" altLang="zh-CN" sz="3200" kern="0">
                <a:solidFill>
                  <a:srgbClr val="FF0000"/>
                </a:solidFill>
                <a:cs typeface="宋体" panose="02010600030101010101" pitchFamily="2" charset="-122"/>
              </a:rPr>
              <a:t>想到在此战乱时期，自己又年老多病，一别将再难相见</a:t>
            </a:r>
            <a:r>
              <a:rPr lang="zh-CN" altLang="zh-CN" sz="3200" kern="0">
                <a:solidFill>
                  <a:srgbClr val="0000CC"/>
                </a:solidFill>
                <a:cs typeface="宋体" panose="02010600030101010101" pitchFamily="2" charset="-122"/>
              </a:rPr>
              <a:t>，故此</a:t>
            </a:r>
            <a:r>
              <a:rPr lang="en-US" altLang="zh-CN" sz="3200" kern="0">
                <a:solidFill>
                  <a:srgbClr val="0000CC"/>
                </a:solidFill>
                <a:cs typeface="宋体" panose="02010600030101010101" pitchFamily="2" charset="-122"/>
              </a:rPr>
              <a:t>“</a:t>
            </a:r>
            <a:r>
              <a:rPr lang="zh-CN" altLang="zh-CN" sz="3200" kern="0">
                <a:solidFill>
                  <a:srgbClr val="0000CC"/>
                </a:solidFill>
                <a:cs typeface="宋体" panose="02010600030101010101" pitchFamily="2" charset="-122"/>
              </a:rPr>
              <a:t>心惊神伤</a:t>
            </a:r>
            <a:r>
              <a:rPr lang="en-US" altLang="zh-CN" sz="3200" kern="0">
                <a:solidFill>
                  <a:srgbClr val="0000CC"/>
                </a:solidFill>
                <a:cs typeface="宋体" panose="02010600030101010101" pitchFamily="2" charset="-122"/>
              </a:rPr>
              <a:t>”</a:t>
            </a:r>
            <a:r>
              <a:rPr lang="zh-CN" altLang="zh-CN" sz="3200" kern="0">
                <a:solidFill>
                  <a:srgbClr val="0000CC"/>
                </a:solidFill>
                <a:cs typeface="宋体" panose="02010600030101010101" pitchFamily="2" charset="-122"/>
              </a:rPr>
              <a:t>。</a:t>
            </a:r>
            <a:endParaRPr lang="zh-CN" altLang="en-US" sz="3200">
              <a:solidFill>
                <a:srgbClr val="0000CC"/>
              </a:solidFill>
            </a:endParaRP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358" name=""/>
        <p:cNvGrpSpPr/>
        <p:nvPr/>
      </p:nvGrpSpPr>
      <p:grpSpPr>
        <a:xfrm>
          <a:off x="0" y="0"/>
          <a:ext cx="0" cy="0"/>
          <a:chOff x="0" y="0"/>
          <a:chExt cx="0" cy="0"/>
        </a:xfrm>
      </p:grpSpPr>
      <p:sp>
        <p:nvSpPr>
          <p:cNvPr id="1048866" name="Rectangle 2"/>
          <p:cNvSpPr>
            <a:spLocks noChangeArrowheads="1"/>
          </p:cNvSpPr>
          <p:nvPr/>
        </p:nvSpPr>
        <p:spPr bwMode="auto">
          <a:xfrm>
            <a:off x="-1" y="1173480"/>
            <a:ext cx="12192000" cy="584775"/>
          </a:xfrm>
          <a:prstGeom prst="rect">
            <a:avLst/>
          </a:prstGeom>
          <a:noFill/>
          <a:ln>
            <a:noFill/>
          </a:ln>
          <a:effectLst/>
        </p:spPr>
        <p:txBody>
          <a:bodyPr vert="horz" wrap="square" lIns="91440" tIns="45720" rIns="91440" bIns="45720" numCol="1" anchor="ctr" anchorCtr="0" compatLnSpc="1">
            <a:spAutoFit/>
          </a:bodyPr>
          <a:lstStyle>
            <a:lvl1pPr eaLnBrk="0" fontAlgn="base" hangingPunct="0">
              <a:spcBef>
                <a:spcPct val="0"/>
              </a:spcBef>
              <a:spcAft>
                <a:spcPct val="0"/>
              </a:spcAft>
              <a:tabLst>
                <a:tab pos="2514600" algn="l"/>
              </a:tabLst>
              <a:defRPr>
                <a:solidFill>
                  <a:schemeClr val="tx1"/>
                </a:solidFill>
                <a:latin typeface="Arial" panose="020B0604020202020204" pitchFamily="34" charset="0"/>
              </a:defRPr>
            </a:lvl1pPr>
            <a:lvl2pPr eaLnBrk="0" fontAlgn="base" hangingPunct="0">
              <a:spcBef>
                <a:spcPct val="0"/>
              </a:spcBef>
              <a:spcAft>
                <a:spcPct val="0"/>
              </a:spcAft>
              <a:tabLst>
                <a:tab pos="2514600" algn="l"/>
              </a:tabLst>
              <a:defRPr>
                <a:solidFill>
                  <a:schemeClr val="tx1"/>
                </a:solidFill>
                <a:latin typeface="Arial" panose="020B0604020202020204" pitchFamily="34" charset="0"/>
              </a:defRPr>
            </a:lvl2pPr>
            <a:lvl3pPr eaLnBrk="0" fontAlgn="base" hangingPunct="0">
              <a:spcBef>
                <a:spcPct val="0"/>
              </a:spcBef>
              <a:spcAft>
                <a:spcPct val="0"/>
              </a:spcAft>
              <a:tabLst>
                <a:tab pos="2514600" algn="l"/>
              </a:tabLst>
              <a:defRPr>
                <a:solidFill>
                  <a:schemeClr val="tx1"/>
                </a:solidFill>
                <a:latin typeface="Arial" panose="020B0604020202020204" pitchFamily="34" charset="0"/>
              </a:defRPr>
            </a:lvl3pPr>
            <a:lvl4pPr eaLnBrk="0" fontAlgn="base" hangingPunct="0">
              <a:spcBef>
                <a:spcPct val="0"/>
              </a:spcBef>
              <a:spcAft>
                <a:spcPct val="0"/>
              </a:spcAft>
              <a:tabLst>
                <a:tab pos="2514600" algn="l"/>
              </a:tabLst>
              <a:defRPr>
                <a:solidFill>
                  <a:schemeClr val="tx1"/>
                </a:solidFill>
                <a:latin typeface="Arial" panose="020B0604020202020204" pitchFamily="34" charset="0"/>
              </a:defRPr>
            </a:lvl4pPr>
            <a:lvl5pPr eaLnBrk="0" fontAlgn="base" hangingPunct="0">
              <a:spcBef>
                <a:spcPct val="0"/>
              </a:spcBef>
              <a:spcAft>
                <a:spcPct val="0"/>
              </a:spcAft>
              <a:tabLst>
                <a:tab pos="2514600" algn="l"/>
              </a:tabLst>
              <a:defRPr>
                <a:solidFill>
                  <a:schemeClr val="tx1"/>
                </a:solidFill>
                <a:latin typeface="Arial" panose="020B0604020202020204" pitchFamily="34" charset="0"/>
              </a:defRPr>
            </a:lvl5pPr>
            <a:lvl6pPr eaLnBrk="0" fontAlgn="base" hangingPunct="0">
              <a:spcBef>
                <a:spcPct val="0"/>
              </a:spcBef>
              <a:spcAft>
                <a:spcPct val="0"/>
              </a:spcAft>
              <a:tabLst>
                <a:tab pos="2514600" algn="l"/>
              </a:tabLst>
              <a:defRPr>
                <a:solidFill>
                  <a:schemeClr val="tx1"/>
                </a:solidFill>
                <a:latin typeface="Arial" panose="020B0604020202020204" pitchFamily="34" charset="0"/>
              </a:defRPr>
            </a:lvl6pPr>
            <a:lvl7pPr eaLnBrk="0" fontAlgn="base" hangingPunct="0">
              <a:spcBef>
                <a:spcPct val="0"/>
              </a:spcBef>
              <a:spcAft>
                <a:spcPct val="0"/>
              </a:spcAft>
              <a:tabLst>
                <a:tab pos="2514600" algn="l"/>
              </a:tabLst>
              <a:defRPr>
                <a:solidFill>
                  <a:schemeClr val="tx1"/>
                </a:solidFill>
                <a:latin typeface="Arial" panose="020B0604020202020204" pitchFamily="34" charset="0"/>
              </a:defRPr>
            </a:lvl7pPr>
            <a:lvl8pPr eaLnBrk="0" fontAlgn="base" hangingPunct="0">
              <a:spcBef>
                <a:spcPct val="0"/>
              </a:spcBef>
              <a:spcAft>
                <a:spcPct val="0"/>
              </a:spcAft>
              <a:tabLst>
                <a:tab pos="2514600" algn="l"/>
              </a:tabLst>
              <a:defRPr>
                <a:solidFill>
                  <a:schemeClr val="tx1"/>
                </a:solidFill>
                <a:latin typeface="Arial" panose="020B0604020202020204" pitchFamily="34" charset="0"/>
              </a:defRPr>
            </a:lvl8pPr>
            <a:lvl9pPr eaLnBrk="0" fontAlgn="base" hangingPunct="0">
              <a:spcBef>
                <a:spcPct val="0"/>
              </a:spcBef>
              <a:spcAft>
                <a:spcPct val="0"/>
              </a:spcAft>
              <a:tabLst>
                <a:tab pos="25146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zh-CN"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概括分析词句情感题的</a:t>
            </a:r>
            <a:r>
              <a:rPr kumimoji="0" lang="en-US" altLang="zh-CN" sz="3200" b="1" i="1"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大步骤</a:t>
            </a:r>
            <a:r>
              <a:rPr kumimoji="0" lang="en-US" altLang="zh-CN" sz="32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en-US" altLang="zh-CN" sz="6000" b="0" i="0" u="none" strike="noStrike" cap="none" normalizeH="0" baseline="0" smtClean="0">
              <a:ln>
                <a:noFill/>
              </a:ln>
              <a:solidFill>
                <a:schemeClr val="tx1"/>
              </a:solidFill>
              <a:effectLst/>
              <a:latin typeface="Arial" panose="020B0604020202020204" pitchFamily="34" charset="0"/>
            </a:endParaRPr>
          </a:p>
        </p:txBody>
      </p:sp>
      <p:pic>
        <p:nvPicPr>
          <p:cNvPr id="2097235" name="图片 173"/>
          <p:cNvPicPr>
            <a:picLocks noChangeAspect="1" noChangeArrowheads="1"/>
          </p:cNvPicPr>
          <p:nvPr/>
        </p:nvPicPr>
        <p:blipFill>
          <a:blip r:embed="rId1">
            <a:clrChange>
              <a:clrFrom>
                <a:srgbClr val="FFFFFF"/>
              </a:clrFrom>
              <a:clrTo>
                <a:srgbClr val="FFFFFF">
                  <a:alpha val="0"/>
                </a:srgbClr>
              </a:clrTo>
            </a:clrChange>
          </a:blip>
          <a:stretch>
            <a:fillRect/>
          </a:stretch>
        </p:blipFill>
        <p:spPr bwMode="auto">
          <a:xfrm>
            <a:off x="704668" y="2082800"/>
            <a:ext cx="10782663" cy="4439920"/>
          </a:xfrm>
          <a:prstGeom prst="rect">
            <a:avLst/>
          </a:prstGeom>
          <a:noFill/>
        </p:spPr>
      </p:pic>
      <p:sp>
        <p:nvSpPr>
          <p:cNvPr id="1048867" name="文本框 5"/>
          <p:cNvSpPr txBox="1"/>
          <p:nvPr/>
        </p:nvSpPr>
        <p:spPr>
          <a:xfrm>
            <a:off x="553402" y="264160"/>
            <a:ext cx="9301797" cy="58477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任务二 抓意象，析技巧，明晓题干，精准答题</a:t>
            </a:r>
            <a:endParaRPr lang="zh-CN" altLang="en-US" sz="3200">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359" name=""/>
        <p:cNvGrpSpPr/>
        <p:nvPr/>
      </p:nvGrpSpPr>
      <p:grpSpPr>
        <a:xfrm>
          <a:off x="0" y="0"/>
          <a:ext cx="0" cy="0"/>
          <a:chOff x="0" y="0"/>
          <a:chExt cx="0" cy="0"/>
        </a:xfrm>
      </p:grpSpPr>
      <p:pic>
        <p:nvPicPr>
          <p:cNvPr id="2097236" name="图片 177" descr="C:\Users\Administrator\Desktop\Documents\Tencent Files\327941932\FileRecv\20YW-20.TIF"/>
          <p:cNvPicPr>
            <a:picLocks noChangeAspect="1" noChangeArrowheads="1"/>
          </p:cNvPicPr>
          <p:nvPr/>
        </p:nvPicPr>
        <p:blipFill>
          <a:blip r:embed="rId1" r:link="rId2">
            <a:clrChange>
              <a:clrFrom>
                <a:srgbClr val="E5E5E5"/>
              </a:clrFrom>
              <a:clrTo>
                <a:srgbClr val="E5E5E5">
                  <a:alpha val="0"/>
                </a:srgbClr>
              </a:clrTo>
            </a:clrChange>
          </a:blip>
          <a:stretch>
            <a:fillRect/>
          </a:stretch>
        </p:blipFill>
        <p:spPr bwMode="auto">
          <a:xfrm>
            <a:off x="1649095" y="2097722"/>
            <a:ext cx="8875491" cy="4160837"/>
          </a:xfrm>
          <a:prstGeom prst="rect">
            <a:avLst/>
          </a:prstGeom>
          <a:noFill/>
          <a:ln>
            <a:noFill/>
          </a:ln>
        </p:spPr>
      </p:pic>
      <p:sp>
        <p:nvSpPr>
          <p:cNvPr id="1048868" name="矩形 3"/>
          <p:cNvSpPr/>
          <p:nvPr/>
        </p:nvSpPr>
        <p:spPr>
          <a:xfrm>
            <a:off x="3480812" y="724654"/>
            <a:ext cx="5703828" cy="584775"/>
          </a:xfrm>
          <a:prstGeom prst="rect">
            <a:avLst/>
          </a:prstGeom>
        </p:spPr>
        <p:txBody>
          <a:bodyPr wrap="square">
            <a:spAutoFit/>
          </a:bodyPr>
          <a:lstStyle/>
          <a:p>
            <a:r>
              <a:rPr lang="zh-CN" altLang="en-US" sz="3200" b="1" kern="100" smtClean="0">
                <a:latin typeface="Times New Roman" panose="02020603050405020304" pitchFamily="18" charset="0"/>
                <a:ea typeface="黑体" panose="02010609060101010101" pitchFamily="49" charset="-122"/>
                <a:cs typeface="Times New Roman" panose="02020603050405020304" pitchFamily="18" charset="0"/>
              </a:rPr>
              <a:t>手法、风格类</a:t>
            </a:r>
            <a:r>
              <a:rPr lang="zh-CN" altLang="zh-CN" sz="3200" b="1" kern="100" smtClean="0">
                <a:latin typeface="Times New Roman" panose="02020603050405020304" pitchFamily="18" charset="0"/>
                <a:ea typeface="黑体" panose="02010609060101010101" pitchFamily="49" charset="-122"/>
                <a:cs typeface="Times New Roman" panose="02020603050405020304" pitchFamily="18" charset="0"/>
              </a:rPr>
              <a:t>解题</a:t>
            </a:r>
            <a:r>
              <a:rPr lang="en-US" altLang="zh-CN" sz="3200" b="1" kern="100">
                <a:latin typeface="宋体" panose="02010600030101010101" pitchFamily="2" charset="-122"/>
                <a:cs typeface="Times New Roman" panose="02020603050405020304" pitchFamily="18" charset="0"/>
              </a:rPr>
              <a:t>“</a:t>
            </a:r>
            <a:r>
              <a:rPr lang="en-US" altLang="zh-CN" sz="3200" b="1" i="1" kern="100">
                <a:latin typeface="Times New Roman" panose="02020603050405020304" pitchFamily="18" charset="0"/>
                <a:ea typeface="黑体" panose="02010609060101010101" pitchFamily="49" charset="-122"/>
              </a:rPr>
              <a:t>3</a:t>
            </a:r>
            <a:r>
              <a:rPr lang="zh-CN" altLang="zh-CN" sz="3200" b="1" kern="100">
                <a:latin typeface="Times New Roman" panose="02020603050405020304" pitchFamily="18" charset="0"/>
                <a:ea typeface="黑体" panose="02010609060101010101" pitchFamily="49" charset="-122"/>
                <a:cs typeface="Times New Roman" panose="02020603050405020304" pitchFamily="18" charset="0"/>
              </a:rPr>
              <a:t>步骤</a:t>
            </a:r>
            <a:r>
              <a:rPr lang="en-US" altLang="zh-CN" sz="3200" b="1" i="1" kern="100">
                <a:latin typeface="宋体" panose="02010600030101010101" pitchFamily="2" charset="-122"/>
                <a:cs typeface="Times New Roman" panose="02020603050405020304" pitchFamily="18" charset="0"/>
              </a:rPr>
              <a:t>”</a:t>
            </a:r>
            <a:endParaRPr lang="zh-CN" altLang="en-US" sz="3200"/>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360" name=""/>
        <p:cNvGrpSpPr/>
        <p:nvPr/>
      </p:nvGrpSpPr>
      <p:grpSpPr>
        <a:xfrm>
          <a:off x="0" y="0"/>
          <a:ext cx="0" cy="0"/>
          <a:chOff x="0" y="0"/>
          <a:chExt cx="0" cy="0"/>
        </a:xfrm>
      </p:grpSpPr>
      <p:pic>
        <p:nvPicPr>
          <p:cNvPr id="2097237" name="Picture 2" descr="https://gimg2.baidu.com/image_search/src=http%3A%2F%2Fpic.greenxf.com%2F2019%2F0514%2F1905145cda843766ed5.jpg&amp;refer=http%3A%2F%2Fpic.greenxf.com&amp;app=2002&amp;size=f9999,10000&amp;q=a80&amp;n=0&amp;g=0n&amp;fmt=jpeg?sec=1624180023&amp;t=c766c27e7a9b532cc415202ea2292e3c"/>
          <p:cNvPicPr>
            <a:picLocks noChangeAspect="1" noChangeArrowheads="1"/>
          </p:cNvPicPr>
          <p:nvPr/>
        </p:nvPicPr>
        <p:blipFill>
          <a:blip r:embed="rId1">
            <a:duotone>
              <a:schemeClr val="accent2">
                <a:shade val="45000"/>
                <a:satMod val="135000"/>
              </a:schemeClr>
              <a:prstClr val="white"/>
            </a:duotone>
          </a:blip>
          <a:stretch>
            <a:fillRect/>
          </a:stretch>
        </p:blipFill>
        <p:spPr bwMode="auto">
          <a:xfrm>
            <a:off x="-1" y="0"/>
            <a:ext cx="12184261" cy="6858000"/>
          </a:xfrm>
          <a:prstGeom prst="rect">
            <a:avLst/>
          </a:prstGeom>
          <a:noFill/>
        </p:spPr>
      </p:pic>
      <p:sp>
        <p:nvSpPr>
          <p:cNvPr id="1048869" name="Text Box 2"/>
          <p:cNvSpPr/>
          <p:nvPr/>
        </p:nvSpPr>
        <p:spPr>
          <a:xfrm>
            <a:off x="239713" y="182880"/>
            <a:ext cx="11712575" cy="825500"/>
          </a:xfrm>
          <a:prstGeom prst="rect">
            <a:avLst/>
          </a:prstGeom>
          <a:noFill/>
          <a:ln w="9525" cap="flat" cmpd="sng">
            <a:solidFill>
              <a:srgbClr val="CC0000"/>
            </a:solidFill>
            <a:prstDash val="solid"/>
            <a:miter/>
            <a:headEnd type="none" w="med" len="med"/>
            <a:tailEnd type="none" w="med" len="med"/>
          </a:ln>
        </p:spPr>
        <p:txBody>
          <a:bodyPr anchor="t">
            <a:spAutoFit/>
          </a:bodyPr>
          <a:lstStyle/>
          <a:p>
            <a:pPr algn="ctr">
              <a:lnSpc>
                <a:spcPct val="140000"/>
              </a:lnSpc>
              <a:buSzTx/>
            </a:pPr>
            <a:r>
              <a:rPr lang="zh-CN" altLang="en-US" sz="4000" b="1">
                <a:solidFill>
                  <a:srgbClr val="CC0000"/>
                </a:solidFill>
                <a:latin typeface="黑体" panose="02010609060101010101" pitchFamily="49" charset="-122"/>
                <a:ea typeface="黑体" panose="02010609060101010101" pitchFamily="49" charset="-122"/>
              </a:rPr>
              <a:t>古诗鉴赏答题方式</a:t>
            </a:r>
            <a:endParaRPr lang="zh-CN" altLang="en-US" sz="4000" b="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1048870" name="Text Box 2"/>
          <p:cNvSpPr/>
          <p:nvPr/>
        </p:nvSpPr>
        <p:spPr>
          <a:xfrm>
            <a:off x="239713" y="1021080"/>
            <a:ext cx="11712575" cy="781050"/>
          </a:xfrm>
          <a:prstGeom prst="rect">
            <a:avLst/>
          </a:prstGeom>
          <a:noFill/>
          <a:ln w="9525" cap="flat" cmpd="sng">
            <a:solidFill>
              <a:srgbClr val="CC0000"/>
            </a:solidFill>
            <a:prstDash val="solid"/>
            <a:miter/>
            <a:headEnd type="none" w="med" len="med"/>
            <a:tailEnd type="none" w="med" len="med"/>
          </a:ln>
        </p:spPr>
        <p:txBody>
          <a:bodyPr anchor="t">
            <a:spAutoFit/>
          </a:bodyPr>
          <a:lstStyle/>
          <a:p>
            <a:pPr>
              <a:lnSpc>
                <a:spcPct val="140000"/>
              </a:lnSpc>
              <a:buSzTx/>
            </a:pP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 </a:t>
            </a:r>
            <a:r>
              <a:rPr lang="zh-CN" altLang="en-US" sz="3200" b="1">
                <a:solidFill>
                  <a:srgbClr val="990000"/>
                </a:solidFill>
                <a:effectLst>
                  <a:outerShdw blurRad="38100" dist="38100" dir="2700000">
                    <a:srgbClr val="C0C0C0"/>
                  </a:outerShdw>
                </a:effectLst>
                <a:latin typeface="黑体" panose="02010609060101010101" pitchFamily="49" charset="-122"/>
                <a:ea typeface="黑体" panose="02010609060101010101" pitchFamily="49" charset="-122"/>
              </a:rPr>
              <a:t>一、</a:t>
            </a: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分析意境（</a:t>
            </a:r>
            <a:r>
              <a:rPr lang="zh-CN" altLang="en-US" sz="3200" b="1">
                <a:solidFill>
                  <a:srgbClr val="0000FF"/>
                </a:solidFill>
                <a:latin typeface="黑体" panose="02010609060101010101" pitchFamily="49" charset="-122"/>
                <a:ea typeface="黑体" panose="02010609060101010101" pitchFamily="49" charset="-122"/>
              </a:rPr>
              <a:t>描图景</a:t>
            </a:r>
            <a:r>
              <a:rPr lang="en-US" altLang="zh-CN" sz="3200" b="1">
                <a:latin typeface="黑体" panose="02010609060101010101" pitchFamily="49" charset="-122"/>
                <a:ea typeface="黑体" panose="02010609060101010101" pitchFamily="49" charset="-122"/>
              </a:rPr>
              <a:t>+</a:t>
            </a:r>
            <a:r>
              <a:rPr lang="zh-CN" altLang="en-US" sz="3200" b="1">
                <a:solidFill>
                  <a:srgbClr val="0000FF"/>
                </a:solidFill>
                <a:latin typeface="黑体" panose="02010609060101010101" pitchFamily="49" charset="-122"/>
                <a:ea typeface="黑体" panose="02010609060101010101" pitchFamily="49" charset="-122"/>
              </a:rPr>
              <a:t>点氛围</a:t>
            </a:r>
            <a:r>
              <a:rPr lang="en-US" altLang="zh-CN" sz="3200" b="1">
                <a:latin typeface="黑体" panose="02010609060101010101" pitchFamily="49" charset="-122"/>
                <a:ea typeface="黑体" panose="02010609060101010101" pitchFamily="49" charset="-122"/>
              </a:rPr>
              <a:t>+</a:t>
            </a:r>
            <a:r>
              <a:rPr lang="zh-CN" altLang="en-US" sz="3200" b="1">
                <a:solidFill>
                  <a:srgbClr val="0000FF"/>
                </a:solidFill>
                <a:latin typeface="黑体" panose="02010609060101010101" pitchFamily="49" charset="-122"/>
                <a:ea typeface="黑体" panose="02010609060101010101" pitchFamily="49" charset="-122"/>
              </a:rPr>
              <a:t>析情感</a:t>
            </a: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a:t>
            </a:r>
            <a:endParaRPr lang="zh-CN" altLang="en-US" sz="3200" b="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1048871" name="Text Box 2"/>
          <p:cNvSpPr/>
          <p:nvPr/>
        </p:nvSpPr>
        <p:spPr>
          <a:xfrm>
            <a:off x="239713" y="1800543"/>
            <a:ext cx="11712575" cy="677862"/>
          </a:xfrm>
          <a:prstGeom prst="rect">
            <a:avLst/>
          </a:prstGeom>
          <a:noFill/>
          <a:ln w="9525" cap="flat" cmpd="sng">
            <a:solidFill>
              <a:srgbClr val="CC0000"/>
            </a:solidFill>
            <a:prstDash val="solid"/>
            <a:miter/>
            <a:headEnd type="none" w="med" len="med"/>
            <a:tailEnd type="none" w="med" len="med"/>
          </a:ln>
        </p:spPr>
        <p:txBody>
          <a:bodyPr anchor="t">
            <a:spAutoFit/>
          </a:bodyPr>
          <a:lstStyle/>
          <a:p>
            <a:pPr>
              <a:lnSpc>
                <a:spcPct val="140000"/>
              </a:lnSpc>
              <a:buSzTx/>
            </a:pPr>
            <a:r>
              <a:rPr lang="en-US" altLang="zh-CN" sz="3200" b="1">
                <a:solidFill>
                  <a:srgbClr val="990000"/>
                </a:solidFill>
                <a:effectLst>
                  <a:outerShdw blurRad="38100" dist="38100" dir="2700000">
                    <a:srgbClr val="C0C0C0"/>
                  </a:outerShdw>
                </a:effectLst>
                <a:latin typeface="黑体" panose="02010609060101010101" pitchFamily="49" charset="-122"/>
                <a:ea typeface="黑体" panose="02010609060101010101" pitchFamily="49" charset="-122"/>
              </a:rPr>
              <a:t> </a:t>
            </a:r>
            <a:r>
              <a:rPr lang="zh-CN" altLang="en-US" sz="3200" b="1">
                <a:solidFill>
                  <a:srgbClr val="990000"/>
                </a:solidFill>
                <a:effectLst>
                  <a:outerShdw blurRad="38100" dist="38100" dir="2700000">
                    <a:srgbClr val="C0C0C0"/>
                  </a:outerShdw>
                </a:effectLst>
                <a:latin typeface="黑体" panose="02010609060101010101" pitchFamily="49" charset="-122"/>
                <a:ea typeface="黑体" panose="02010609060101010101" pitchFamily="49" charset="-122"/>
              </a:rPr>
              <a:t>二、</a:t>
            </a: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分析技巧（</a:t>
            </a:r>
            <a:r>
              <a:rPr lang="zh-CN" altLang="en-US" sz="3200" b="1">
                <a:solidFill>
                  <a:srgbClr val="0000FF"/>
                </a:solidFill>
                <a:latin typeface="黑体" panose="02010609060101010101" pitchFamily="49" charset="-122"/>
                <a:ea typeface="黑体" panose="02010609060101010101" pitchFamily="49" charset="-122"/>
              </a:rPr>
              <a:t>明手法</a:t>
            </a:r>
            <a:r>
              <a:rPr lang="en-US" altLang="zh-CN" sz="3200" b="1">
                <a:latin typeface="黑体" panose="02010609060101010101" pitchFamily="49" charset="-122"/>
                <a:ea typeface="黑体" panose="02010609060101010101" pitchFamily="49" charset="-122"/>
              </a:rPr>
              <a:t>+</a:t>
            </a:r>
            <a:r>
              <a:rPr lang="zh-CN" altLang="en-US" sz="3200" b="1">
                <a:solidFill>
                  <a:srgbClr val="0000FF"/>
                </a:solidFill>
                <a:latin typeface="黑体" panose="02010609060101010101" pitchFamily="49" charset="-122"/>
                <a:ea typeface="黑体" panose="02010609060101010101" pitchFamily="49" charset="-122"/>
              </a:rPr>
              <a:t>阐运用</a:t>
            </a:r>
            <a:r>
              <a:rPr lang="en-US" altLang="zh-CN" sz="3200" b="1">
                <a:latin typeface="黑体" panose="02010609060101010101" pitchFamily="49" charset="-122"/>
                <a:ea typeface="黑体" panose="02010609060101010101" pitchFamily="49" charset="-122"/>
              </a:rPr>
              <a:t>+</a:t>
            </a:r>
            <a:r>
              <a:rPr lang="zh-CN" altLang="en-US" sz="3200" b="1">
                <a:solidFill>
                  <a:srgbClr val="0000FF"/>
                </a:solidFill>
                <a:latin typeface="黑体" panose="02010609060101010101" pitchFamily="49" charset="-122"/>
                <a:ea typeface="黑体" panose="02010609060101010101" pitchFamily="49" charset="-122"/>
              </a:rPr>
              <a:t>析效果</a:t>
            </a: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a:t>
            </a:r>
            <a:endParaRPr lang="zh-CN" altLang="en-US" sz="3200" b="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1048872" name="Text Box 2"/>
          <p:cNvSpPr/>
          <p:nvPr/>
        </p:nvSpPr>
        <p:spPr>
          <a:xfrm>
            <a:off x="239713" y="2495868"/>
            <a:ext cx="11712575" cy="679450"/>
          </a:xfrm>
          <a:prstGeom prst="rect">
            <a:avLst/>
          </a:prstGeom>
          <a:noFill/>
          <a:ln w="9525" cap="flat" cmpd="sng">
            <a:solidFill>
              <a:srgbClr val="CC0000"/>
            </a:solidFill>
            <a:prstDash val="solid"/>
            <a:miter/>
            <a:headEnd type="none" w="med" len="med"/>
            <a:tailEnd type="none" w="med" len="med"/>
          </a:ln>
        </p:spPr>
        <p:txBody>
          <a:bodyPr anchor="t">
            <a:spAutoFit/>
          </a:bodyPr>
          <a:lstStyle/>
          <a:p>
            <a:pPr>
              <a:lnSpc>
                <a:spcPct val="140000"/>
              </a:lnSpc>
              <a:buSzTx/>
            </a:pPr>
            <a:r>
              <a:rPr lang="en-US" altLang="zh-CN" sz="3200" b="1">
                <a:solidFill>
                  <a:srgbClr val="990000"/>
                </a:solidFill>
                <a:effectLst>
                  <a:outerShdw blurRad="38100" dist="38100" dir="2700000">
                    <a:srgbClr val="C0C0C0"/>
                  </a:outerShdw>
                </a:effectLst>
                <a:latin typeface="黑体" panose="02010609060101010101" pitchFamily="49" charset="-122"/>
                <a:ea typeface="黑体" panose="02010609060101010101" pitchFamily="49" charset="-122"/>
              </a:rPr>
              <a:t> </a:t>
            </a:r>
            <a:r>
              <a:rPr lang="zh-CN" altLang="en-US" sz="3200" b="1">
                <a:solidFill>
                  <a:srgbClr val="990000"/>
                </a:solidFill>
                <a:effectLst>
                  <a:outerShdw blurRad="38100" dist="38100" dir="2700000">
                    <a:srgbClr val="C0C0C0"/>
                  </a:outerShdw>
                </a:effectLst>
                <a:latin typeface="黑体" panose="02010609060101010101" pitchFamily="49" charset="-122"/>
                <a:ea typeface="黑体" panose="02010609060101010101" pitchFamily="49" charset="-122"/>
              </a:rPr>
              <a:t>三、</a:t>
            </a: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分析语言（</a:t>
            </a:r>
            <a:r>
              <a:rPr lang="zh-CN" altLang="en-US" sz="3200" b="1">
                <a:solidFill>
                  <a:srgbClr val="0000FF"/>
                </a:solidFill>
                <a:latin typeface="黑体" panose="02010609060101010101" pitchFamily="49" charset="-122"/>
                <a:ea typeface="黑体" panose="02010609060101010101" pitchFamily="49" charset="-122"/>
              </a:rPr>
              <a:t>明特色</a:t>
            </a:r>
            <a:r>
              <a:rPr lang="en-US" altLang="zh-CN" sz="3200" b="1">
                <a:latin typeface="黑体" panose="02010609060101010101" pitchFamily="49" charset="-122"/>
                <a:ea typeface="黑体" panose="02010609060101010101" pitchFamily="49" charset="-122"/>
              </a:rPr>
              <a:t>+</a:t>
            </a:r>
            <a:r>
              <a:rPr lang="zh-CN" altLang="en-US" sz="3200" b="1">
                <a:solidFill>
                  <a:srgbClr val="0000FF"/>
                </a:solidFill>
                <a:latin typeface="黑体" panose="02010609060101010101" pitchFamily="49" charset="-122"/>
                <a:ea typeface="黑体" panose="02010609060101010101" pitchFamily="49" charset="-122"/>
              </a:rPr>
              <a:t>列例证</a:t>
            </a:r>
            <a:r>
              <a:rPr lang="en-US" altLang="zh-CN" sz="3200" b="1">
                <a:latin typeface="黑体" panose="02010609060101010101" pitchFamily="49" charset="-122"/>
                <a:ea typeface="黑体" panose="02010609060101010101" pitchFamily="49" charset="-122"/>
              </a:rPr>
              <a:t>+</a:t>
            </a:r>
            <a:r>
              <a:rPr lang="zh-CN" altLang="en-US" sz="3200" b="1">
                <a:solidFill>
                  <a:srgbClr val="0000FF"/>
                </a:solidFill>
                <a:latin typeface="黑体" panose="02010609060101010101" pitchFamily="49" charset="-122"/>
                <a:ea typeface="黑体" panose="02010609060101010101" pitchFamily="49" charset="-122"/>
              </a:rPr>
              <a:t>析感情</a:t>
            </a: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   </a:t>
            </a:r>
            <a:endParaRPr lang="zh-CN" altLang="en-US" sz="3200" b="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1048873" name="Text Box 2"/>
          <p:cNvSpPr/>
          <p:nvPr/>
        </p:nvSpPr>
        <p:spPr>
          <a:xfrm>
            <a:off x="239713" y="3170555"/>
            <a:ext cx="11712575" cy="677863"/>
          </a:xfrm>
          <a:prstGeom prst="rect">
            <a:avLst/>
          </a:prstGeom>
          <a:noFill/>
          <a:ln w="9525" cap="flat" cmpd="sng">
            <a:solidFill>
              <a:srgbClr val="CC0000"/>
            </a:solidFill>
            <a:prstDash val="solid"/>
            <a:miter/>
            <a:headEnd type="none" w="med" len="med"/>
            <a:tailEnd type="none" w="med" len="med"/>
          </a:ln>
        </p:spPr>
        <p:txBody>
          <a:bodyPr anchor="t">
            <a:spAutoFit/>
          </a:bodyPr>
          <a:lstStyle/>
          <a:p>
            <a:pPr>
              <a:lnSpc>
                <a:spcPct val="140000"/>
              </a:lnSpc>
              <a:buSzTx/>
            </a:pPr>
            <a:r>
              <a:rPr lang="en-US" altLang="zh-CN" sz="3200" b="1">
                <a:solidFill>
                  <a:srgbClr val="990000"/>
                </a:solidFill>
                <a:effectLst>
                  <a:outerShdw blurRad="38100" dist="38100" dir="2700000">
                    <a:srgbClr val="C0C0C0"/>
                  </a:outerShdw>
                </a:effectLst>
                <a:latin typeface="黑体" panose="02010609060101010101" pitchFamily="49" charset="-122"/>
                <a:ea typeface="黑体" panose="02010609060101010101" pitchFamily="49" charset="-122"/>
              </a:rPr>
              <a:t> </a:t>
            </a:r>
            <a:r>
              <a:rPr lang="zh-CN" altLang="en-US" sz="3200" b="1">
                <a:solidFill>
                  <a:srgbClr val="990000"/>
                </a:solidFill>
                <a:effectLst>
                  <a:outerShdw blurRad="38100" dist="38100" dir="2700000">
                    <a:srgbClr val="C0C0C0"/>
                  </a:outerShdw>
                </a:effectLst>
                <a:latin typeface="黑体" panose="02010609060101010101" pitchFamily="49" charset="-122"/>
                <a:ea typeface="黑体" panose="02010609060101010101" pitchFamily="49" charset="-122"/>
              </a:rPr>
              <a:t>四、</a:t>
            </a: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炼字赏析（</a:t>
            </a:r>
            <a:r>
              <a:rPr lang="zh-CN" altLang="en-US" sz="3200" b="1">
                <a:solidFill>
                  <a:srgbClr val="0000FF"/>
                </a:solidFill>
                <a:latin typeface="黑体" panose="02010609060101010101" pitchFamily="49" charset="-122"/>
                <a:ea typeface="黑体" panose="02010609060101010101" pitchFamily="49" charset="-122"/>
              </a:rPr>
              <a:t>释含义</a:t>
            </a:r>
            <a:r>
              <a:rPr lang="en-US" altLang="zh-CN" sz="3200" b="1">
                <a:latin typeface="黑体" panose="02010609060101010101" pitchFamily="49" charset="-122"/>
                <a:ea typeface="黑体" panose="02010609060101010101" pitchFamily="49" charset="-122"/>
              </a:rPr>
              <a:t>+</a:t>
            </a:r>
            <a:r>
              <a:rPr lang="zh-CN" altLang="en-US" sz="3200" b="1">
                <a:solidFill>
                  <a:srgbClr val="0000FF"/>
                </a:solidFill>
                <a:latin typeface="黑体" panose="02010609060101010101" pitchFamily="49" charset="-122"/>
                <a:ea typeface="黑体" panose="02010609060101010101" pitchFamily="49" charset="-122"/>
              </a:rPr>
              <a:t>描景象</a:t>
            </a:r>
            <a:r>
              <a:rPr lang="en-US" altLang="zh-CN" sz="3200" b="1">
                <a:latin typeface="黑体" panose="02010609060101010101" pitchFamily="49" charset="-122"/>
                <a:ea typeface="黑体" panose="02010609060101010101" pitchFamily="49" charset="-122"/>
              </a:rPr>
              <a:t>+</a:t>
            </a:r>
            <a:r>
              <a:rPr lang="zh-CN" altLang="en-US" sz="3200" b="1">
                <a:solidFill>
                  <a:srgbClr val="0000FF"/>
                </a:solidFill>
                <a:latin typeface="黑体" panose="02010609060101010101" pitchFamily="49" charset="-122"/>
                <a:ea typeface="黑体" panose="02010609060101010101" pitchFamily="49" charset="-122"/>
              </a:rPr>
              <a:t>点效果</a:t>
            </a: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   </a:t>
            </a:r>
            <a:endParaRPr lang="zh-CN" altLang="en-US" sz="3200" b="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sp>
        <p:nvSpPr>
          <p:cNvPr id="1048874" name="Text Box 2"/>
          <p:cNvSpPr/>
          <p:nvPr/>
        </p:nvSpPr>
        <p:spPr>
          <a:xfrm>
            <a:off x="239713" y="3865880"/>
            <a:ext cx="11712575" cy="781050"/>
          </a:xfrm>
          <a:prstGeom prst="rect">
            <a:avLst/>
          </a:prstGeom>
          <a:noFill/>
          <a:ln w="9525" cap="flat" cmpd="sng">
            <a:solidFill>
              <a:srgbClr val="CC0000"/>
            </a:solidFill>
            <a:prstDash val="solid"/>
            <a:miter/>
            <a:headEnd type="none" w="med" len="med"/>
            <a:tailEnd type="none" w="med" len="med"/>
          </a:ln>
        </p:spPr>
        <p:txBody>
          <a:bodyPr anchor="t">
            <a:spAutoFit/>
          </a:bodyPr>
          <a:lstStyle/>
          <a:p>
            <a:pPr>
              <a:lnSpc>
                <a:spcPct val="140000"/>
              </a:lnSpc>
              <a:buSzTx/>
            </a:pP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 </a:t>
            </a:r>
            <a:r>
              <a:rPr lang="zh-CN" altLang="en-US" sz="3200" b="1">
                <a:solidFill>
                  <a:srgbClr val="990000"/>
                </a:solidFill>
                <a:effectLst>
                  <a:outerShdw blurRad="38100" dist="38100" dir="2700000">
                    <a:srgbClr val="C0C0C0"/>
                  </a:outerShdw>
                </a:effectLst>
                <a:latin typeface="黑体" panose="02010609060101010101" pitchFamily="49" charset="-122"/>
                <a:ea typeface="黑体" panose="02010609060101010101" pitchFamily="49" charset="-122"/>
              </a:rPr>
              <a:t>五、</a:t>
            </a: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词句统领（</a:t>
            </a:r>
            <a:r>
              <a:rPr lang="zh-CN" altLang="en-US" sz="3200" b="1">
                <a:solidFill>
                  <a:srgbClr val="0000FF"/>
                </a:solidFill>
                <a:latin typeface="黑体" panose="02010609060101010101" pitchFamily="49" charset="-122"/>
                <a:ea typeface="黑体" panose="02010609060101010101" pitchFamily="49" charset="-122"/>
              </a:rPr>
              <a:t>说内容</a:t>
            </a:r>
            <a:r>
              <a:rPr lang="en-US" altLang="zh-CN"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a:t>
            </a:r>
            <a:r>
              <a:rPr lang="zh-CN" altLang="en-US" sz="3200" b="1">
                <a:solidFill>
                  <a:srgbClr val="0000FF"/>
                </a:solidFill>
                <a:latin typeface="黑体" panose="02010609060101010101" pitchFamily="49" charset="-122"/>
                <a:ea typeface="黑体" panose="02010609060101010101" pitchFamily="49" charset="-122"/>
              </a:rPr>
              <a:t>思结构</a:t>
            </a:r>
            <a:r>
              <a:rPr lang="en-US" altLang="zh-CN" sz="3200" b="1">
                <a:latin typeface="黑体" panose="02010609060101010101" pitchFamily="49" charset="-122"/>
                <a:ea typeface="黑体" panose="02010609060101010101" pitchFamily="49" charset="-122"/>
              </a:rPr>
              <a:t>+</a:t>
            </a:r>
            <a:r>
              <a:rPr lang="zh-CN" altLang="en-US" sz="3200" b="1">
                <a:solidFill>
                  <a:srgbClr val="0000FF"/>
                </a:solidFill>
                <a:latin typeface="黑体" panose="02010609060101010101" pitchFamily="49" charset="-122"/>
                <a:ea typeface="黑体" panose="02010609060101010101" pitchFamily="49" charset="-122"/>
              </a:rPr>
              <a:t>虑主旨</a:t>
            </a:r>
            <a:r>
              <a:rPr lang="zh-CN" altLang="en-US" sz="3200" b="1">
                <a:solidFill>
                  <a:srgbClr val="FF3300"/>
                </a:solidFill>
                <a:effectLst>
                  <a:outerShdw blurRad="38100" dist="38100" dir="2700000">
                    <a:srgbClr val="C0C0C0"/>
                  </a:outerShdw>
                </a:effectLst>
                <a:latin typeface="黑体" panose="02010609060101010101" pitchFamily="49" charset="-122"/>
                <a:ea typeface="黑体" panose="02010609060101010101" pitchFamily="49" charset="-122"/>
              </a:rPr>
              <a:t>）   </a:t>
            </a:r>
            <a:endParaRPr lang="zh-CN" altLang="en-US" sz="3200" b="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48870"/>
                                        </p:tgtEl>
                                        <p:attrNameLst>
                                          <p:attrName>style.visibility</p:attrName>
                                        </p:attrNameLst>
                                      </p:cBhvr>
                                      <p:to>
                                        <p:strVal val="visible"/>
                                      </p:to>
                                    </p:set>
                                    <p:animEffect transition="in" filter="checkerboard(across)">
                                      <p:cBhvr>
                                        <p:cTn id="7" dur="500" fill="hold"/>
                                        <p:tgtEl>
                                          <p:spTgt spid="104887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48871"/>
                                        </p:tgtEl>
                                        <p:attrNameLst>
                                          <p:attrName>style.visibility</p:attrName>
                                        </p:attrNameLst>
                                      </p:cBhvr>
                                      <p:to>
                                        <p:strVal val="visible"/>
                                      </p:to>
                                    </p:set>
                                    <p:animEffect transition="in" filter="checkerboard(across)">
                                      <p:cBhvr>
                                        <p:cTn id="12" dur="500" fill="hold"/>
                                        <p:tgtEl>
                                          <p:spTgt spid="104887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48872"/>
                                        </p:tgtEl>
                                        <p:attrNameLst>
                                          <p:attrName>style.visibility</p:attrName>
                                        </p:attrNameLst>
                                      </p:cBhvr>
                                      <p:to>
                                        <p:strVal val="visible"/>
                                      </p:to>
                                    </p:set>
                                    <p:animEffect transition="in" filter="checkerboard(across)">
                                      <p:cBhvr>
                                        <p:cTn id="17" dur="500" fill="hold"/>
                                        <p:tgtEl>
                                          <p:spTgt spid="104887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48873"/>
                                        </p:tgtEl>
                                        <p:attrNameLst>
                                          <p:attrName>style.visibility</p:attrName>
                                        </p:attrNameLst>
                                      </p:cBhvr>
                                      <p:to>
                                        <p:strVal val="visible"/>
                                      </p:to>
                                    </p:set>
                                    <p:animEffect transition="in" filter="checkerboard(across)">
                                      <p:cBhvr>
                                        <p:cTn id="22" dur="500" fill="hold"/>
                                        <p:tgtEl>
                                          <p:spTgt spid="104887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48874"/>
                                        </p:tgtEl>
                                        <p:attrNameLst>
                                          <p:attrName>style.visibility</p:attrName>
                                        </p:attrNameLst>
                                      </p:cBhvr>
                                      <p:to>
                                        <p:strVal val="visible"/>
                                      </p:to>
                                    </p:set>
                                    <p:animEffect transition="in" filter="checkerboard(across)">
                                      <p:cBhvr>
                                        <p:cTn id="27" dur="500" fill="hold"/>
                                        <p:tgtEl>
                                          <p:spTgt spid="1048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70" grpId="0"/>
      <p:bldP spid="1048871" grpId="0"/>
      <p:bldP spid="1048872" grpId="0"/>
      <p:bldP spid="1048873" grpId="0"/>
      <p:bldP spid="104887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361" name=""/>
        <p:cNvGrpSpPr/>
        <p:nvPr/>
      </p:nvGrpSpPr>
      <p:grpSpPr>
        <a:xfrm>
          <a:off x="0" y="0"/>
          <a:ext cx="0" cy="0"/>
          <a:chOff x="0" y="0"/>
          <a:chExt cx="0" cy="0"/>
        </a:xfrm>
      </p:grpSpPr>
      <p:pic>
        <p:nvPicPr>
          <p:cNvPr id="2097238" name="图片 1"/>
          <p:cNvPicPr>
            <a:picLocks noChangeAspect="1"/>
          </p:cNvPicPr>
          <p:nvPr/>
        </p:nvPicPr>
        <p:blipFill>
          <a:blip r:embed="rId1"/>
          <a:stretch>
            <a:fillRect/>
          </a:stretch>
        </p:blipFill>
        <p:spPr>
          <a:xfrm>
            <a:off x="345440" y="0"/>
            <a:ext cx="11272532" cy="6858000"/>
          </a:xfrm>
          <a:prstGeom prst="rect">
            <a:avLst/>
          </a:prstGeom>
        </p:spPr>
      </p:pic>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362" name=""/>
        <p:cNvGrpSpPr/>
        <p:nvPr/>
      </p:nvGrpSpPr>
      <p:grpSpPr>
        <a:xfrm>
          <a:off x="0" y="0"/>
          <a:ext cx="0" cy="0"/>
          <a:chOff x="0" y="0"/>
          <a:chExt cx="0" cy="0"/>
        </a:xfrm>
      </p:grpSpPr>
      <p:pic>
        <p:nvPicPr>
          <p:cNvPr id="2097239" name="图片 3"/>
          <p:cNvPicPr>
            <a:picLocks noChangeAspect="1"/>
          </p:cNvPicPr>
          <p:nvPr/>
        </p:nvPicPr>
        <p:blipFill>
          <a:blip r:embed="rId1"/>
          <a:stretch>
            <a:fillRect/>
          </a:stretch>
        </p:blipFill>
        <p:spPr>
          <a:xfrm>
            <a:off x="1016000" y="0"/>
            <a:ext cx="10160000" cy="6936827"/>
          </a:xfrm>
          <a:prstGeom prst="rect">
            <a:avLst/>
          </a:prstGeom>
        </p:spPr>
      </p:pic>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363" name=""/>
        <p:cNvGrpSpPr/>
        <p:nvPr/>
      </p:nvGrpSpPr>
      <p:grpSpPr>
        <a:xfrm>
          <a:off x="0" y="0"/>
          <a:ext cx="0" cy="0"/>
          <a:chOff x="0" y="0"/>
          <a:chExt cx="0" cy="0"/>
        </a:xfrm>
      </p:grpSpPr>
      <p:pic>
        <p:nvPicPr>
          <p:cNvPr id="2097240" name="图片 3"/>
          <p:cNvPicPr>
            <a:picLocks noChangeAspect="1"/>
          </p:cNvPicPr>
          <p:nvPr/>
        </p:nvPicPr>
        <p:blipFill>
          <a:blip r:embed="rId1"/>
          <a:stretch>
            <a:fillRect/>
          </a:stretch>
        </p:blipFill>
        <p:spPr>
          <a:xfrm>
            <a:off x="0" y="609600"/>
            <a:ext cx="12063054" cy="564896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p:nvPr/>
        </p:nvSpPr>
        <p:spPr>
          <a:xfrm>
            <a:off x="664845" y="405130"/>
            <a:ext cx="10757535" cy="5554345"/>
          </a:xfrm>
          <a:prstGeom prst="rect">
            <a:avLst/>
          </a:prstGeom>
          <a:noFill/>
          <a:ln w="9525">
            <a:noFill/>
          </a:ln>
        </p:spPr>
        <p:txBody>
          <a:bodyPr wrap="square">
            <a:spAutoFit/>
          </a:body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a:t>
            </a:r>
            <a:r>
              <a:rPr kumimoji="0" lang="en-US" altLang="zh-CN"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4</a:t>
            </a:r>
            <a:r>
              <a:rPr kumimoji="0"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）表揣度：</a:t>
            </a:r>
            <a:endParaRPr kumimoji="0"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1</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、无乃</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乎（耶）？（恐怕</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吧？）</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例如：求，无乃尔是过欤？</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师劳力竭，远主备之，无乃不可乎？</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2</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、得无</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乎（耶）？（该不是</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吗？</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例如：若辈得无若贫乎？</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3</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、其</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乎（欤）？（大概</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吧？）（兼表反问）            例如：其皆出于此乎？</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4</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庶几</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欤？（</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或许</a:t>
            </a:r>
            <a:r>
              <a:rPr kumimoji="0" lang="en-US" altLang="zh-CN" sz="2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吧？）</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例如：吾王庶几无疾病欤？</a:t>
            </a:r>
            <a:endPar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p:txBody>
      </p:sp>
      <p:sp>
        <p:nvSpPr>
          <p:cNvPr id="60418"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60419" name="页脚占位符 2"/>
          <p:cNvSpPr txBox="1">
            <a:spLocks noGrp="1"/>
          </p:cNvSpPr>
          <p:nvPr>
            <p:ph type="ftr" sz="quarter" idx="11"/>
          </p:nvPr>
        </p:nvSpPr>
        <p:spPr>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6326"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364" name=""/>
        <p:cNvGrpSpPr/>
        <p:nvPr/>
      </p:nvGrpSpPr>
      <p:grpSpPr>
        <a:xfrm>
          <a:off x="0" y="0"/>
          <a:ext cx="0" cy="0"/>
          <a:chOff x="0" y="0"/>
          <a:chExt cx="0" cy="0"/>
        </a:xfrm>
      </p:grpSpPr>
      <p:sp>
        <p:nvSpPr>
          <p:cNvPr id="1048875" name="矩形 3"/>
          <p:cNvSpPr/>
          <p:nvPr/>
        </p:nvSpPr>
        <p:spPr>
          <a:xfrm>
            <a:off x="406400" y="119180"/>
            <a:ext cx="11521440" cy="6698180"/>
          </a:xfrm>
          <a:prstGeom prst="rect">
            <a:avLst/>
          </a:prstGeom>
        </p:spPr>
        <p:txBody>
          <a:bodyPr wrap="square">
            <a:spAutoFit/>
          </a:bodyPr>
          <a:lstStyle/>
          <a:p>
            <a:pPr algn="just">
              <a:lnSpc>
                <a:spcPct val="110000"/>
              </a:lnSpc>
              <a:spcAft>
                <a:spcPct val="0"/>
              </a:spcAft>
            </a:pPr>
            <a:r>
              <a:rPr lang="en-US" altLang="zh-CN" sz="2800" kern="100">
                <a:solidFill>
                  <a:srgbClr val="0000FF"/>
                </a:solidFill>
                <a:latin typeface="宋体" panose="02010600030101010101" pitchFamily="2" charset="-122"/>
                <a:ea typeface="等线" panose="02010600030101010101" charset="-122"/>
                <a:cs typeface="Courier New" panose="02070309020205020404" pitchFamily="49" charset="0"/>
              </a:rPr>
              <a:t>[2020</a:t>
            </a:r>
            <a:r>
              <a:rPr lang="zh-CN" altLang="zh-CN" sz="2800" kern="100">
                <a:solidFill>
                  <a:srgbClr val="0000FF"/>
                </a:solidFill>
                <a:latin typeface="等线" panose="02010600030101010101" charset="-122"/>
                <a:cs typeface="Courier New" panose="02070309020205020404" pitchFamily="49" charset="0"/>
              </a:rPr>
              <a:t>课标全国</a:t>
            </a:r>
            <a:r>
              <a:rPr lang="en-US" altLang="zh-CN" sz="2800" kern="100">
                <a:solidFill>
                  <a:srgbClr val="0000FF"/>
                </a:solidFill>
                <a:latin typeface="等线" panose="02010600030101010101" charset="-122"/>
                <a:cs typeface="Courier New" panose="02070309020205020404" pitchFamily="49" charset="0"/>
              </a:rPr>
              <a:t>III]</a:t>
            </a:r>
            <a:endParaRPr lang="zh-CN" altLang="zh-CN" sz="2800" kern="100">
              <a:latin typeface="等线" panose="02010600030101010101" charset="-122"/>
              <a:ea typeface="等线" panose="02010600030101010101" charset="-122"/>
              <a:cs typeface="Times New Roman" panose="02020603050405020304" pitchFamily="18" charset="0"/>
            </a:endParaRPr>
          </a:p>
          <a:p>
            <a:pPr algn="ctr">
              <a:lnSpc>
                <a:spcPct val="110000"/>
              </a:lnSpc>
              <a:spcAft>
                <a:spcPct val="0"/>
              </a:spcAft>
            </a:pPr>
            <a:r>
              <a:rPr lang="zh-CN" altLang="zh-CN" sz="2800" b="1" kern="100">
                <a:solidFill>
                  <a:srgbClr val="000000"/>
                </a:solidFill>
                <a:latin typeface="等线" panose="02010600030101010101" charset="-122"/>
                <a:ea typeface="楷体" panose="02010609060101010101" pitchFamily="49" charset="-122"/>
                <a:cs typeface="Courier New" panose="02070309020205020404" pitchFamily="49" charset="0"/>
              </a:rPr>
              <a:t>苦笋</a:t>
            </a:r>
            <a:endParaRPr lang="zh-CN" altLang="zh-CN" sz="2800" kern="100">
              <a:latin typeface="等线" panose="02010600030101010101" charset="-122"/>
              <a:ea typeface="等线" panose="02010600030101010101" charset="-122"/>
              <a:cs typeface="Times New Roman" panose="02020603050405020304" pitchFamily="18" charset="0"/>
            </a:endParaRPr>
          </a:p>
          <a:p>
            <a:pPr algn="ctr">
              <a:lnSpc>
                <a:spcPct val="110000"/>
              </a:lnSpc>
              <a:spcAft>
                <a:spcPct val="0"/>
              </a:spcAft>
            </a:pPr>
            <a:r>
              <a:rPr lang="zh-CN" altLang="zh-CN" sz="2800" kern="100">
                <a:solidFill>
                  <a:srgbClr val="000000"/>
                </a:solidFill>
                <a:latin typeface="等线" panose="02010600030101010101" charset="-122"/>
                <a:ea typeface="楷体" panose="02010609060101010101" pitchFamily="49" charset="-122"/>
                <a:cs typeface="Courier New" panose="02070309020205020404" pitchFamily="49" charset="0"/>
              </a:rPr>
              <a:t>陆游</a:t>
            </a:r>
            <a:endParaRPr lang="zh-CN" altLang="zh-CN" sz="2800" kern="100">
              <a:latin typeface="等线" panose="02010600030101010101" charset="-122"/>
              <a:ea typeface="等线" panose="02010600030101010101" charset="-122"/>
              <a:cs typeface="Times New Roman" panose="02020603050405020304" pitchFamily="18" charset="0"/>
            </a:endParaRPr>
          </a:p>
          <a:p>
            <a:pPr algn="ctr">
              <a:lnSpc>
                <a:spcPct val="110000"/>
              </a:lnSpc>
              <a:spcAft>
                <a:spcPct val="0"/>
              </a:spcAft>
            </a:pPr>
            <a:r>
              <a:rPr lang="zh-CN" altLang="zh-CN" sz="2800" kern="100">
                <a:solidFill>
                  <a:srgbClr val="000000"/>
                </a:solidFill>
                <a:latin typeface="等线" panose="02010600030101010101" charset="-122"/>
                <a:ea typeface="楷体" panose="02010609060101010101" pitchFamily="49" charset="-122"/>
                <a:cs typeface="Courier New" panose="02070309020205020404" pitchFamily="49" charset="0"/>
              </a:rPr>
              <a:t>藜藿盘中忽眼明①，骈头脱襁白玉婴。</a:t>
            </a:r>
            <a:endParaRPr lang="zh-CN" altLang="zh-CN" sz="2800" kern="100">
              <a:latin typeface="等线" panose="02010600030101010101" charset="-122"/>
              <a:ea typeface="等线" panose="02010600030101010101" charset="-122"/>
              <a:cs typeface="Times New Roman" panose="02020603050405020304" pitchFamily="18" charset="0"/>
            </a:endParaRPr>
          </a:p>
          <a:p>
            <a:pPr algn="ctr">
              <a:lnSpc>
                <a:spcPct val="110000"/>
              </a:lnSpc>
              <a:spcAft>
                <a:spcPct val="0"/>
              </a:spcAft>
            </a:pPr>
            <a:r>
              <a:rPr lang="zh-CN" altLang="zh-CN" sz="2800" kern="100">
                <a:solidFill>
                  <a:srgbClr val="000000"/>
                </a:solidFill>
                <a:latin typeface="等线" panose="02010600030101010101" charset="-122"/>
                <a:ea typeface="楷体" panose="02010609060101010101" pitchFamily="49" charset="-122"/>
                <a:cs typeface="Courier New" panose="02070309020205020404" pitchFamily="49" charset="0"/>
              </a:rPr>
              <a:t>极知耿介种性别，苦节乃与生俱生。</a:t>
            </a:r>
            <a:endParaRPr lang="zh-CN" altLang="zh-CN" sz="2800" kern="100">
              <a:latin typeface="等线" panose="02010600030101010101" charset="-122"/>
              <a:ea typeface="等线" panose="02010600030101010101" charset="-122"/>
              <a:cs typeface="Times New Roman" panose="02020603050405020304" pitchFamily="18" charset="0"/>
            </a:endParaRPr>
          </a:p>
          <a:p>
            <a:pPr algn="ctr">
              <a:lnSpc>
                <a:spcPct val="110000"/>
              </a:lnSpc>
              <a:spcAft>
                <a:spcPct val="0"/>
              </a:spcAft>
            </a:pPr>
            <a:r>
              <a:rPr lang="zh-CN" altLang="zh-CN" sz="2800" kern="100">
                <a:solidFill>
                  <a:srgbClr val="000000"/>
                </a:solidFill>
                <a:latin typeface="等线" panose="02010600030101010101" charset="-122"/>
                <a:ea typeface="楷体" panose="02010609060101010101" pitchFamily="49" charset="-122"/>
                <a:cs typeface="Courier New" panose="02070309020205020404" pitchFamily="49" charset="0"/>
              </a:rPr>
              <a:t>我见魏征殊媚妩②，约束儿童勿多取。</a:t>
            </a:r>
            <a:endParaRPr lang="zh-CN" altLang="zh-CN" sz="2800" kern="100">
              <a:latin typeface="等线" panose="02010600030101010101" charset="-122"/>
              <a:ea typeface="等线" panose="02010600030101010101" charset="-122"/>
              <a:cs typeface="Times New Roman" panose="02020603050405020304" pitchFamily="18" charset="0"/>
            </a:endParaRPr>
          </a:p>
          <a:p>
            <a:pPr algn="ctr">
              <a:lnSpc>
                <a:spcPct val="110000"/>
              </a:lnSpc>
              <a:spcAft>
                <a:spcPct val="0"/>
              </a:spcAft>
            </a:pPr>
            <a:r>
              <a:rPr lang="zh-CN" altLang="zh-CN" sz="2800" kern="100">
                <a:solidFill>
                  <a:srgbClr val="000000"/>
                </a:solidFill>
                <a:latin typeface="等线" panose="02010600030101010101" charset="-122"/>
                <a:ea typeface="楷体" panose="02010609060101010101" pitchFamily="49" charset="-122"/>
                <a:cs typeface="Courier New" panose="02070309020205020404" pitchFamily="49" charset="0"/>
              </a:rPr>
              <a:t>人才自古要养成，放使干霄战风雨。</a:t>
            </a:r>
            <a:endParaRPr lang="zh-CN" altLang="zh-CN" sz="2800" kern="100">
              <a:latin typeface="等线" panose="02010600030101010101" charset="-122"/>
              <a:ea typeface="等线" panose="02010600030101010101" charset="-122"/>
              <a:cs typeface="Times New Roman" panose="02020603050405020304" pitchFamily="18" charset="0"/>
            </a:endParaRPr>
          </a:p>
          <a:p>
            <a:pPr algn="just">
              <a:lnSpc>
                <a:spcPct val="110000"/>
              </a:lnSpc>
              <a:spcAft>
                <a:spcPct val="0"/>
              </a:spcAft>
            </a:pPr>
            <a:r>
              <a:rPr lang="zh-CN" altLang="zh-CN" sz="2800" kern="100">
                <a:solidFill>
                  <a:srgbClr val="000000"/>
                </a:solidFill>
                <a:latin typeface="等线" panose="02010600030101010101" charset="-122"/>
                <a:cs typeface="Courier New" panose="02070309020205020404" pitchFamily="49" charset="0"/>
              </a:rPr>
              <a:t>【注】①藜藿：藜和藿。泛指粗劣的饭菜。②唐太宗曾说，别人认为魏征言行无礼，我却觉得他很妩媚。</a:t>
            </a:r>
            <a:endParaRPr lang="zh-CN" altLang="zh-CN" sz="2800" kern="100">
              <a:latin typeface="等线" panose="02010600030101010101" charset="-122"/>
              <a:ea typeface="等线" panose="02010600030101010101" charset="-122"/>
              <a:cs typeface="Times New Roman" panose="02020603050405020304" pitchFamily="18" charset="0"/>
            </a:endParaRPr>
          </a:p>
          <a:p>
            <a:pPr algn="just">
              <a:lnSpc>
                <a:spcPct val="110000"/>
              </a:lnSpc>
              <a:spcAft>
                <a:spcPct val="0"/>
              </a:spcAft>
            </a:pPr>
            <a:r>
              <a:rPr lang="en-US" altLang="zh-CN" sz="2800" kern="100">
                <a:solidFill>
                  <a:srgbClr val="0000CC"/>
                </a:solidFill>
                <a:latin typeface="宋体" panose="02010600030101010101" pitchFamily="2" charset="-122"/>
                <a:ea typeface="等线" panose="02010600030101010101" charset="-122"/>
                <a:cs typeface="Courier New" panose="02070309020205020404" pitchFamily="49" charset="0"/>
              </a:rPr>
              <a:t>15. </a:t>
            </a:r>
            <a:r>
              <a:rPr lang="zh-CN" altLang="zh-CN" sz="2800" kern="100">
                <a:solidFill>
                  <a:srgbClr val="0000CC"/>
                </a:solidFill>
                <a:latin typeface="等线" panose="02010600030101010101" charset="-122"/>
                <a:cs typeface="Courier New" panose="02070309020205020404" pitchFamily="49" charset="0"/>
              </a:rPr>
              <a:t>诗人由苦笋联想到了魏征，这二者有何相似之处？请简要分析。</a:t>
            </a:r>
            <a:endParaRPr lang="zh-CN" altLang="zh-CN" sz="2800" kern="100">
              <a:solidFill>
                <a:srgbClr val="0000CC"/>
              </a:solidFill>
              <a:latin typeface="等线" panose="02010600030101010101" charset="-122"/>
              <a:ea typeface="等线" panose="02010600030101010101" charset="-122"/>
              <a:cs typeface="Times New Roman" panose="02020603050405020304" pitchFamily="18" charset="0"/>
            </a:endParaRPr>
          </a:p>
          <a:p>
            <a:pPr algn="just">
              <a:lnSpc>
                <a:spcPct val="110000"/>
              </a:lnSpc>
              <a:spcAft>
                <a:spcPct val="0"/>
              </a:spcAft>
            </a:pPr>
            <a:r>
              <a:rPr lang="zh-CN" altLang="zh-CN" sz="2800" kern="100">
                <a:solidFill>
                  <a:srgbClr val="000000"/>
                </a:solidFill>
                <a:latin typeface="等线" panose="02010600030101010101" charset="-122"/>
                <a:cs typeface="Courier New" panose="02070309020205020404" pitchFamily="49" charset="0"/>
              </a:rPr>
              <a:t>【参考答案】</a:t>
            </a:r>
            <a:endParaRPr lang="zh-CN" altLang="zh-CN" sz="2800" kern="100">
              <a:latin typeface="等线" panose="02010600030101010101" charset="-122"/>
              <a:ea typeface="等线" panose="02010600030101010101" charset="-122"/>
              <a:cs typeface="Times New Roman" panose="02020603050405020304" pitchFamily="18" charset="0"/>
            </a:endParaRPr>
          </a:p>
          <a:p>
            <a:pPr indent="266700" algn="just">
              <a:lnSpc>
                <a:spcPct val="110000"/>
              </a:lnSpc>
              <a:spcAft>
                <a:spcPct val="0"/>
              </a:spcAft>
            </a:pPr>
            <a:r>
              <a:rPr lang="zh-CN" altLang="zh-CN" sz="2800" kern="100">
                <a:solidFill>
                  <a:srgbClr val="FF0000"/>
                </a:solidFill>
                <a:latin typeface="等线" panose="02010600030101010101" charset="-122"/>
                <a:cs typeface="Courier New" panose="02070309020205020404" pitchFamily="49" charset="0"/>
              </a:rPr>
              <a:t>①历史上的魏征以“犯颜直谏”著称，其言行常常令人难以接受，好比苦笋的滋味并不适口；②苦笋与生俱来的“苦节”，象征“耿介”的性格，与魏征方正的人格相似，应该得到认可。</a:t>
            </a:r>
            <a:endParaRPr lang="zh-CN" altLang="zh-CN" sz="2800" kern="100">
              <a:solidFill>
                <a:srgbClr val="FF0000"/>
              </a:solidFill>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365" name=""/>
        <p:cNvGrpSpPr/>
        <p:nvPr/>
      </p:nvGrpSpPr>
      <p:grpSpPr>
        <a:xfrm>
          <a:off x="0" y="0"/>
          <a:ext cx="0" cy="0"/>
          <a:chOff x="0" y="0"/>
          <a:chExt cx="0" cy="0"/>
        </a:xfrm>
      </p:grpSpPr>
      <p:pic>
        <p:nvPicPr>
          <p:cNvPr id="2097241" name="图片 1"/>
          <p:cNvPicPr>
            <a:picLocks noChangeAspect="1"/>
          </p:cNvPicPr>
          <p:nvPr/>
        </p:nvPicPr>
        <p:blipFill>
          <a:blip r:embed="rId1"/>
          <a:stretch>
            <a:fillRect/>
          </a:stretch>
        </p:blipFill>
        <p:spPr>
          <a:xfrm>
            <a:off x="467360" y="457200"/>
            <a:ext cx="11409526" cy="6400800"/>
          </a:xfrm>
          <a:prstGeom prst="rect">
            <a:avLst/>
          </a:prstGeom>
        </p:spPr>
      </p:pic>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366" name=""/>
        <p:cNvGrpSpPr/>
        <p:nvPr/>
      </p:nvGrpSpPr>
      <p:grpSpPr>
        <a:xfrm>
          <a:off x="0" y="0"/>
          <a:ext cx="0" cy="0"/>
          <a:chOff x="0" y="0"/>
          <a:chExt cx="0" cy="0"/>
        </a:xfrm>
      </p:grpSpPr>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367" name=""/>
        <p:cNvGrpSpPr/>
        <p:nvPr/>
      </p:nvGrpSpPr>
      <p:grpSpPr>
        <a:xfrm>
          <a:off x="0" y="0"/>
          <a:ext cx="0" cy="0"/>
          <a:chOff x="0" y="0"/>
          <a:chExt cx="0" cy="0"/>
        </a:xfrm>
      </p:grpSpPr>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368" name=""/>
        <p:cNvGrpSpPr/>
        <p:nvPr/>
      </p:nvGrpSpPr>
      <p:grpSpPr>
        <a:xfrm>
          <a:off x="0" y="0"/>
          <a:ext cx="0" cy="0"/>
          <a:chOff x="0" y="0"/>
          <a:chExt cx="0" cy="0"/>
        </a:xfrm>
      </p:grpSpPr>
      <p:pic>
        <p:nvPicPr>
          <p:cNvPr id="2097242" name="Picture 2" descr="https://gimg2.baidu.com/image_search/src=http%3A%2F%2Fpic.greenxf.com%2F2019%2F0514%2F1905145cda843766ed5.jpg&amp;refer=http%3A%2F%2Fpic.greenxf.com&amp;app=2002&amp;size=f9999,10000&amp;q=a80&amp;n=0&amp;g=0n&amp;fmt=jpeg?sec=1624180023&amp;t=c766c27e7a9b532cc415202ea2292e3c"/>
          <p:cNvPicPr>
            <a:picLocks noChangeAspect="1" noChangeArrowheads="1"/>
          </p:cNvPicPr>
          <p:nvPr/>
        </p:nvPicPr>
        <p:blipFill>
          <a:blip r:embed="rId1"/>
          <a:stretch>
            <a:fillRect/>
          </a:stretch>
        </p:blipFill>
        <p:spPr bwMode="auto">
          <a:xfrm>
            <a:off x="-1" y="0"/>
            <a:ext cx="12184261" cy="6858000"/>
          </a:xfrm>
          <a:prstGeom prst="rect">
            <a:avLst/>
          </a:prstGeom>
          <a:noFill/>
        </p:spPr>
      </p:pic>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369" name=""/>
        <p:cNvGrpSpPr/>
        <p:nvPr/>
      </p:nvGrpSpPr>
      <p:grpSpPr>
        <a:xfrm>
          <a:off x="0" y="0"/>
          <a:ext cx="0" cy="0"/>
          <a:chOff x="0" y="0"/>
          <a:chExt cx="0" cy="0"/>
        </a:xfrm>
      </p:grpSpPr>
      <p:pic>
        <p:nvPicPr>
          <p:cNvPr id="2097243" name="Picture 2" descr="https://gimg2.baidu.com/image_search/src=http%3A%2F%2Fimg.1ppt.com%2Fuploads%2Fallimg%2F1912%2F1_191208113402_9.JPG&amp;refer=http%3A%2F%2Fimg.1ppt.com&amp;app=2002&amp;size=f9999,10000&amp;q=a80&amp;n=0&amp;g=0n&amp;fmt=jpeg?sec=1624164415&amp;t=4dfc38ee4c5662b41cbeb22841ec49a6"/>
          <p:cNvPicPr>
            <a:picLocks noChangeAspect="1" noChangeArrowheads="1"/>
          </p:cNvPicPr>
          <p:nvPr/>
        </p:nvPicPr>
        <p:blipFill>
          <a:blip r:embed="rId1"/>
          <a:stretch>
            <a:fillRect/>
          </a:stretch>
        </p:blipFill>
        <p:spPr bwMode="auto">
          <a:xfrm>
            <a:off x="325015" y="176463"/>
            <a:ext cx="12192000" cy="7025510"/>
          </a:xfrm>
          <a:prstGeom prst="rect">
            <a:avLst/>
          </a:prstGeom>
          <a:noFill/>
        </p:spPr>
      </p:pic>
      <p:pic>
        <p:nvPicPr>
          <p:cNvPr id="2097244" name="Picture 4" descr="https://gimg2.baidu.com/image_search/src=http%3A%2F%2Fku.90sjimg.com%2Felement_origin_min_pic%2F17%2F05%2F14%2F172e758d79a5c6f267086aad0de32b4d.jpg%21%2Ffwfh%2F804x925%2Fquality%2F90%2Funsharp%2Ftrue%2Fcompress%2Ftrue&amp;refer=http%3A%2F%2Fku.90sjimg.com&amp;app=2002&amp;size=f9999,10000&amp;q=a80&amp;n=0&amp;g=0n&amp;fmt=jpeg?sec=1624165239&amp;t=147039e034e0b3950c220748b7babe93"/>
          <p:cNvPicPr>
            <a:picLocks noChangeAspect="1" noChangeArrowheads="1"/>
          </p:cNvPicPr>
          <p:nvPr/>
        </p:nvPicPr>
        <p:blipFill>
          <a:blip r:embed="rId2">
            <a:clrChange>
              <a:clrFrom>
                <a:srgbClr val="F6F6F6"/>
              </a:clrFrom>
              <a:clrTo>
                <a:srgbClr val="F6F6F6">
                  <a:alpha val="0"/>
                </a:srgbClr>
              </a:clrTo>
            </a:clrChange>
          </a:blip>
          <a:stretch>
            <a:fillRect/>
          </a:stretch>
        </p:blipFill>
        <p:spPr bwMode="auto">
          <a:xfrm>
            <a:off x="9569302" y="-318977"/>
            <a:ext cx="2622698" cy="3026190"/>
          </a:xfrm>
          <a:prstGeom prst="rect">
            <a:avLst/>
          </a:prstGeom>
          <a:noFill/>
        </p:spPr>
      </p:pic>
      <p:pic>
        <p:nvPicPr>
          <p:cNvPr id="2097245" name="Picture 6" descr="https://gimg2.baidu.com/image_search/src=http%3A%2F%2Fimg.zcool.cn%2Fcommunity%2F01f28858e4ab07a801219c77cbf61d.jpg%401280w_1l_2o_100sh.jpg&amp;refer=http%3A%2F%2Fimg.zcool.cn&amp;app=2002&amp;size=f9999,10000&amp;q=a80&amp;n=0&amp;g=0n&amp;fmt=jpeg?sec=1624165446&amp;t=cb056f9e4126bc9074860ddea8c44e76"/>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6084131" y="2257569"/>
            <a:ext cx="3485171" cy="4646894"/>
          </a:xfrm>
          <a:prstGeom prst="rect">
            <a:avLst/>
          </a:prstGeom>
          <a:noFill/>
        </p:spPr>
      </p:pic>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CEE0EA"/>
        </a:solidFill>
        <a:effectLst/>
      </p:bgPr>
    </p:bg>
    <p:spTree>
      <p:nvGrpSpPr>
        <p:cNvPr id="372" name=""/>
        <p:cNvGrpSpPr/>
        <p:nvPr/>
      </p:nvGrpSpPr>
      <p:grpSpPr>
        <a:xfrm>
          <a:off x="0" y="0"/>
          <a:ext cx="0" cy="0"/>
          <a:chOff x="0" y="0"/>
          <a:chExt cx="0" cy="0"/>
        </a:xfrm>
      </p:grpSpPr>
      <p:pic>
        <p:nvPicPr>
          <p:cNvPr id="2097246" name="图片 3"/>
          <p:cNvPicPr>
            <a:picLocks noChangeAspect="1"/>
          </p:cNvPicPr>
          <p:nvPr/>
        </p:nvPicPr>
        <p:blipFill>
          <a:blip r:embed="rId1"/>
          <a:srcRect l="50606" t="51818"/>
          <a:stretch>
            <a:fillRect/>
          </a:stretch>
        </p:blipFill>
        <p:spPr>
          <a:xfrm>
            <a:off x="7675418" y="3553691"/>
            <a:ext cx="4516582" cy="3304309"/>
          </a:xfrm>
          <a:prstGeom prst="rect">
            <a:avLst/>
          </a:prstGeom>
        </p:spPr>
      </p:pic>
      <p:pic>
        <p:nvPicPr>
          <p:cNvPr id="2097247" name="Picture 6" descr="https://gimg2.baidu.com/image_search/src=http%3A%2F%2Fku.90sjimg.com%2Felement_origin_min_pic%2F17%2F04%2F11%2F9ff5325400dece4556f337a34ae36404.jpg&amp;refer=http%3A%2F%2Fku.90sjimg.com&amp;app=2002&amp;size=f9999,10000&amp;q=a80&amp;n=0&amp;g=0n&amp;fmt=jpeg?sec=1624165696&amp;t=f45202701a9f21681a318a67bae345e2"/>
          <p:cNvPicPr>
            <a:picLocks noChangeAspect="1" noChangeArrowheads="1"/>
          </p:cNvPicPr>
          <p:nvPr/>
        </p:nvPicPr>
        <p:blipFill>
          <a:blip r:embed="rId2"/>
          <a:srcRect l="58282"/>
          <a:stretch>
            <a:fillRect/>
          </a:stretch>
        </p:blipFill>
        <p:spPr bwMode="auto">
          <a:xfrm>
            <a:off x="-16042" y="3048000"/>
            <a:ext cx="2582899" cy="3810000"/>
          </a:xfrm>
          <a:prstGeom prst="rect">
            <a:avLst/>
          </a:prstGeom>
          <a:noFill/>
        </p:spPr>
      </p:pic>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373" name=""/>
        <p:cNvGrpSpPr/>
        <p:nvPr/>
      </p:nvGrpSpPr>
      <p:grpSpPr>
        <a:xfrm>
          <a:off x="0" y="0"/>
          <a:ext cx="0" cy="0"/>
          <a:chOff x="0" y="0"/>
          <a:chExt cx="0" cy="0"/>
        </a:xfrm>
      </p:grpSpPr>
      <p:pic>
        <p:nvPicPr>
          <p:cNvPr id="2097248" name="Picture 4" descr="https://gimg2.baidu.com/image_search/src=http%3A%2F%2Fku.90sjimg.com%2Felement_origin_min_pic%2F17%2F04%2F11%2Fba1e8993b1cdec0adaba0f0180d0662a.jpg&amp;refer=http%3A%2F%2Fku.90sjimg.com&amp;app=2002&amp;size=f9999,10000&amp;q=a80&amp;n=0&amp;g=0n&amp;fmt=jpeg?sec=1624165164&amp;t=5ab0c6b652ebe11f380735a1d989f5f3"/>
          <p:cNvPicPr>
            <a:picLocks noChangeAspect="1" noChangeArrowheads="1"/>
          </p:cNvPicPr>
          <p:nvPr/>
        </p:nvPicPr>
        <p:blipFill>
          <a:blip r:embed="rId1"/>
          <a:stretch>
            <a:fillRect/>
          </a:stretch>
        </p:blipFill>
        <p:spPr bwMode="auto">
          <a:xfrm>
            <a:off x="0" y="0"/>
            <a:ext cx="12192000" cy="6858000"/>
          </a:xfrm>
          <a:prstGeom prst="rect">
            <a:avLst/>
          </a:prstGeom>
          <a:noFill/>
        </p:spPr>
      </p:pic>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374" name=""/>
        <p:cNvGrpSpPr/>
        <p:nvPr/>
      </p:nvGrpSpPr>
      <p:grpSpPr>
        <a:xfrm>
          <a:off x="0" y="0"/>
          <a:ext cx="0" cy="0"/>
          <a:chOff x="0" y="0"/>
          <a:chExt cx="0" cy="0"/>
        </a:xfrm>
      </p:grpSpPr>
      <p:pic>
        <p:nvPicPr>
          <p:cNvPr id="2097249" name="图片 6"/>
          <p:cNvPicPr>
            <a:picLocks noChangeAspect="1"/>
          </p:cNvPicPr>
          <p:nvPr/>
        </p:nvPicPr>
        <p:blipFill>
          <a:blip r:embed="rId1"/>
          <a:srcRect l="14739" t="6133" r="12415" b="2540"/>
          <a:stretch>
            <a:fillRect/>
          </a:stretch>
        </p:blipFill>
        <p:spPr>
          <a:xfrm>
            <a:off x="0" y="0"/>
            <a:ext cx="12234530" cy="6858000"/>
          </a:xfrm>
          <a:prstGeom prst="rect">
            <a:avLst/>
          </a:prstGeom>
        </p:spPr>
      </p:pic>
      <p:pic>
        <p:nvPicPr>
          <p:cNvPr id="2097250" name="Picture 2" descr="https://gimg2.baidu.com/image_search/src=http%3A%2F%2Fpic.16pic.com%2F00%2F51%2F03%2F16pic_5103925_b.jpg&amp;refer=http%3A%2F%2Fpic.16pic.com&amp;app=2002&amp;size=f9999,10000&amp;q=a80&amp;n=0&amp;g=0n&amp;fmt=jpeg?sec=1624160252&amp;t=aadfd2abe774db15f110b4f1c4d7a7e1"/>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904492" y="877712"/>
            <a:ext cx="10812130" cy="5102576"/>
          </a:xfrm>
          <a:prstGeom prst="rect">
            <a:avLst/>
          </a:prstGeom>
          <a:noFill/>
        </p:spPr>
      </p:pic>
      <p:sp>
        <p:nvSpPr>
          <p:cNvPr id="1048879" name="文本框 1"/>
          <p:cNvSpPr txBox="1"/>
          <p:nvPr/>
        </p:nvSpPr>
        <p:spPr>
          <a:xfrm>
            <a:off x="3472802" y="2875002"/>
            <a:ext cx="5330489" cy="1107996"/>
          </a:xfrm>
          <a:prstGeom prst="rect">
            <a:avLst/>
          </a:prstGeom>
          <a:noFill/>
          <a:ln>
            <a:solidFill>
              <a:srgbClr val="FFFF00"/>
            </a:solidFill>
          </a:ln>
        </p:spPr>
        <p:txBody>
          <a:bodyPr wrap="square" rtlCol="0">
            <a:spAutoFit/>
          </a:bodyPr>
          <a:lstStyle>
            <a:defPPr>
              <a:defRPr lang="zh-CN"/>
            </a:defPPr>
            <a:lvl1pPr>
              <a:defRPr sz="6600">
                <a:solidFill>
                  <a:srgbClr val="FF0000"/>
                </a:solidFill>
                <a:latin typeface="华文隶书" panose="02010800040101010101" pitchFamily="2" charset="-122"/>
                <a:ea typeface="华文隶书" panose="02010800040101010101" pitchFamily="2" charset="-122"/>
              </a:defRPr>
            </a:lvl1pPr>
          </a:lstStyle>
          <a:p>
            <a:pPr algn="dist"/>
            <a:r>
              <a:rPr lang="zh-CN" altLang="en-US" smtClean="0"/>
              <a:t>语言文字运用</a:t>
            </a:r>
            <a:endParaRPr lang="zh-CN" altLang="en-US"/>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375" name=""/>
        <p:cNvGrpSpPr/>
        <p:nvPr/>
      </p:nvGrpSpPr>
      <p:grpSpPr>
        <a:xfrm>
          <a:off x="0" y="0"/>
          <a:ext cx="0" cy="0"/>
          <a:chOff x="0" y="0"/>
          <a:chExt cx="0" cy="0"/>
        </a:xfrm>
      </p:grpSpPr>
      <p:pic>
        <p:nvPicPr>
          <p:cNvPr id="2097251" name="图片 6"/>
          <p:cNvPicPr>
            <a:picLocks noChangeAspect="1"/>
          </p:cNvPicPr>
          <p:nvPr/>
        </p:nvPicPr>
        <p:blipFill>
          <a:blip r:embed="rId1"/>
          <a:srcRect l="14739" t="6133" r="12415" b="2540"/>
          <a:stretch>
            <a:fillRect/>
          </a:stretch>
        </p:blipFill>
        <p:spPr>
          <a:xfrm>
            <a:off x="0" y="0"/>
            <a:ext cx="12234530" cy="6858000"/>
          </a:xfrm>
          <a:prstGeom prst="rect">
            <a:avLst/>
          </a:prstGeom>
        </p:spPr>
      </p:pic>
      <p:pic>
        <p:nvPicPr>
          <p:cNvPr id="2097252" name="图片 5"/>
          <p:cNvPicPr>
            <a:picLocks noChangeAspect="1"/>
          </p:cNvPicPr>
          <p:nvPr/>
        </p:nvPicPr>
        <p:blipFill>
          <a:blip r:embed="rId2">
            <a:clrChange>
              <a:clrFrom>
                <a:srgbClr val="FFFFFF"/>
              </a:clrFrom>
              <a:clrTo>
                <a:srgbClr val="FFFFFF">
                  <a:alpha val="0"/>
                </a:srgbClr>
              </a:clrTo>
            </a:clrChange>
          </a:blip>
          <a:stretch>
            <a:fillRect/>
          </a:stretch>
        </p:blipFill>
        <p:spPr>
          <a:xfrm>
            <a:off x="1609028" y="701604"/>
            <a:ext cx="8931414" cy="4986960"/>
          </a:xfrm>
          <a:prstGeom prst="rect">
            <a:avLst/>
          </a:prstGeom>
        </p:spPr>
      </p:pic>
      <p:pic>
        <p:nvPicPr>
          <p:cNvPr id="2097253" name="Picture 2" descr="https://gimg2.baidu.com/image_search/src=http%3A%2F%2Fhbimg.b0.upaiyun.com%2F3fcc8f1e2d57122cb45a1eb3b76c5d0726309e461ab5e-WWFkZd_fw658&amp;refer=http%3A%2F%2Fhbimg.b0.upaiyun.com&amp;app=2002&amp;size=f9999,10000&amp;q=a80&amp;n=0&amp;g=0n&amp;fmt=jpeg?sec=1624157117&amp;t=41f2de8774682cdaf53336646975a498"/>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9696209" y="3470563"/>
            <a:ext cx="1688465" cy="1688465"/>
          </a:xfrm>
          <a:prstGeom prst="rect">
            <a:avLst/>
          </a:prstGeom>
          <a:noFill/>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pic>
        <p:nvPicPr>
          <p:cNvPr id="2097153" name="图片 6"/>
          <p:cNvPicPr>
            <a:picLocks noChangeAspect="1"/>
          </p:cNvPicPr>
          <p:nvPr/>
        </p:nvPicPr>
        <p:blipFill>
          <a:blip r:embed="rId1"/>
          <a:srcRect l="14739" t="6133" r="12415" b="2540"/>
          <a:stretch>
            <a:fillRect/>
          </a:stretch>
        </p:blipFill>
        <p:spPr>
          <a:xfrm>
            <a:off x="0" y="0"/>
            <a:ext cx="12234530" cy="6858000"/>
          </a:xfrm>
          <a:prstGeom prst="rect">
            <a:avLst/>
          </a:prstGeom>
        </p:spPr>
      </p:pic>
      <p:pic>
        <p:nvPicPr>
          <p:cNvPr id="2097154" name="Picture 2" descr="https://gimg2.baidu.com/image_search/src=http%3A%2F%2Fpic.16pic.com%2F00%2F51%2F03%2F16pic_5103925_b.jpg&amp;refer=http%3A%2F%2Fpic.16pic.com&amp;app=2002&amp;size=f9999,10000&amp;q=a80&amp;n=0&amp;g=0n&amp;fmt=jpeg?sec=1624160252&amp;t=aadfd2abe774db15f110b4f1c4d7a7e1"/>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690259" y="728856"/>
            <a:ext cx="10812130" cy="5102576"/>
          </a:xfrm>
          <a:prstGeom prst="rect">
            <a:avLst/>
          </a:prstGeom>
          <a:noFill/>
        </p:spPr>
      </p:pic>
      <p:sp>
        <p:nvSpPr>
          <p:cNvPr id="1048589" name="文本框 4"/>
          <p:cNvSpPr txBox="1"/>
          <p:nvPr/>
        </p:nvSpPr>
        <p:spPr>
          <a:xfrm>
            <a:off x="3409490" y="3051544"/>
            <a:ext cx="5330489" cy="1106805"/>
          </a:xfrm>
          <a:prstGeom prst="rect">
            <a:avLst/>
          </a:prstGeom>
          <a:noFill/>
          <a:ln>
            <a:solidFill>
              <a:srgbClr val="FFFF00"/>
            </a:solidFill>
          </a:ln>
        </p:spPr>
        <p:txBody>
          <a:bodyPr wrap="square" rtlCol="0">
            <a:spAutoFit/>
          </a:bodyPr>
          <a:lstStyle>
            <a:defPPr>
              <a:defRPr lang="zh-CN"/>
            </a:defPPr>
            <a:lvl1pPr>
              <a:defRPr sz="6600">
                <a:solidFill>
                  <a:srgbClr val="FF0000"/>
                </a:solidFill>
                <a:latin typeface="华文隶书" panose="02010800040101010101" pitchFamily="2" charset="-122"/>
                <a:ea typeface="华文隶书" panose="02010800040101010101" pitchFamily="2" charset="-122"/>
              </a:defRPr>
            </a:lvl1pPr>
          </a:lstStyle>
          <a:p>
            <a:r>
              <a:rPr lang="zh-CN" altLang="en-US">
                <a:solidFill>
                  <a:srgbClr val="33CC33"/>
                </a:solidFill>
              </a:rPr>
              <a:t>现代文小</a:t>
            </a:r>
            <a:r>
              <a:rPr lang="zh-CN" altLang="en-US" smtClean="0">
                <a:solidFill>
                  <a:srgbClr val="33CC33"/>
                </a:solidFill>
              </a:rPr>
              <a:t>阅读</a:t>
            </a:r>
            <a:endParaRPr lang="zh-CN" altLang="en-US">
              <a:solidFill>
                <a:srgbClr val="33CC33"/>
              </a:solidFill>
            </a:endParaRP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376" name=""/>
        <p:cNvGrpSpPr/>
        <p:nvPr/>
      </p:nvGrpSpPr>
      <p:grpSpPr>
        <a:xfrm>
          <a:off x="0" y="0"/>
          <a:ext cx="0" cy="0"/>
          <a:chOff x="0" y="0"/>
          <a:chExt cx="0" cy="0"/>
        </a:xfrm>
      </p:grpSpPr>
      <p:pic>
        <p:nvPicPr>
          <p:cNvPr id="2097254" name="图片 1"/>
          <p:cNvPicPr>
            <a:picLocks noChangeAspect="1"/>
          </p:cNvPicPr>
          <p:nvPr/>
        </p:nvPicPr>
        <p:blipFill>
          <a:blip r:embed="rId1">
            <a:clrChange>
              <a:clrFrom>
                <a:srgbClr val="E6E4BD"/>
              </a:clrFrom>
              <a:clrTo>
                <a:srgbClr val="E6E4BD">
                  <a:alpha val="0"/>
                </a:srgbClr>
              </a:clrTo>
            </a:clrChange>
          </a:blip>
          <a:srcRect l="20313" t="22013" r="18750" b="44388"/>
          <a:stretch>
            <a:fillRect/>
          </a:stretch>
        </p:blipFill>
        <p:spPr>
          <a:xfrm>
            <a:off x="9672320" y="4277360"/>
            <a:ext cx="2377440" cy="2357120"/>
          </a:xfrm>
          <a:prstGeom prst="ellipse">
            <a:avLst/>
          </a:prstGeom>
        </p:spPr>
      </p:pic>
      <p:pic>
        <p:nvPicPr>
          <p:cNvPr id="2097255" name="Picture 2" descr="https://gimg2.baidu.com/image_search/src=http%3A%2F%2F5b0988e595225.cdn.sohucs.com%2Fimages%2F20180720%2F9a2eaf64ca9140aba34a1415901f0f5b.jpg&amp;refer=http%3A%2F%2F5b0988e595225.cdn.sohucs.com&amp;app=2002&amp;size=f9999,10000&amp;q=a80&amp;n=0&amp;g=0n&amp;fmt=jpeg?sec=1624157917&amp;t=32cd2e95025f4e02aef75e8b6fba7412"/>
          <p:cNvPicPr>
            <a:picLocks noChangeAspect="1" noChangeArrowheads="1"/>
          </p:cNvPicPr>
          <p:nvPr/>
        </p:nvPicPr>
        <p:blipFill>
          <a:blip r:embed="rId2">
            <a:clrChange>
              <a:clrFrom>
                <a:srgbClr val="FFFDFE"/>
              </a:clrFrom>
              <a:clrTo>
                <a:srgbClr val="FFFDFE">
                  <a:alpha val="0"/>
                </a:srgbClr>
              </a:clrTo>
            </a:clrChange>
          </a:blip>
          <a:stretch>
            <a:fillRect/>
          </a:stretch>
        </p:blipFill>
        <p:spPr bwMode="auto">
          <a:xfrm>
            <a:off x="0" y="0"/>
            <a:ext cx="2438399" cy="2438400"/>
          </a:xfrm>
          <a:prstGeom prst="rect">
            <a:avLst/>
          </a:prstGeom>
          <a:noFill/>
        </p:spPr>
      </p:pic>
      <p:pic>
        <p:nvPicPr>
          <p:cNvPr id="2097256" name="Picture 4" descr="https://gimg2.baidu.com/image_search/src=http%3A%2F%2Fc-ssl.duitang.com%2Fuploads%2Fitem%2F201903%2F23%2F20190323215446_eMYaK.jpeg&amp;refer=http%3A%2F%2Fc-ssl.duitang.com&amp;app=2002&amp;size=f9999,10000&amp;q=a80&amp;n=0&amp;g=0n&amp;fmt=jpeg?sec=1624158290&amp;t=57693b94120184e15f740df92eaee2c8"/>
          <p:cNvPicPr>
            <a:picLocks noChangeAspect="1" noChangeArrowheads="1"/>
          </p:cNvPicPr>
          <p:nvPr/>
        </p:nvPicPr>
        <p:blipFill>
          <a:blip r:embed="rId3"/>
          <a:stretch>
            <a:fillRect/>
          </a:stretch>
        </p:blipFill>
        <p:spPr bwMode="auto">
          <a:xfrm>
            <a:off x="0" y="0"/>
            <a:ext cx="12192000" cy="6858001"/>
          </a:xfrm>
          <a:prstGeom prst="rect">
            <a:avLst/>
          </a:prstGeom>
          <a:noFill/>
        </p:spPr>
      </p:pic>
      <p:pic>
        <p:nvPicPr>
          <p:cNvPr id="2097257" name="Picture 2" descr="https://gimg2.baidu.com/image_search/src=http%3A%2F%2Fpicnew13.photophoto.cn%2F20190328%2Fjinbangtiminggaokaoxibaopingmiansucai-32950561_1.jpg&amp;refer=http%3A%2F%2Fpicnew13.photophoto.cn&amp;app=2002&amp;size=f9999,10000&amp;q=a80&amp;n=0&amp;g=0n&amp;fmt=jpeg?sec=1624158059&amp;t=3c598c5534832afb7de41ae1ec8c337f"/>
          <p:cNvPicPr>
            <a:picLocks noChangeAspect="1" noChangeArrowheads="1"/>
          </p:cNvPicPr>
          <p:nvPr/>
        </p:nvPicPr>
        <p:blipFill>
          <a:blip r:embed="rId4"/>
          <a:stretch>
            <a:fillRect/>
          </a:stretch>
        </p:blipFill>
        <p:spPr bwMode="auto">
          <a:xfrm>
            <a:off x="3698240" y="1"/>
            <a:ext cx="4575386" cy="6360160"/>
          </a:xfrm>
          <a:prstGeom prst="rect">
            <a:avLst/>
          </a:prstGeom>
          <a:noFill/>
        </p:spPr>
      </p:pic>
      <p:sp>
        <p:nvSpPr>
          <p:cNvPr id="1048880" name="矩形 2"/>
          <p:cNvSpPr/>
          <p:nvPr/>
        </p:nvSpPr>
        <p:spPr>
          <a:xfrm>
            <a:off x="5339602" y="1522791"/>
            <a:ext cx="1292662" cy="3933129"/>
          </a:xfrm>
          <a:prstGeom prst="rect">
            <a:avLst/>
          </a:prstGeom>
          <a:noFill/>
        </p:spPr>
        <p:txBody>
          <a:bodyPr vert="eaVert" wrap="none" lIns="91440" tIns="45720" rIns="91440" bIns="45720">
            <a:spAutoFit/>
          </a:bodyPr>
          <a:lstStyle/>
          <a:p>
            <a:pPr algn="ctr"/>
            <a:r>
              <a:rPr lang="zh-CN" altLang="en-US" sz="7200" b="1" cap="none" spc="0" smtClean="0">
                <a:ln w="6600">
                  <a:solidFill>
                    <a:schemeClr val="accent2"/>
                  </a:solidFill>
                  <a:prstDash val="solid"/>
                </a:ln>
                <a:solidFill>
                  <a:srgbClr val="FFFF00"/>
                </a:solidFill>
                <a:effectLst>
                  <a:outerShdw dist="38100" dir="2700000" algn="tl" rotWithShape="0">
                    <a:schemeClr val="accent2"/>
                  </a:outerShdw>
                </a:effectLst>
                <a:latin typeface="华文隶书" panose="02010800040101010101" pitchFamily="2" charset="-122"/>
                <a:ea typeface="华文隶书" panose="02010800040101010101" pitchFamily="2" charset="-122"/>
              </a:rPr>
              <a:t>金榜题名</a:t>
            </a:r>
            <a:endParaRPr lang="zh-CN" altLang="en-US" sz="7200" b="1" cap="none" spc="0">
              <a:ln w="6600">
                <a:solidFill>
                  <a:schemeClr val="accent2"/>
                </a:solidFill>
                <a:prstDash val="solid"/>
              </a:ln>
              <a:solidFill>
                <a:srgbClr val="FFFF00"/>
              </a:solidFill>
              <a:effectLst>
                <a:outerShdw dist="38100" dir="2700000" algn="tl" rotWithShape="0">
                  <a:schemeClr val="accent2"/>
                </a:outerShdw>
              </a:effectLst>
            </a:endParaRPr>
          </a:p>
        </p:txBody>
      </p:sp>
      <p:pic>
        <p:nvPicPr>
          <p:cNvPr id="2097258" name="New picture"/>
          <p:cNvPicPr/>
          <p:nvPr/>
        </p:nvPicPr>
        <p:blipFill>
          <a:blip r:embed="rId5"/>
          <a:stretch>
            <a:fillRect/>
          </a:stretch>
        </p:blipFill>
        <p:spPr>
          <a:xfrm>
            <a:off x="11404600" y="11582400"/>
            <a:ext cx="317500" cy="241300"/>
          </a:xfrm>
          <a:prstGeom prst="cube">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48880"/>
                                        </p:tgtEl>
                                        <p:attrNameLst>
                                          <p:attrName>style.visibility</p:attrName>
                                        </p:attrNameLst>
                                      </p:cBhvr>
                                      <p:to>
                                        <p:strVal val="visible"/>
                                      </p:to>
                                    </p:set>
                                    <p:animEffect transition="in" filter="wipe(up)">
                                      <p:cBhvr>
                                        <p:cTn id="7" dur="2000"/>
                                        <p:tgtEl>
                                          <p:spTgt spid="1048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8" name=""/>
        <p:cNvGrpSpPr/>
        <p:nvPr/>
      </p:nvGrpSpPr>
      <p:grpSpPr>
        <a:xfrm>
          <a:off x="0" y="0"/>
          <a:ext cx="0" cy="0"/>
          <a:chOff x="0" y="0"/>
          <a:chExt cx="0" cy="0"/>
        </a:xfrm>
      </p:grpSpPr>
      <p:sp>
        <p:nvSpPr>
          <p:cNvPr id="1048604" name="Rectangle 2"/>
          <p:cNvSpPr>
            <a:spLocks noChangeArrowheads="1"/>
          </p:cNvSpPr>
          <p:nvPr/>
        </p:nvSpPr>
        <p:spPr bwMode="auto">
          <a:xfrm>
            <a:off x="4248150" y="542925"/>
            <a:ext cx="3386455" cy="645160"/>
          </a:xfrm>
          <a:prstGeom prst="rect">
            <a:avLst/>
          </a:prstGeom>
          <a:noFill/>
          <a:ln>
            <a:noFill/>
          </a:ln>
          <a:effectLst/>
        </p:spPr>
        <p:txBody>
          <a:bodyPr vert="horz" wrap="square" lIns="91440" tIns="45720" rIns="91440" bIns="45720" numCol="1" anchor="ctr" anchorCtr="0" compatLnSpc="1">
            <a:spAutoFit/>
          </a:bodyPr>
          <a:lstStyle>
            <a:lvl1pPr eaLnBrk="0" fontAlgn="base" hangingPunct="0">
              <a:spcBef>
                <a:spcPct val="0"/>
              </a:spcBef>
              <a:spcAft>
                <a:spcPct val="0"/>
              </a:spcAft>
              <a:tabLst>
                <a:tab pos="2628900" algn="l"/>
              </a:tabLst>
              <a:defRPr>
                <a:solidFill>
                  <a:schemeClr val="tx1"/>
                </a:solidFill>
                <a:latin typeface="Arial" panose="020B0604020202020204" pitchFamily="34" charset="0"/>
              </a:defRPr>
            </a:lvl1pPr>
            <a:lvl2pPr eaLnBrk="0" fontAlgn="base" hangingPunct="0">
              <a:spcBef>
                <a:spcPct val="0"/>
              </a:spcBef>
              <a:spcAft>
                <a:spcPct val="0"/>
              </a:spcAft>
              <a:tabLst>
                <a:tab pos="2628900" algn="l"/>
              </a:tabLst>
              <a:defRPr>
                <a:solidFill>
                  <a:schemeClr val="tx1"/>
                </a:solidFill>
                <a:latin typeface="Arial" panose="020B0604020202020204" pitchFamily="34" charset="0"/>
              </a:defRPr>
            </a:lvl2pPr>
            <a:lvl3pPr eaLnBrk="0" fontAlgn="base" hangingPunct="0">
              <a:spcBef>
                <a:spcPct val="0"/>
              </a:spcBef>
              <a:spcAft>
                <a:spcPct val="0"/>
              </a:spcAft>
              <a:tabLst>
                <a:tab pos="2628900" algn="l"/>
              </a:tabLst>
              <a:defRPr>
                <a:solidFill>
                  <a:schemeClr val="tx1"/>
                </a:solidFill>
                <a:latin typeface="Arial" panose="020B0604020202020204" pitchFamily="34" charset="0"/>
              </a:defRPr>
            </a:lvl3pPr>
            <a:lvl4pPr eaLnBrk="0" fontAlgn="base" hangingPunct="0">
              <a:spcBef>
                <a:spcPct val="0"/>
              </a:spcBef>
              <a:spcAft>
                <a:spcPct val="0"/>
              </a:spcAft>
              <a:tabLst>
                <a:tab pos="2628900" algn="l"/>
              </a:tabLst>
              <a:defRPr>
                <a:solidFill>
                  <a:schemeClr val="tx1"/>
                </a:solidFill>
                <a:latin typeface="Arial" panose="020B0604020202020204" pitchFamily="34" charset="0"/>
              </a:defRPr>
            </a:lvl4pPr>
            <a:lvl5pPr eaLnBrk="0" fontAlgn="base" hangingPunct="0">
              <a:spcBef>
                <a:spcPct val="0"/>
              </a:spcBef>
              <a:spcAft>
                <a:spcPct val="0"/>
              </a:spcAft>
              <a:tabLst>
                <a:tab pos="2628900" algn="l"/>
              </a:tabLst>
              <a:defRPr>
                <a:solidFill>
                  <a:schemeClr val="tx1"/>
                </a:solidFill>
                <a:latin typeface="Arial" panose="020B0604020202020204" pitchFamily="34" charset="0"/>
              </a:defRPr>
            </a:lvl5pPr>
            <a:lvl6pPr eaLnBrk="0" fontAlgn="base" hangingPunct="0">
              <a:spcBef>
                <a:spcPct val="0"/>
              </a:spcBef>
              <a:spcAft>
                <a:spcPct val="0"/>
              </a:spcAft>
              <a:tabLst>
                <a:tab pos="2628900" algn="l"/>
              </a:tabLst>
              <a:defRPr>
                <a:solidFill>
                  <a:schemeClr val="tx1"/>
                </a:solidFill>
                <a:latin typeface="Arial" panose="020B0604020202020204" pitchFamily="34" charset="0"/>
              </a:defRPr>
            </a:lvl6pPr>
            <a:lvl7pPr eaLnBrk="0" fontAlgn="base" hangingPunct="0">
              <a:spcBef>
                <a:spcPct val="0"/>
              </a:spcBef>
              <a:spcAft>
                <a:spcPct val="0"/>
              </a:spcAft>
              <a:tabLst>
                <a:tab pos="2628900" algn="l"/>
              </a:tabLst>
              <a:defRPr>
                <a:solidFill>
                  <a:schemeClr val="tx1"/>
                </a:solidFill>
                <a:latin typeface="Arial" panose="020B0604020202020204" pitchFamily="34" charset="0"/>
              </a:defRPr>
            </a:lvl7pPr>
            <a:lvl8pPr eaLnBrk="0" fontAlgn="base" hangingPunct="0">
              <a:spcBef>
                <a:spcPct val="0"/>
              </a:spcBef>
              <a:spcAft>
                <a:spcPct val="0"/>
              </a:spcAft>
              <a:tabLst>
                <a:tab pos="2628900" algn="l"/>
              </a:tabLst>
              <a:defRPr>
                <a:solidFill>
                  <a:schemeClr val="tx1"/>
                </a:solidFill>
                <a:latin typeface="Arial" panose="020B0604020202020204" pitchFamily="34" charset="0"/>
              </a:defRPr>
            </a:lvl8pPr>
            <a:lvl9pPr eaLnBrk="0" fontAlgn="base" hangingPunct="0">
              <a:spcBef>
                <a:spcPct val="0"/>
              </a:spcBef>
              <a:spcAft>
                <a:spcPct val="0"/>
              </a:spcAft>
              <a:tabLst>
                <a:tab pos="2628900" algn="l"/>
              </a:tabLst>
              <a:defRPr>
                <a:solidFill>
                  <a:schemeClr val="tx1"/>
                </a:solidFill>
                <a:latin typeface="Arial" panose="020B0604020202020204" pitchFamily="34" charset="0"/>
              </a:defRPr>
            </a:lvl9pPr>
          </a:lstStyle>
          <a:p>
            <a:pPr marL="0" marR="0" lvl="0" indent="268605" algn="ctr" defTabSz="914400" rtl="0" eaLnBrk="0" fontAlgn="base" latinLnBrk="0" hangingPunct="0">
              <a:lnSpc>
                <a:spcPct val="100000"/>
              </a:lnSpc>
              <a:spcBef>
                <a:spcPct val="0"/>
              </a:spcBef>
              <a:spcAft>
                <a:spcPct val="0"/>
              </a:spcAft>
              <a:buClrTx/>
              <a:buSzTx/>
              <a:buFontTx/>
              <a:buNone/>
              <a:tabLst>
                <a:tab pos="2628900" algn="l"/>
              </a:tabLst>
            </a:pPr>
            <a:r>
              <a:rPr kumimoji="0" lang="zh-CN" altLang="zh-CN" sz="3600" b="1" i="0" u="none" strike="noStrike" cap="none" normalizeH="0" baseline="0" smtClean="0">
                <a:ln>
                  <a:noFill/>
                </a:ln>
                <a:solidFill>
                  <a:srgbClr val="0000CC"/>
                </a:solidFill>
                <a:effectLst/>
                <a:latin typeface="宋体" panose="02010600030101010101" pitchFamily="2" charset="-122"/>
                <a:ea typeface="宋体" panose="02010600030101010101" pitchFamily="2" charset="-122"/>
                <a:cs typeface="宋体-方正超大字符集"/>
              </a:rPr>
              <a:t>读文抓关键</a:t>
            </a:r>
            <a:endParaRPr kumimoji="0" lang="zh-CN" altLang="en-US" sz="3600" b="0" i="0" u="none" strike="noStrike" cap="none" normalizeH="0" baseline="0" smtClean="0">
              <a:ln>
                <a:noFill/>
              </a:ln>
              <a:solidFill>
                <a:srgbClr val="0000CC"/>
              </a:solidFill>
              <a:effectLst/>
            </a:endParaRPr>
          </a:p>
        </p:txBody>
      </p:sp>
      <p:pic>
        <p:nvPicPr>
          <p:cNvPr id="2097156" name="图片 154" descr="C:\Users\唐旭东\AppData\Local\Temp\360zip$Temp\Documents\Tencent Files\327941932\FileRecv\语文1.tif"/>
          <p:cNvPicPr>
            <a:picLocks noChangeAspect="1" noChangeArrowheads="1"/>
          </p:cNvPicPr>
          <p:nvPr/>
        </p:nvPicPr>
        <p:blipFill>
          <a:blip r:embed="rId1" r:link="rId2">
            <a:clrChange>
              <a:clrFrom>
                <a:srgbClr val="FFFFFF"/>
              </a:clrFrom>
              <a:clrTo>
                <a:srgbClr val="FFFFFF">
                  <a:alpha val="0"/>
                </a:srgbClr>
              </a:clrTo>
            </a:clrChange>
          </a:blip>
          <a:srcRect r="52920"/>
          <a:stretch>
            <a:fillRect/>
          </a:stretch>
        </p:blipFill>
        <p:spPr bwMode="auto">
          <a:xfrm>
            <a:off x="1194043" y="1644314"/>
            <a:ext cx="9143530" cy="4820653"/>
          </a:xfrm>
          <a:prstGeom prst="rect">
            <a:avLst/>
          </a:prstGeom>
          <a:noFill/>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91" name=""/>
        <p:cNvGrpSpPr/>
        <p:nvPr/>
      </p:nvGrpSpPr>
      <p:grpSpPr>
        <a:xfrm>
          <a:off x="0" y="0"/>
          <a:ext cx="0" cy="0"/>
          <a:chOff x="0" y="0"/>
          <a:chExt cx="0" cy="0"/>
        </a:xfrm>
      </p:grpSpPr>
      <p:pic>
        <p:nvPicPr>
          <p:cNvPr id="2097161" name="图片 156" descr="../Documents/Tencent Files/327941932/FileRecv/20YW-11.TIF"/>
          <p:cNvPicPr>
            <a:picLocks noChangeAspect="1" noChangeArrowheads="1"/>
          </p:cNvPicPr>
          <p:nvPr/>
        </p:nvPicPr>
        <p:blipFill>
          <a:blip r:embed="rId1" r:link="rId2">
            <a:clrChange>
              <a:clrFrom>
                <a:srgbClr val="E5E5E5"/>
              </a:clrFrom>
              <a:clrTo>
                <a:srgbClr val="E5E5E5">
                  <a:alpha val="0"/>
                </a:srgbClr>
              </a:clrTo>
            </a:clrChange>
          </a:blip>
          <a:stretch>
            <a:fillRect/>
          </a:stretch>
        </p:blipFill>
        <p:spPr bwMode="auto">
          <a:xfrm>
            <a:off x="4423144" y="0"/>
            <a:ext cx="7477125" cy="6857999"/>
          </a:xfrm>
          <a:prstGeom prst="rect">
            <a:avLst/>
          </a:prstGeom>
          <a:noFill/>
          <a:ln>
            <a:noFill/>
          </a:ln>
        </p:spPr>
      </p:pic>
      <p:sp>
        <p:nvSpPr>
          <p:cNvPr id="1048607" name="矩形 2"/>
          <p:cNvSpPr/>
          <p:nvPr/>
        </p:nvSpPr>
        <p:spPr>
          <a:xfrm>
            <a:off x="131427" y="645512"/>
            <a:ext cx="3817118" cy="1602739"/>
          </a:xfrm>
          <a:prstGeom prst="rect">
            <a:avLst/>
          </a:prstGeom>
        </p:spPr>
        <p:txBody>
          <a:bodyPr wrap="square">
            <a:spAutoFit/>
          </a:bodyPr>
          <a:lstStyle/>
          <a:p>
            <a:pPr algn="ctr">
              <a:lnSpc>
                <a:spcPct val="150000"/>
              </a:lnSpc>
            </a:pPr>
            <a:r>
              <a:rPr lang="zh-CN" altLang="zh-CN" sz="3200" kern="1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选择题</a:t>
            </a:r>
            <a:r>
              <a:rPr lang="zh-CN" altLang="zh-CN" sz="3200" kern="10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准</a:t>
            </a:r>
            <a:r>
              <a:rPr lang="zh-CN" altLang="en-US" sz="3200" kern="10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确理</a:t>
            </a:r>
            <a:r>
              <a:rPr lang="zh-CN" altLang="zh-CN" sz="3200" kern="10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解</a:t>
            </a:r>
            <a:endParaRPr lang="en-US" altLang="zh-CN" sz="3200" kern="10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3200" kern="100" smtClean="0">
                <a:solidFill>
                  <a:srgbClr val="0000CC"/>
                </a:solidFill>
                <a:latin typeface="宋体" panose="02010600030101010101" pitchFamily="2" charset="-122"/>
                <a:cs typeface="Times New Roman" panose="02020603050405020304" pitchFamily="18" charset="0"/>
              </a:rPr>
              <a:t>“</a:t>
            </a:r>
            <a:r>
              <a:rPr lang="en-US" altLang="zh-CN" sz="3200" kern="100">
                <a:solidFill>
                  <a:srgbClr val="0000CC"/>
                </a:solidFill>
                <a:latin typeface="Times New Roman" panose="02020603050405020304" pitchFamily="18" charset="0"/>
                <a:ea typeface="黑体" panose="02010609060101010101" pitchFamily="49" charset="-122"/>
              </a:rPr>
              <a:t>3</a:t>
            </a:r>
            <a:r>
              <a:rPr lang="zh-CN" altLang="zh-CN" sz="3200" kern="1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步骤</a:t>
            </a:r>
            <a:r>
              <a:rPr lang="en-US" altLang="zh-CN" sz="3200" kern="100">
                <a:solidFill>
                  <a:srgbClr val="0000CC"/>
                </a:solidFill>
                <a:latin typeface="宋体" panose="02010600030101010101" pitchFamily="2" charset="-122"/>
                <a:cs typeface="Times New Roman" panose="02020603050405020304" pitchFamily="18" charset="0"/>
              </a:rPr>
              <a:t>”</a:t>
            </a:r>
            <a:endParaRPr lang="zh-CN" altLang="en-US" sz="3200">
              <a:solidFill>
                <a:srgbClr val="0000CC"/>
              </a:solidFill>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92" name=""/>
        <p:cNvGrpSpPr/>
        <p:nvPr/>
      </p:nvGrpSpPr>
      <p:grpSpPr>
        <a:xfrm>
          <a:off x="0" y="0"/>
          <a:ext cx="0" cy="0"/>
          <a:chOff x="0" y="0"/>
          <a:chExt cx="0" cy="0"/>
        </a:xfrm>
      </p:grpSpPr>
      <p:pic>
        <p:nvPicPr>
          <p:cNvPr id="2097162" name="图片 145" descr="C:\Users\Administrator\Desktop\Documents\Tencent Files\327941932\FileRecv\20SYY-2.TIF"/>
          <p:cNvPicPr>
            <a:picLocks noChangeAspect="1" noChangeArrowheads="1"/>
          </p:cNvPicPr>
          <p:nvPr/>
        </p:nvPicPr>
        <p:blipFill>
          <a:blip r:embed="rId1" r:link="rId2">
            <a:clrChange>
              <a:clrFrom>
                <a:srgbClr val="FFFFFF"/>
              </a:clrFrom>
              <a:clrTo>
                <a:srgbClr val="FFFFFF">
                  <a:alpha val="0"/>
                </a:srgbClr>
              </a:clrTo>
            </a:clrChange>
          </a:blip>
          <a:stretch>
            <a:fillRect/>
          </a:stretch>
        </p:blipFill>
        <p:spPr bwMode="auto">
          <a:xfrm>
            <a:off x="839758" y="1007143"/>
            <a:ext cx="10351912" cy="5444837"/>
          </a:xfrm>
          <a:prstGeom prst="rect">
            <a:avLst/>
          </a:prstGeom>
          <a:noFill/>
          <a:ln>
            <a:noFill/>
          </a:ln>
        </p:spPr>
      </p:pic>
      <p:sp>
        <p:nvSpPr>
          <p:cNvPr id="1048608" name="矩形 3"/>
          <p:cNvSpPr/>
          <p:nvPr/>
        </p:nvSpPr>
        <p:spPr>
          <a:xfrm>
            <a:off x="3296460" y="314097"/>
            <a:ext cx="5872481" cy="497840"/>
          </a:xfrm>
          <a:prstGeom prst="rect">
            <a:avLst/>
          </a:prstGeom>
        </p:spPr>
        <p:txBody>
          <a:bodyPr wrap="none">
            <a:spAutoFit/>
          </a:bodyPr>
          <a:lstStyle/>
          <a:p>
            <a:r>
              <a:rPr lang="zh-CN" altLang="zh-CN" sz="3200" kern="100">
                <a:solidFill>
                  <a:srgbClr val="0000CC"/>
                </a:solidFill>
                <a:latin typeface="黑体" panose="02010609060101010101" pitchFamily="49" charset="-122"/>
                <a:ea typeface="黑体" panose="02010609060101010101" pitchFamily="49" charset="-122"/>
                <a:cs typeface="Times New Roman" panose="02020603050405020304" pitchFamily="18" charset="0"/>
              </a:rPr>
              <a:t>定位比对，巧解信息理解分析题</a:t>
            </a:r>
            <a:endParaRPr lang="zh-CN" altLang="en-US" sz="3200">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93" name=""/>
        <p:cNvGrpSpPr/>
        <p:nvPr/>
      </p:nvGrpSpPr>
      <p:grpSpPr>
        <a:xfrm>
          <a:off x="0" y="0"/>
          <a:ext cx="0" cy="0"/>
          <a:chOff x="0" y="0"/>
          <a:chExt cx="0" cy="0"/>
        </a:xfrm>
      </p:grpSpPr>
      <p:graphicFrame>
        <p:nvGraphicFramePr>
          <p:cNvPr id="4194305" name="表格 3"/>
          <p:cNvGraphicFramePr>
            <a:graphicFrameLocks noGrp="1"/>
          </p:cNvGraphicFramePr>
          <p:nvPr/>
        </p:nvGraphicFramePr>
        <p:xfrm>
          <a:off x="172252" y="1411154"/>
          <a:ext cx="11687074" cy="2194560"/>
        </p:xfrm>
        <a:graphic>
          <a:graphicData uri="http://schemas.openxmlformats.org/drawingml/2006/table">
            <a:tbl>
              <a:tblPr>
                <a:tableStyleId>{5C22544A-7EE6-4342-B048-85BDC9FD1C3A}</a:tableStyleId>
              </a:tblPr>
              <a:tblGrid>
                <a:gridCol w="2538864"/>
                <a:gridCol w="9148210"/>
              </a:tblGrid>
              <a:tr h="501310">
                <a:tc>
                  <a:txBody>
                    <a:bodyPr wrap="square"/>
                    <a:lstStyle/>
                    <a:p>
                      <a:pPr algn="ctr">
                        <a:lnSpc>
                          <a:spcPct val="150000"/>
                        </a:lnSpc>
                        <a:spcAft>
                          <a:spcPct val="0"/>
                        </a:spcAft>
                        <a:tabLst>
                          <a:tab pos="2628900" algn="l"/>
                        </a:tabLst>
                      </a:pPr>
                      <a:r>
                        <a:rPr lang="zh-CN" sz="2400" kern="100">
                          <a:effectLst/>
                        </a:rPr>
                        <a:t>设误手段</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just">
                        <a:lnSpc>
                          <a:spcPct val="150000"/>
                        </a:lnSpc>
                        <a:spcAft>
                          <a:spcPct val="0"/>
                        </a:spcAft>
                        <a:tabLst>
                          <a:tab pos="2628900" algn="l"/>
                        </a:tabLst>
                      </a:pPr>
                      <a:r>
                        <a:rPr lang="zh-CN" sz="2400" kern="100">
                          <a:effectLst/>
                        </a:rPr>
                        <a:t>命题者命制选项时故意更换个别关键字词或说法，造成一字、一词之差或说法相异，从而背离原文意思，歪曲作者观点。</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r h="1006646">
                <a:tc>
                  <a:txBody>
                    <a:bodyPr wrap="square"/>
                    <a:lstStyle/>
                    <a:p>
                      <a:pPr algn="ctr">
                        <a:lnSpc>
                          <a:spcPct val="150000"/>
                        </a:lnSpc>
                        <a:spcAft>
                          <a:spcPct val="0"/>
                        </a:spcAft>
                        <a:tabLst>
                          <a:tab pos="2628900" algn="l"/>
                        </a:tabLst>
                      </a:pPr>
                      <a:r>
                        <a:rPr lang="zh-CN" sz="2400" kern="100">
                          <a:effectLst/>
                        </a:rPr>
                        <a:t>判定技巧</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just">
                        <a:lnSpc>
                          <a:spcPct val="150000"/>
                        </a:lnSpc>
                        <a:spcAft>
                          <a:spcPct val="0"/>
                        </a:spcAft>
                        <a:tabLst>
                          <a:tab pos="2628900" algn="l"/>
                        </a:tabLst>
                      </a:pPr>
                      <a:r>
                        <a:rPr lang="zh-CN" sz="2400" kern="100">
                          <a:solidFill>
                            <a:srgbClr val="FF0000"/>
                          </a:solidFill>
                          <a:effectLst/>
                        </a:rPr>
                        <a:t>要判断</a:t>
                      </a:r>
                      <a:r>
                        <a:rPr lang="en-US" sz="2400" kern="100">
                          <a:solidFill>
                            <a:srgbClr val="FF0000"/>
                          </a:solidFill>
                          <a:effectLst/>
                        </a:rPr>
                        <a:t>“</a:t>
                      </a:r>
                      <a:r>
                        <a:rPr lang="zh-CN" sz="2400" kern="100">
                          <a:solidFill>
                            <a:srgbClr val="FF0000"/>
                          </a:solidFill>
                          <a:effectLst/>
                        </a:rPr>
                        <a:t>曲解文意</a:t>
                      </a:r>
                      <a:r>
                        <a:rPr lang="en-US" sz="2400" kern="100">
                          <a:solidFill>
                            <a:srgbClr val="FF0000"/>
                          </a:solidFill>
                          <a:effectLst/>
                        </a:rPr>
                        <a:t>”</a:t>
                      </a:r>
                      <a:r>
                        <a:rPr lang="zh-CN" sz="2400" kern="100">
                          <a:solidFill>
                            <a:srgbClr val="FF0000"/>
                          </a:solidFill>
                          <a:effectLst/>
                        </a:rPr>
                        <a:t>干扰项，一定要仔细比对原文，充分理解文意，看选项是否在概括转换时更换了意思。</a:t>
                      </a:r>
                      <a:endParaRPr lang="zh-CN" sz="2400" kern="100">
                        <a:solidFill>
                          <a:srgbClr val="FF0000"/>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bl>
          </a:graphicData>
        </a:graphic>
      </p:graphicFrame>
      <p:sp>
        <p:nvSpPr>
          <p:cNvPr id="1048609" name="Rectangle 1"/>
          <p:cNvSpPr>
            <a:spLocks noChangeArrowheads="1"/>
          </p:cNvSpPr>
          <p:nvPr/>
        </p:nvSpPr>
        <p:spPr bwMode="auto">
          <a:xfrm>
            <a:off x="46111" y="-182518"/>
            <a:ext cx="12031579" cy="1691639"/>
          </a:xfrm>
          <a:prstGeom prst="rect">
            <a:avLst/>
          </a:prstGeom>
          <a:noFill/>
          <a:ln>
            <a:noFill/>
          </a:ln>
          <a:effectLst/>
        </p:spPr>
        <p:txBody>
          <a:bodyPr vert="horz" wrap="square" lIns="91440" tIns="45720" rIns="91440" bIns="45720" numCol="1" anchor="ctr" anchorCtr="0" compatLnSpc="1">
            <a:spAutoFit/>
          </a:bodyPr>
          <a:lstStyle>
            <a:lvl1pPr indent="266700" eaLnBrk="0" fontAlgn="base" hangingPunct="0">
              <a:spcBef>
                <a:spcPct val="0"/>
              </a:spcBef>
              <a:spcAft>
                <a:spcPct val="0"/>
              </a:spcAft>
              <a:tabLst>
                <a:tab pos="2628900" algn="l"/>
              </a:tabLst>
              <a:defRPr>
                <a:solidFill>
                  <a:schemeClr val="tx1"/>
                </a:solidFill>
                <a:latin typeface="Arial" panose="020B0604020202020204" pitchFamily="34" charset="0"/>
              </a:defRPr>
            </a:lvl1pPr>
            <a:lvl2pPr eaLnBrk="0" fontAlgn="base" hangingPunct="0">
              <a:spcBef>
                <a:spcPct val="0"/>
              </a:spcBef>
              <a:spcAft>
                <a:spcPct val="0"/>
              </a:spcAft>
              <a:tabLst>
                <a:tab pos="2628900" algn="l"/>
              </a:tabLst>
              <a:defRPr>
                <a:solidFill>
                  <a:schemeClr val="tx1"/>
                </a:solidFill>
                <a:latin typeface="Arial" panose="020B0604020202020204" pitchFamily="34" charset="0"/>
              </a:defRPr>
            </a:lvl2pPr>
            <a:lvl3pPr eaLnBrk="0" fontAlgn="base" hangingPunct="0">
              <a:spcBef>
                <a:spcPct val="0"/>
              </a:spcBef>
              <a:spcAft>
                <a:spcPct val="0"/>
              </a:spcAft>
              <a:tabLst>
                <a:tab pos="2628900" algn="l"/>
              </a:tabLst>
              <a:defRPr>
                <a:solidFill>
                  <a:schemeClr val="tx1"/>
                </a:solidFill>
                <a:latin typeface="Arial" panose="020B0604020202020204" pitchFamily="34" charset="0"/>
              </a:defRPr>
            </a:lvl3pPr>
            <a:lvl4pPr eaLnBrk="0" fontAlgn="base" hangingPunct="0">
              <a:spcBef>
                <a:spcPct val="0"/>
              </a:spcBef>
              <a:spcAft>
                <a:spcPct val="0"/>
              </a:spcAft>
              <a:tabLst>
                <a:tab pos="2628900" algn="l"/>
              </a:tabLst>
              <a:defRPr>
                <a:solidFill>
                  <a:schemeClr val="tx1"/>
                </a:solidFill>
                <a:latin typeface="Arial" panose="020B0604020202020204" pitchFamily="34" charset="0"/>
              </a:defRPr>
            </a:lvl4pPr>
            <a:lvl5pPr eaLnBrk="0" fontAlgn="base" hangingPunct="0">
              <a:spcBef>
                <a:spcPct val="0"/>
              </a:spcBef>
              <a:spcAft>
                <a:spcPct val="0"/>
              </a:spcAft>
              <a:tabLst>
                <a:tab pos="2628900" algn="l"/>
              </a:tabLst>
              <a:defRPr>
                <a:solidFill>
                  <a:schemeClr val="tx1"/>
                </a:solidFill>
                <a:latin typeface="Arial" panose="020B0604020202020204" pitchFamily="34" charset="0"/>
              </a:defRPr>
            </a:lvl5pPr>
            <a:lvl6pPr eaLnBrk="0" fontAlgn="base" hangingPunct="0">
              <a:spcBef>
                <a:spcPct val="0"/>
              </a:spcBef>
              <a:spcAft>
                <a:spcPct val="0"/>
              </a:spcAft>
              <a:tabLst>
                <a:tab pos="2628900" algn="l"/>
              </a:tabLst>
              <a:defRPr>
                <a:solidFill>
                  <a:schemeClr val="tx1"/>
                </a:solidFill>
                <a:latin typeface="Arial" panose="020B0604020202020204" pitchFamily="34" charset="0"/>
              </a:defRPr>
            </a:lvl6pPr>
            <a:lvl7pPr eaLnBrk="0" fontAlgn="base" hangingPunct="0">
              <a:spcBef>
                <a:spcPct val="0"/>
              </a:spcBef>
              <a:spcAft>
                <a:spcPct val="0"/>
              </a:spcAft>
              <a:tabLst>
                <a:tab pos="2628900" algn="l"/>
              </a:tabLst>
              <a:defRPr>
                <a:solidFill>
                  <a:schemeClr val="tx1"/>
                </a:solidFill>
                <a:latin typeface="Arial" panose="020B0604020202020204" pitchFamily="34" charset="0"/>
              </a:defRPr>
            </a:lvl7pPr>
            <a:lvl8pPr eaLnBrk="0" fontAlgn="base" hangingPunct="0">
              <a:spcBef>
                <a:spcPct val="0"/>
              </a:spcBef>
              <a:spcAft>
                <a:spcPct val="0"/>
              </a:spcAft>
              <a:tabLst>
                <a:tab pos="2628900" algn="l"/>
              </a:tabLst>
              <a:defRPr>
                <a:solidFill>
                  <a:schemeClr val="tx1"/>
                </a:solidFill>
                <a:latin typeface="Arial" panose="020B0604020202020204" pitchFamily="34" charset="0"/>
              </a:defRPr>
            </a:lvl8pPr>
            <a:lvl9pPr eaLnBrk="0" fontAlgn="base" hangingPunct="0">
              <a:spcBef>
                <a:spcPct val="0"/>
              </a:spcBef>
              <a:spcAft>
                <a:spcPct val="0"/>
              </a:spcAft>
              <a:tabLst>
                <a:tab pos="2628900" algn="l"/>
              </a:tabLst>
              <a:defRPr>
                <a:solidFill>
                  <a:schemeClr val="tx1"/>
                </a:solidFill>
                <a:latin typeface="Arial" panose="020B0604020202020204" pitchFamily="34" charset="0"/>
              </a:defRPr>
            </a:lvl9pPr>
          </a:lstStyle>
          <a:p>
            <a:pPr marL="0" marR="0" lvl="0" indent="266700" algn="ctr" defTabSz="914400" rtl="0" eaLnBrk="0" fontAlgn="base" latinLnBrk="0" hangingPunct="0">
              <a:lnSpc>
                <a:spcPct val="150000"/>
              </a:lnSpc>
              <a:spcBef>
                <a:spcPct val="0"/>
              </a:spcBef>
              <a:spcAft>
                <a:spcPct val="0"/>
              </a:spcAft>
              <a:buClrTx/>
              <a:buSzTx/>
              <a:buFontTx/>
              <a:buNone/>
              <a:tabLst>
                <a:tab pos="2628900" algn="l"/>
              </a:tabLst>
            </a:pPr>
            <a:r>
              <a:rPr kumimoji="0" lang="zh-CN"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明选项</a:t>
            </a:r>
            <a:r>
              <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大设误方式</a:t>
            </a:r>
            <a:endParaRPr kumimoji="0" lang="zh-CN" altLang="en-US" sz="3200" b="0" i="0" u="none" strike="noStrike" cap="none" normalizeH="0" baseline="0" smtClean="0">
              <a:ln>
                <a:noFill/>
              </a:ln>
              <a:solidFill>
                <a:schemeClr val="tx1"/>
              </a:solidFill>
              <a:effectLst/>
            </a:endParaRPr>
          </a:p>
          <a:p>
            <a:pPr marL="0" marR="0" lvl="0" indent="266700" algn="l" defTabSz="914400" rtl="0" eaLnBrk="0" fontAlgn="base" latinLnBrk="0" hangingPunct="0">
              <a:lnSpc>
                <a:spcPct val="150000"/>
              </a:lnSpc>
              <a:spcBef>
                <a:spcPct val="0"/>
              </a:spcBef>
              <a:spcAft>
                <a:spcPct val="0"/>
              </a:spcAft>
              <a:buClrTx/>
              <a:buSzTx/>
              <a:buFontTx/>
              <a:buNone/>
              <a:tabLst>
                <a:tab pos="2628900" algn="l"/>
              </a:tabLst>
            </a:pP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设误方式</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一</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曲解文意</a:t>
            </a:r>
            <a:endParaRPr kumimoji="0" lang="zh-CN" altLang="en-US" sz="3200" b="0" i="0" u="none" strike="noStrike" cap="none" normalizeH="0" baseline="0" smtClean="0">
              <a:ln>
                <a:noFill/>
              </a:ln>
              <a:solidFill>
                <a:schemeClr val="tx1"/>
              </a:solidFill>
              <a:effectLst/>
            </a:endParaRPr>
          </a:p>
        </p:txBody>
      </p:sp>
      <p:graphicFrame>
        <p:nvGraphicFramePr>
          <p:cNvPr id="4194306" name="表格 5"/>
          <p:cNvGraphicFramePr>
            <a:graphicFrameLocks noGrp="1"/>
          </p:cNvGraphicFramePr>
          <p:nvPr/>
        </p:nvGraphicFramePr>
        <p:xfrm>
          <a:off x="172252" y="4155199"/>
          <a:ext cx="11687074" cy="2743200"/>
        </p:xfrm>
        <a:graphic>
          <a:graphicData uri="http://schemas.openxmlformats.org/drawingml/2006/table">
            <a:tbl>
              <a:tblPr>
                <a:tableStyleId>{5C22544A-7EE6-4342-B048-85BDC9FD1C3A}</a:tableStyleId>
              </a:tblPr>
              <a:tblGrid>
                <a:gridCol w="2586990"/>
                <a:gridCol w="9100084"/>
              </a:tblGrid>
              <a:tr h="817855">
                <a:tc>
                  <a:txBody>
                    <a:bodyPr wrap="square"/>
                    <a:lstStyle/>
                    <a:p>
                      <a:pPr algn="ctr">
                        <a:lnSpc>
                          <a:spcPct val="150000"/>
                        </a:lnSpc>
                        <a:spcAft>
                          <a:spcPct val="0"/>
                        </a:spcAft>
                        <a:tabLst>
                          <a:tab pos="2628900" algn="l"/>
                        </a:tabLst>
                      </a:pPr>
                      <a:r>
                        <a:rPr lang="zh-CN" sz="2400" kern="100">
                          <a:effectLst/>
                        </a:rPr>
                        <a:t>设误手段</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just">
                        <a:lnSpc>
                          <a:spcPct val="150000"/>
                        </a:lnSpc>
                        <a:spcAft>
                          <a:spcPct val="0"/>
                        </a:spcAft>
                        <a:tabLst>
                          <a:tab pos="2628900" algn="l"/>
                        </a:tabLst>
                      </a:pPr>
                      <a:r>
                        <a:rPr lang="zh-CN" sz="2400" kern="100">
                          <a:effectLst/>
                        </a:rPr>
                        <a:t>命题者命制选项时在事物的性质上设置干扰，有意将阅读材料中肯定了的事物加以否定，或者将否定了的事物加以肯定。</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r h="0">
                <a:tc>
                  <a:txBody>
                    <a:bodyPr wrap="square"/>
                    <a:lstStyle/>
                    <a:p>
                      <a:pPr algn="ctr">
                        <a:lnSpc>
                          <a:spcPct val="150000"/>
                        </a:lnSpc>
                        <a:spcAft>
                          <a:spcPct val="0"/>
                        </a:spcAft>
                        <a:tabLst>
                          <a:tab pos="2628900" algn="l"/>
                        </a:tabLst>
                      </a:pPr>
                      <a:r>
                        <a:rPr lang="zh-CN" sz="2400" kern="100">
                          <a:effectLst/>
                        </a:rPr>
                        <a:t>判定技巧</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just">
                        <a:lnSpc>
                          <a:spcPct val="150000"/>
                        </a:lnSpc>
                        <a:spcAft>
                          <a:spcPct val="0"/>
                        </a:spcAft>
                        <a:tabLst>
                          <a:tab pos="2628900" algn="l"/>
                        </a:tabLst>
                      </a:pPr>
                      <a:r>
                        <a:rPr lang="zh-CN" sz="2400" kern="100">
                          <a:solidFill>
                            <a:srgbClr val="FF0000"/>
                          </a:solidFill>
                          <a:effectLst/>
                        </a:rPr>
                        <a:t>要判断</a:t>
                      </a:r>
                      <a:r>
                        <a:rPr lang="en-US" sz="2400" kern="100">
                          <a:solidFill>
                            <a:srgbClr val="FF0000"/>
                          </a:solidFill>
                          <a:effectLst/>
                        </a:rPr>
                        <a:t>“</a:t>
                      </a:r>
                      <a:r>
                        <a:rPr lang="zh-CN" sz="2400" kern="100">
                          <a:solidFill>
                            <a:srgbClr val="FF0000"/>
                          </a:solidFill>
                          <a:effectLst/>
                        </a:rPr>
                        <a:t>混淆是非</a:t>
                      </a:r>
                      <a:r>
                        <a:rPr lang="en-US" sz="2400" kern="100">
                          <a:solidFill>
                            <a:srgbClr val="FF0000"/>
                          </a:solidFill>
                          <a:effectLst/>
                        </a:rPr>
                        <a:t>”</a:t>
                      </a:r>
                      <a:r>
                        <a:rPr lang="zh-CN" sz="2400" kern="100">
                          <a:solidFill>
                            <a:srgbClr val="FF0000"/>
                          </a:solidFill>
                          <a:effectLst/>
                        </a:rPr>
                        <a:t>干扰项，在阅读文章或选项时，要特别注意区别作者对每一种事物的观点态度，特别注意含有作者观点态度的语句，更要格外关注表示肯定和否定的关键词。</a:t>
                      </a:r>
                      <a:endParaRPr lang="zh-CN" sz="2400" kern="100">
                        <a:solidFill>
                          <a:srgbClr val="FF0000"/>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bl>
          </a:graphicData>
        </a:graphic>
      </p:graphicFrame>
      <p:sp>
        <p:nvSpPr>
          <p:cNvPr id="1048610" name="Rectangle 2"/>
          <p:cNvSpPr>
            <a:spLocks noChangeArrowheads="1"/>
          </p:cNvSpPr>
          <p:nvPr/>
        </p:nvSpPr>
        <p:spPr bwMode="auto">
          <a:xfrm>
            <a:off x="0" y="3560617"/>
            <a:ext cx="12364252" cy="624839"/>
          </a:xfrm>
          <a:prstGeom prst="rect">
            <a:avLst/>
          </a:prstGeom>
          <a:noFill/>
          <a:ln>
            <a:noFill/>
          </a:ln>
          <a:effectLst/>
        </p:spPr>
        <p:txBody>
          <a:bodyPr vert="horz" wrap="square" lIns="91440" tIns="45720" rIns="91440" bIns="45720" numCol="1" anchor="ctr" anchorCtr="0" compatLnSpc="1">
            <a:spAutoFit/>
          </a:bodyPr>
          <a:lstStyle>
            <a:lvl1pPr eaLnBrk="0" fontAlgn="base" hangingPunct="0">
              <a:spcBef>
                <a:spcPct val="0"/>
              </a:spcBef>
              <a:spcAft>
                <a:spcPct val="0"/>
              </a:spcAft>
              <a:tabLst>
                <a:tab pos="2628900" algn="l"/>
              </a:tabLst>
              <a:defRPr>
                <a:solidFill>
                  <a:schemeClr val="tx1"/>
                </a:solidFill>
                <a:latin typeface="Arial" panose="020B0604020202020204" pitchFamily="34" charset="0"/>
              </a:defRPr>
            </a:lvl1pPr>
            <a:lvl2pPr eaLnBrk="0" fontAlgn="base" hangingPunct="0">
              <a:spcBef>
                <a:spcPct val="0"/>
              </a:spcBef>
              <a:spcAft>
                <a:spcPct val="0"/>
              </a:spcAft>
              <a:tabLst>
                <a:tab pos="2628900" algn="l"/>
              </a:tabLst>
              <a:defRPr>
                <a:solidFill>
                  <a:schemeClr val="tx1"/>
                </a:solidFill>
                <a:latin typeface="Arial" panose="020B0604020202020204" pitchFamily="34" charset="0"/>
              </a:defRPr>
            </a:lvl2pPr>
            <a:lvl3pPr eaLnBrk="0" fontAlgn="base" hangingPunct="0">
              <a:spcBef>
                <a:spcPct val="0"/>
              </a:spcBef>
              <a:spcAft>
                <a:spcPct val="0"/>
              </a:spcAft>
              <a:tabLst>
                <a:tab pos="2628900" algn="l"/>
              </a:tabLst>
              <a:defRPr>
                <a:solidFill>
                  <a:schemeClr val="tx1"/>
                </a:solidFill>
                <a:latin typeface="Arial" panose="020B0604020202020204" pitchFamily="34" charset="0"/>
              </a:defRPr>
            </a:lvl3pPr>
            <a:lvl4pPr eaLnBrk="0" fontAlgn="base" hangingPunct="0">
              <a:spcBef>
                <a:spcPct val="0"/>
              </a:spcBef>
              <a:spcAft>
                <a:spcPct val="0"/>
              </a:spcAft>
              <a:tabLst>
                <a:tab pos="2628900" algn="l"/>
              </a:tabLst>
              <a:defRPr>
                <a:solidFill>
                  <a:schemeClr val="tx1"/>
                </a:solidFill>
                <a:latin typeface="Arial" panose="020B0604020202020204" pitchFamily="34" charset="0"/>
              </a:defRPr>
            </a:lvl4pPr>
            <a:lvl5pPr eaLnBrk="0" fontAlgn="base" hangingPunct="0">
              <a:spcBef>
                <a:spcPct val="0"/>
              </a:spcBef>
              <a:spcAft>
                <a:spcPct val="0"/>
              </a:spcAft>
              <a:tabLst>
                <a:tab pos="2628900" algn="l"/>
              </a:tabLst>
              <a:defRPr>
                <a:solidFill>
                  <a:schemeClr val="tx1"/>
                </a:solidFill>
                <a:latin typeface="Arial" panose="020B0604020202020204" pitchFamily="34" charset="0"/>
              </a:defRPr>
            </a:lvl5pPr>
            <a:lvl6pPr eaLnBrk="0" fontAlgn="base" hangingPunct="0">
              <a:spcBef>
                <a:spcPct val="0"/>
              </a:spcBef>
              <a:spcAft>
                <a:spcPct val="0"/>
              </a:spcAft>
              <a:tabLst>
                <a:tab pos="2628900" algn="l"/>
              </a:tabLst>
              <a:defRPr>
                <a:solidFill>
                  <a:schemeClr val="tx1"/>
                </a:solidFill>
                <a:latin typeface="Arial" panose="020B0604020202020204" pitchFamily="34" charset="0"/>
              </a:defRPr>
            </a:lvl6pPr>
            <a:lvl7pPr eaLnBrk="0" fontAlgn="base" hangingPunct="0">
              <a:spcBef>
                <a:spcPct val="0"/>
              </a:spcBef>
              <a:spcAft>
                <a:spcPct val="0"/>
              </a:spcAft>
              <a:tabLst>
                <a:tab pos="2628900" algn="l"/>
              </a:tabLst>
              <a:defRPr>
                <a:solidFill>
                  <a:schemeClr val="tx1"/>
                </a:solidFill>
                <a:latin typeface="Arial" panose="020B0604020202020204" pitchFamily="34" charset="0"/>
              </a:defRPr>
            </a:lvl7pPr>
            <a:lvl8pPr eaLnBrk="0" fontAlgn="base" hangingPunct="0">
              <a:spcBef>
                <a:spcPct val="0"/>
              </a:spcBef>
              <a:spcAft>
                <a:spcPct val="0"/>
              </a:spcAft>
              <a:tabLst>
                <a:tab pos="2628900" algn="l"/>
              </a:tabLst>
              <a:defRPr>
                <a:solidFill>
                  <a:schemeClr val="tx1"/>
                </a:solidFill>
                <a:latin typeface="Arial" panose="020B0604020202020204" pitchFamily="34" charset="0"/>
              </a:defRPr>
            </a:lvl8pPr>
            <a:lvl9pPr eaLnBrk="0" fontAlgn="base" hangingPunct="0">
              <a:spcBef>
                <a:spcPct val="0"/>
              </a:spcBef>
              <a:spcAft>
                <a:spcPct val="0"/>
              </a:spcAft>
              <a:tabLst>
                <a:tab pos="26289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628900" algn="l"/>
              </a:tabLst>
            </a:pPr>
            <a:r>
              <a:rPr kumimoji="0" lang="zh-CN" altLang="zh-CN"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设误方式</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二</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混淆是非</a:t>
            </a:r>
            <a:endParaRPr kumimoji="0" lang="zh-CN" altLang="en-US" sz="3200" b="0" i="0" u="none" strike="noStrike" cap="none" normalizeH="0" baseline="0" smtClean="0">
              <a:ln>
                <a:noFill/>
              </a:ln>
              <a:solidFill>
                <a:schemeClr val="tx1"/>
              </a:solidFill>
              <a:effectLst/>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06550" y="-142875"/>
            <a:ext cx="9039225" cy="1025525"/>
          </a:xfrm>
        </p:spPr>
        <p:txBody>
          <a:bodyPr>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a:solidFill>
                  <a:srgbClr val="FF0000"/>
                </a:solidFill>
                <a:latin typeface="+mj-lt"/>
                <a:ea typeface="+mj-ea"/>
                <a:cs typeface="+mj-cs"/>
              </a:rPr>
              <a:t>关于“根据+名词+动词”的病句辨析</a:t>
            </a:r>
            <a:endParaRPr kumimoji="0" lang="zh-CN" altLang="en-US" sz="4400" b="1" i="0" u="none" strike="noStrike" kern="1200" cap="none" spc="0" normalizeH="0" baseline="0" noProof="1">
              <a:solidFill>
                <a:srgbClr val="FF0000"/>
              </a:solidFill>
              <a:latin typeface="+mj-lt"/>
              <a:ea typeface="+mj-ea"/>
              <a:cs typeface="+mj-cs"/>
            </a:endParaRPr>
          </a:p>
        </p:txBody>
      </p:sp>
      <p:sp>
        <p:nvSpPr>
          <p:cNvPr id="4098" name="内容占位符 2"/>
          <p:cNvSpPr>
            <a:spLocks noGrp="1"/>
          </p:cNvSpPr>
          <p:nvPr>
            <p:ph idx="1"/>
          </p:nvPr>
        </p:nvSpPr>
        <p:spPr>
          <a:xfrm>
            <a:off x="1527175" y="741363"/>
            <a:ext cx="9086850" cy="6083300"/>
          </a:xfrm>
        </p:spPr>
        <p:txBody>
          <a:bodyPr vert="horz" lIns="91440" tIns="45720" rIns="91440" bIns="45720" anchor="t" anchorCtr="0"/>
          <a:p>
            <a:pPr marL="0" indent="0">
              <a:lnSpc>
                <a:spcPct val="90000"/>
              </a:lnSpc>
              <a:buNone/>
            </a:pPr>
            <a:r>
              <a:rPr lang="zh-CN" altLang="en-US" b="1">
                <a:solidFill>
                  <a:srgbClr val="0B5FD1"/>
                </a:solidFill>
              </a:rPr>
              <a:t> ①</a:t>
            </a:r>
            <a:r>
              <a:rPr lang="zh-CN" altLang="en-US" b="1">
                <a:solidFill>
                  <a:srgbClr val="FF0000"/>
                </a:solidFill>
              </a:rPr>
              <a:t>依据</a:t>
            </a:r>
            <a:r>
              <a:rPr lang="zh-CN" altLang="en-US" b="1">
                <a:solidFill>
                  <a:srgbClr val="0B5FD1"/>
                </a:solidFill>
              </a:rPr>
              <a:t>欧洲银行已完成的压力测试结果</a:t>
            </a:r>
            <a:r>
              <a:rPr lang="zh-CN" altLang="en-US" b="1">
                <a:solidFill>
                  <a:srgbClr val="FF0000"/>
                </a:solidFill>
              </a:rPr>
              <a:t>显示</a:t>
            </a:r>
            <a:r>
              <a:rPr lang="zh-CN" altLang="en-US" b="1">
                <a:solidFill>
                  <a:srgbClr val="0B5FD1"/>
                </a:solidFill>
              </a:rPr>
              <a:t>， 各国接受测试的 91 家大小银行， 只用 7 家未能符 合规定的 6%的一级资本比率。（20</a:t>
            </a:r>
            <a:r>
              <a:rPr lang="en-US" altLang="zh-CN" b="1">
                <a:solidFill>
                  <a:srgbClr val="0B5FD1"/>
                </a:solidFill>
              </a:rPr>
              <a:t>19</a:t>
            </a:r>
            <a:r>
              <a:rPr lang="zh-CN" altLang="en-US" b="1">
                <a:solidFill>
                  <a:srgbClr val="0B5FD1"/>
                </a:solidFill>
              </a:rPr>
              <a:t> 北京卷）</a:t>
            </a:r>
            <a:endParaRPr lang="zh-CN" altLang="en-US" b="1">
              <a:solidFill>
                <a:srgbClr val="0B5FD1"/>
              </a:solidFill>
            </a:endParaRPr>
          </a:p>
          <a:p>
            <a:pPr marL="0" indent="0">
              <a:lnSpc>
                <a:spcPct val="90000"/>
              </a:lnSpc>
              <a:buNone/>
            </a:pPr>
            <a:r>
              <a:rPr lang="zh-CN" altLang="en-US" b="1">
                <a:solidFill>
                  <a:srgbClr val="0B5FD1"/>
                </a:solidFill>
              </a:rPr>
              <a:t> ②中午还是阳光灿烂，但到下午 5 时左右，老天突然变脸，市区狂风大作，天昏地暗。</a:t>
            </a:r>
            <a:r>
              <a:rPr lang="zh-CN" altLang="en-US" b="1">
                <a:solidFill>
                  <a:srgbClr val="FF0000"/>
                </a:solidFill>
              </a:rPr>
              <a:t>据气象部门监测</a:t>
            </a:r>
            <a:r>
              <a:rPr lang="zh-CN" altLang="en-US" b="1">
                <a:solidFill>
                  <a:srgbClr val="0B5FD1"/>
                </a:solidFill>
              </a:rPr>
              <a:t>，这次特强沙尘暴瞬间风力达 11 级，地面能见度 0 米。（201</a:t>
            </a:r>
            <a:r>
              <a:rPr lang="en-US" altLang="zh-CN" b="1">
                <a:solidFill>
                  <a:srgbClr val="0B5FD1"/>
                </a:solidFill>
              </a:rPr>
              <a:t>8</a:t>
            </a:r>
            <a:r>
              <a:rPr lang="zh-CN" altLang="en-US" b="1">
                <a:solidFill>
                  <a:srgbClr val="0B5FD1"/>
                </a:solidFill>
              </a:rPr>
              <a:t> 山东卷）</a:t>
            </a:r>
            <a:endParaRPr lang="zh-CN" altLang="en-US" b="1">
              <a:solidFill>
                <a:srgbClr val="0B5FD1"/>
              </a:solidFill>
            </a:endParaRPr>
          </a:p>
          <a:p>
            <a:pPr marL="0" indent="0">
              <a:lnSpc>
                <a:spcPct val="90000"/>
              </a:lnSpc>
              <a:buNone/>
            </a:pPr>
            <a:r>
              <a:rPr lang="zh-CN" altLang="en-US" b="1">
                <a:solidFill>
                  <a:srgbClr val="0B5FD1"/>
                </a:solidFill>
              </a:rPr>
              <a:t> ③</a:t>
            </a:r>
            <a:r>
              <a:rPr lang="zh-CN" altLang="en-US" b="1">
                <a:solidFill>
                  <a:srgbClr val="FF0000"/>
                </a:solidFill>
              </a:rPr>
              <a:t>据</a:t>
            </a:r>
            <a:r>
              <a:rPr lang="zh-CN" altLang="en-US" b="1">
                <a:solidFill>
                  <a:srgbClr val="0B5FD1"/>
                </a:solidFill>
              </a:rPr>
              <a:t>中科院动物研究所</a:t>
            </a:r>
            <a:r>
              <a:rPr lang="zh-CN" altLang="en-US" b="1">
                <a:solidFill>
                  <a:srgbClr val="FF0000"/>
                </a:solidFill>
              </a:rPr>
              <a:t>初步鉴定</a:t>
            </a:r>
            <a:r>
              <a:rPr lang="zh-CN" altLang="en-US" b="1">
                <a:solidFill>
                  <a:srgbClr val="0B5FD1"/>
                </a:solidFill>
              </a:rPr>
              <a:t>， 这头金色牦牛是世界上新发现的一种野生动物， 并命名为 “金 丝牦牛”。（2009 广东卷）</a:t>
            </a:r>
            <a:endParaRPr lang="zh-CN" altLang="en-US" b="1">
              <a:solidFill>
                <a:srgbClr val="0B5FD1"/>
              </a:solidFill>
            </a:endParaRPr>
          </a:p>
          <a:p>
            <a:pPr marL="0" indent="0">
              <a:lnSpc>
                <a:spcPct val="90000"/>
              </a:lnSpc>
              <a:buNone/>
            </a:pPr>
            <a:r>
              <a:rPr lang="zh-CN" altLang="en-US" b="1">
                <a:solidFill>
                  <a:srgbClr val="0B5FD1"/>
                </a:solidFill>
              </a:rPr>
              <a:t>④</a:t>
            </a:r>
            <a:r>
              <a:rPr lang="zh-CN" altLang="en-US" b="1">
                <a:solidFill>
                  <a:srgbClr val="FF0000"/>
                </a:solidFill>
              </a:rPr>
              <a:t>根据</a:t>
            </a:r>
            <a:r>
              <a:rPr lang="zh-CN" altLang="en-US" b="1">
                <a:solidFill>
                  <a:srgbClr val="0B5FD1"/>
                </a:solidFill>
              </a:rPr>
              <a:t>“全国国民阅读调查”数据</a:t>
            </a:r>
            <a:r>
              <a:rPr lang="zh-CN" altLang="en-US" b="1">
                <a:solidFill>
                  <a:srgbClr val="FF0000"/>
                </a:solidFill>
              </a:rPr>
              <a:t>显示</a:t>
            </a:r>
            <a:r>
              <a:rPr lang="zh-CN" altLang="en-US" b="1">
                <a:solidFill>
                  <a:srgbClr val="0B5FD1"/>
                </a:solidFill>
              </a:rPr>
              <a:t>，国民阅读量少的原因是多方面的</a:t>
            </a:r>
            <a:r>
              <a:rPr lang="zh-CN" altLang="en-US" b="1">
                <a:solidFill>
                  <a:srgbClr val="0B5FD1"/>
                </a:solidFill>
                <a:latin typeface="宋体" panose="02010600030101010101" pitchFamily="2" charset="-122"/>
              </a:rPr>
              <a:t>……（2007浙江卷）</a:t>
            </a:r>
            <a:endParaRPr lang="zh-CN" altLang="en-US" b="1">
              <a:solidFill>
                <a:srgbClr val="0B5FD1"/>
              </a:solidFill>
              <a:latin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graphicFrame>
        <p:nvGraphicFramePr>
          <p:cNvPr id="4194307" name="表格 3"/>
          <p:cNvGraphicFramePr>
            <a:graphicFrameLocks noGrp="1"/>
          </p:cNvGraphicFramePr>
          <p:nvPr/>
        </p:nvGraphicFramePr>
        <p:xfrm>
          <a:off x="392631" y="823306"/>
          <a:ext cx="11654990" cy="2194560"/>
        </p:xfrm>
        <a:graphic>
          <a:graphicData uri="http://schemas.openxmlformats.org/drawingml/2006/table">
            <a:tbl>
              <a:tblPr>
                <a:tableStyleId>{5C22544A-7EE6-4342-B048-85BDC9FD1C3A}</a:tableStyleId>
              </a:tblPr>
              <a:tblGrid>
                <a:gridCol w="2272274"/>
                <a:gridCol w="9382716"/>
              </a:tblGrid>
              <a:tr h="0">
                <a:tc>
                  <a:txBody>
                    <a:bodyPr wrap="square"/>
                    <a:lstStyle/>
                    <a:p>
                      <a:pPr algn="ctr">
                        <a:lnSpc>
                          <a:spcPct val="150000"/>
                        </a:lnSpc>
                        <a:spcAft>
                          <a:spcPct val="0"/>
                        </a:spcAft>
                        <a:tabLst>
                          <a:tab pos="2628900" algn="l"/>
                        </a:tabLst>
                      </a:pPr>
                      <a:r>
                        <a:rPr lang="zh-CN" sz="2400" kern="100">
                          <a:effectLst/>
                        </a:rPr>
                        <a:t>设误手段</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l">
                        <a:lnSpc>
                          <a:spcPct val="150000"/>
                        </a:lnSpc>
                        <a:spcAft>
                          <a:spcPct val="0"/>
                        </a:spcAft>
                        <a:tabLst>
                          <a:tab pos="2628900" algn="l"/>
                        </a:tabLst>
                      </a:pPr>
                      <a:r>
                        <a:rPr lang="zh-CN" sz="2400" kern="100">
                          <a:effectLst/>
                        </a:rPr>
                        <a:t>干扰项的内容在原文中根本找不到依据，或原文中并无此意，而是命题者凭空捏造出某种意思用来迷惑考生的。</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r h="0">
                <a:tc>
                  <a:txBody>
                    <a:bodyPr wrap="square"/>
                    <a:lstStyle/>
                    <a:p>
                      <a:pPr algn="ctr">
                        <a:lnSpc>
                          <a:spcPct val="150000"/>
                        </a:lnSpc>
                        <a:spcAft>
                          <a:spcPct val="0"/>
                        </a:spcAft>
                        <a:tabLst>
                          <a:tab pos="2628900" algn="l"/>
                        </a:tabLst>
                      </a:pPr>
                      <a:r>
                        <a:rPr lang="zh-CN" sz="2400" kern="100">
                          <a:effectLst/>
                        </a:rPr>
                        <a:t>判定技巧</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l">
                        <a:lnSpc>
                          <a:spcPct val="150000"/>
                        </a:lnSpc>
                        <a:spcAft>
                          <a:spcPct val="0"/>
                        </a:spcAft>
                        <a:tabLst>
                          <a:tab pos="2628900" algn="l"/>
                        </a:tabLst>
                      </a:pPr>
                      <a:r>
                        <a:rPr lang="zh-CN" sz="2400" kern="100">
                          <a:solidFill>
                            <a:srgbClr val="FF0000"/>
                          </a:solidFill>
                          <a:effectLst/>
                        </a:rPr>
                        <a:t>要判断</a:t>
                      </a:r>
                      <a:r>
                        <a:rPr lang="en-US" sz="2400" kern="100">
                          <a:solidFill>
                            <a:srgbClr val="FF0000"/>
                          </a:solidFill>
                          <a:effectLst/>
                        </a:rPr>
                        <a:t>“</a:t>
                      </a:r>
                      <a:r>
                        <a:rPr lang="zh-CN" sz="2400" kern="100">
                          <a:solidFill>
                            <a:srgbClr val="FF0000"/>
                          </a:solidFill>
                          <a:effectLst/>
                        </a:rPr>
                        <a:t>无中生有</a:t>
                      </a:r>
                      <a:r>
                        <a:rPr lang="en-US" sz="2400" kern="100">
                          <a:solidFill>
                            <a:srgbClr val="FF0000"/>
                          </a:solidFill>
                          <a:effectLst/>
                        </a:rPr>
                        <a:t>”</a:t>
                      </a:r>
                      <a:r>
                        <a:rPr lang="zh-CN" sz="2400" kern="100">
                          <a:solidFill>
                            <a:srgbClr val="FF0000"/>
                          </a:solidFill>
                          <a:effectLst/>
                        </a:rPr>
                        <a:t>干扰项，在做题时要仔细检查所给选项的内容是否能在原文中找到依据，或者是否能根据原文合理地推断出来。</a:t>
                      </a:r>
                      <a:endParaRPr lang="zh-CN" sz="2400" kern="100">
                        <a:solidFill>
                          <a:srgbClr val="FF0000"/>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bl>
          </a:graphicData>
        </a:graphic>
      </p:graphicFrame>
      <p:sp>
        <p:nvSpPr>
          <p:cNvPr id="1048611" name="Rectangle 1"/>
          <p:cNvSpPr>
            <a:spLocks noChangeArrowheads="1"/>
          </p:cNvSpPr>
          <p:nvPr/>
        </p:nvSpPr>
        <p:spPr bwMode="auto">
          <a:xfrm>
            <a:off x="0" y="241562"/>
            <a:ext cx="4602481" cy="497841"/>
          </a:xfrm>
          <a:prstGeom prst="rect">
            <a:avLst/>
          </a:prstGeom>
          <a:noFill/>
          <a:ln>
            <a:noFill/>
          </a:ln>
          <a:effectLst/>
        </p:spPr>
        <p:txBody>
          <a:bodyPr vert="horz" wrap="none" lIns="91440" tIns="45720" rIns="91440" bIns="45720" numCol="1" anchor="ctr" anchorCtr="0" compatLnSpc="1">
            <a:spAutoFit/>
          </a:bodyPr>
          <a:lstStyle>
            <a:lvl1pPr eaLnBrk="0" fontAlgn="base" hangingPunct="0">
              <a:spcBef>
                <a:spcPct val="0"/>
              </a:spcBef>
              <a:spcAft>
                <a:spcPct val="0"/>
              </a:spcAft>
              <a:tabLst>
                <a:tab pos="2628900" algn="l"/>
              </a:tabLst>
              <a:defRPr>
                <a:solidFill>
                  <a:schemeClr val="tx1"/>
                </a:solidFill>
                <a:latin typeface="Arial" panose="020B0604020202020204" pitchFamily="34" charset="0"/>
              </a:defRPr>
            </a:lvl1pPr>
            <a:lvl2pPr eaLnBrk="0" fontAlgn="base" hangingPunct="0">
              <a:spcBef>
                <a:spcPct val="0"/>
              </a:spcBef>
              <a:spcAft>
                <a:spcPct val="0"/>
              </a:spcAft>
              <a:tabLst>
                <a:tab pos="2628900" algn="l"/>
              </a:tabLst>
              <a:defRPr>
                <a:solidFill>
                  <a:schemeClr val="tx1"/>
                </a:solidFill>
                <a:latin typeface="Arial" panose="020B0604020202020204" pitchFamily="34" charset="0"/>
              </a:defRPr>
            </a:lvl2pPr>
            <a:lvl3pPr eaLnBrk="0" fontAlgn="base" hangingPunct="0">
              <a:spcBef>
                <a:spcPct val="0"/>
              </a:spcBef>
              <a:spcAft>
                <a:spcPct val="0"/>
              </a:spcAft>
              <a:tabLst>
                <a:tab pos="2628900" algn="l"/>
              </a:tabLst>
              <a:defRPr>
                <a:solidFill>
                  <a:schemeClr val="tx1"/>
                </a:solidFill>
                <a:latin typeface="Arial" panose="020B0604020202020204" pitchFamily="34" charset="0"/>
              </a:defRPr>
            </a:lvl3pPr>
            <a:lvl4pPr eaLnBrk="0" fontAlgn="base" hangingPunct="0">
              <a:spcBef>
                <a:spcPct val="0"/>
              </a:spcBef>
              <a:spcAft>
                <a:spcPct val="0"/>
              </a:spcAft>
              <a:tabLst>
                <a:tab pos="2628900" algn="l"/>
              </a:tabLst>
              <a:defRPr>
                <a:solidFill>
                  <a:schemeClr val="tx1"/>
                </a:solidFill>
                <a:latin typeface="Arial" panose="020B0604020202020204" pitchFamily="34" charset="0"/>
              </a:defRPr>
            </a:lvl4pPr>
            <a:lvl5pPr eaLnBrk="0" fontAlgn="base" hangingPunct="0">
              <a:spcBef>
                <a:spcPct val="0"/>
              </a:spcBef>
              <a:spcAft>
                <a:spcPct val="0"/>
              </a:spcAft>
              <a:tabLst>
                <a:tab pos="2628900" algn="l"/>
              </a:tabLst>
              <a:defRPr>
                <a:solidFill>
                  <a:schemeClr val="tx1"/>
                </a:solidFill>
                <a:latin typeface="Arial" panose="020B0604020202020204" pitchFamily="34" charset="0"/>
              </a:defRPr>
            </a:lvl5pPr>
            <a:lvl6pPr eaLnBrk="0" fontAlgn="base" hangingPunct="0">
              <a:spcBef>
                <a:spcPct val="0"/>
              </a:spcBef>
              <a:spcAft>
                <a:spcPct val="0"/>
              </a:spcAft>
              <a:tabLst>
                <a:tab pos="2628900" algn="l"/>
              </a:tabLst>
              <a:defRPr>
                <a:solidFill>
                  <a:schemeClr val="tx1"/>
                </a:solidFill>
                <a:latin typeface="Arial" panose="020B0604020202020204" pitchFamily="34" charset="0"/>
              </a:defRPr>
            </a:lvl6pPr>
            <a:lvl7pPr eaLnBrk="0" fontAlgn="base" hangingPunct="0">
              <a:spcBef>
                <a:spcPct val="0"/>
              </a:spcBef>
              <a:spcAft>
                <a:spcPct val="0"/>
              </a:spcAft>
              <a:tabLst>
                <a:tab pos="2628900" algn="l"/>
              </a:tabLst>
              <a:defRPr>
                <a:solidFill>
                  <a:schemeClr val="tx1"/>
                </a:solidFill>
                <a:latin typeface="Arial" panose="020B0604020202020204" pitchFamily="34" charset="0"/>
              </a:defRPr>
            </a:lvl7pPr>
            <a:lvl8pPr eaLnBrk="0" fontAlgn="base" hangingPunct="0">
              <a:spcBef>
                <a:spcPct val="0"/>
              </a:spcBef>
              <a:spcAft>
                <a:spcPct val="0"/>
              </a:spcAft>
              <a:tabLst>
                <a:tab pos="2628900" algn="l"/>
              </a:tabLst>
              <a:defRPr>
                <a:solidFill>
                  <a:schemeClr val="tx1"/>
                </a:solidFill>
                <a:latin typeface="Arial" panose="020B0604020202020204" pitchFamily="34" charset="0"/>
              </a:defRPr>
            </a:lvl8pPr>
            <a:lvl9pPr eaLnBrk="0" fontAlgn="base" hangingPunct="0">
              <a:spcBef>
                <a:spcPct val="0"/>
              </a:spcBef>
              <a:spcAft>
                <a:spcPct val="0"/>
              </a:spcAft>
              <a:tabLst>
                <a:tab pos="26289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628900" algn="l"/>
              </a:tabLst>
            </a:pPr>
            <a:r>
              <a:rPr kumimoji="0" lang="zh-CN" altLang="zh-CN"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设误方式</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三</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无中生有</a:t>
            </a:r>
            <a:endParaRPr kumimoji="0" lang="zh-CN" altLang="en-US" sz="3200" b="0" i="0" u="none" strike="noStrike" cap="none" normalizeH="0" baseline="0" smtClean="0">
              <a:ln>
                <a:noFill/>
              </a:ln>
              <a:solidFill>
                <a:schemeClr val="tx1"/>
              </a:solidFill>
              <a:effectLst/>
            </a:endParaRPr>
          </a:p>
        </p:txBody>
      </p:sp>
      <p:graphicFrame>
        <p:nvGraphicFramePr>
          <p:cNvPr id="4194308" name="表格 5"/>
          <p:cNvGraphicFramePr>
            <a:graphicFrameLocks noGrp="1"/>
          </p:cNvGraphicFramePr>
          <p:nvPr/>
        </p:nvGraphicFramePr>
        <p:xfrm>
          <a:off x="392631" y="3608315"/>
          <a:ext cx="11654990" cy="3200400"/>
        </p:xfrm>
        <a:graphic>
          <a:graphicData uri="http://schemas.openxmlformats.org/drawingml/2006/table">
            <a:tbl>
              <a:tblPr>
                <a:tableStyleId>{5C22544A-7EE6-4342-B048-85BDC9FD1C3A}</a:tableStyleId>
              </a:tblPr>
              <a:tblGrid>
                <a:gridCol w="2305080"/>
                <a:gridCol w="9349910"/>
              </a:tblGrid>
              <a:tr h="0">
                <a:tc>
                  <a:txBody>
                    <a:bodyPr wrap="square"/>
                    <a:lstStyle/>
                    <a:p>
                      <a:pPr algn="ctr">
                        <a:lnSpc>
                          <a:spcPct val="150000"/>
                        </a:lnSpc>
                        <a:spcAft>
                          <a:spcPct val="0"/>
                        </a:spcAft>
                        <a:tabLst>
                          <a:tab pos="2628900" algn="l"/>
                        </a:tabLst>
                      </a:pPr>
                      <a:r>
                        <a:rPr lang="zh-CN" sz="2400" kern="100">
                          <a:effectLst/>
                        </a:rPr>
                        <a:t>设误手段</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l">
                        <a:lnSpc>
                          <a:spcPct val="125000"/>
                        </a:lnSpc>
                        <a:spcAft>
                          <a:spcPct val="0"/>
                        </a:spcAft>
                        <a:tabLst>
                          <a:tab pos="2628900" algn="l"/>
                        </a:tabLst>
                      </a:pPr>
                      <a:r>
                        <a:rPr lang="zh-CN" sz="2400" kern="100">
                          <a:effectLst/>
                        </a:rPr>
                        <a:t>命题者在解释概念或解释文意时，故意弄错对象，迷惑考生，使考生误入歧途；或者暗中将两个概念的内涵</a:t>
                      </a:r>
                      <a:r>
                        <a:rPr lang="en-US" sz="2400" kern="100">
                          <a:effectLst/>
                        </a:rPr>
                        <a:t>(</a:t>
                      </a:r>
                      <a:r>
                        <a:rPr lang="zh-CN" sz="2400" kern="100">
                          <a:effectLst/>
                        </a:rPr>
                        <a:t>如属性、作用、发展趋势等</a:t>
                      </a:r>
                      <a:r>
                        <a:rPr lang="en-US" sz="2400" kern="100">
                          <a:effectLst/>
                        </a:rPr>
                        <a:t>)</a:t>
                      </a:r>
                      <a:r>
                        <a:rPr lang="zh-CN" sz="2400" kern="100">
                          <a:effectLst/>
                        </a:rPr>
                        <a:t>进行了调换、改变或混淆，乍看与原文的说法一样，但仔细推敲就会发现实际上并不是一回事。</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r h="0">
                <a:tc>
                  <a:txBody>
                    <a:bodyPr wrap="square"/>
                    <a:lstStyle/>
                    <a:p>
                      <a:pPr algn="ctr">
                        <a:lnSpc>
                          <a:spcPct val="150000"/>
                        </a:lnSpc>
                        <a:spcAft>
                          <a:spcPct val="0"/>
                        </a:spcAft>
                        <a:tabLst>
                          <a:tab pos="2628900" algn="l"/>
                        </a:tabLst>
                      </a:pPr>
                      <a:r>
                        <a:rPr lang="zh-CN" sz="2400" kern="100">
                          <a:effectLst/>
                        </a:rPr>
                        <a:t>判定技巧</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l">
                        <a:lnSpc>
                          <a:spcPct val="125000"/>
                        </a:lnSpc>
                        <a:spcAft>
                          <a:spcPct val="0"/>
                        </a:spcAft>
                        <a:tabLst>
                          <a:tab pos="2628900" algn="l"/>
                        </a:tabLst>
                      </a:pPr>
                      <a:r>
                        <a:rPr lang="zh-CN" sz="2400" kern="100">
                          <a:solidFill>
                            <a:srgbClr val="FF0000"/>
                          </a:solidFill>
                          <a:effectLst/>
                        </a:rPr>
                        <a:t>要判断</a:t>
                      </a:r>
                      <a:r>
                        <a:rPr lang="en-US" sz="2400" kern="100">
                          <a:solidFill>
                            <a:srgbClr val="FF0000"/>
                          </a:solidFill>
                          <a:effectLst/>
                        </a:rPr>
                        <a:t>“</a:t>
                      </a:r>
                      <a:r>
                        <a:rPr lang="zh-CN" sz="2400" kern="100">
                          <a:solidFill>
                            <a:srgbClr val="FF0000"/>
                          </a:solidFill>
                          <a:effectLst/>
                        </a:rPr>
                        <a:t>偷换概念</a:t>
                      </a:r>
                      <a:r>
                        <a:rPr lang="en-US" sz="2400" kern="100">
                          <a:solidFill>
                            <a:srgbClr val="FF0000"/>
                          </a:solidFill>
                          <a:effectLst/>
                        </a:rPr>
                        <a:t>”</a:t>
                      </a:r>
                      <a:r>
                        <a:rPr lang="zh-CN" sz="2400" kern="100">
                          <a:solidFill>
                            <a:srgbClr val="FF0000"/>
                          </a:solidFill>
                          <a:effectLst/>
                        </a:rPr>
                        <a:t>干扰项，在阅读文章或选项时，要特别注意事物的对象，应注意看选项中是否存在信息错误对接的现象，尤其看选项中的陈述对象</a:t>
                      </a:r>
                      <a:r>
                        <a:rPr lang="en-US" sz="2400" kern="100">
                          <a:solidFill>
                            <a:srgbClr val="FF0000"/>
                          </a:solidFill>
                          <a:effectLst/>
                        </a:rPr>
                        <a:t>(</a:t>
                      </a:r>
                      <a:r>
                        <a:rPr lang="zh-CN" sz="2400" kern="100">
                          <a:solidFill>
                            <a:srgbClr val="FF0000"/>
                          </a:solidFill>
                          <a:effectLst/>
                        </a:rPr>
                        <a:t>一般是主语或宾语</a:t>
                      </a:r>
                      <a:r>
                        <a:rPr lang="en-US" sz="2400" kern="100">
                          <a:solidFill>
                            <a:srgbClr val="FF0000"/>
                          </a:solidFill>
                          <a:effectLst/>
                        </a:rPr>
                        <a:t>)</a:t>
                      </a:r>
                      <a:r>
                        <a:rPr lang="zh-CN" sz="2400" kern="100">
                          <a:solidFill>
                            <a:srgbClr val="FF0000"/>
                          </a:solidFill>
                          <a:effectLst/>
                        </a:rPr>
                        <a:t>与原文中句子的陈述对象是否一致。</a:t>
                      </a:r>
                      <a:endParaRPr lang="zh-CN" sz="2400" kern="100">
                        <a:solidFill>
                          <a:srgbClr val="FF0000"/>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bl>
          </a:graphicData>
        </a:graphic>
      </p:graphicFrame>
      <p:sp>
        <p:nvSpPr>
          <p:cNvPr id="1048612" name="Rectangle 2"/>
          <p:cNvSpPr>
            <a:spLocks noChangeArrowheads="1"/>
          </p:cNvSpPr>
          <p:nvPr/>
        </p:nvSpPr>
        <p:spPr bwMode="auto">
          <a:xfrm>
            <a:off x="0" y="2994487"/>
            <a:ext cx="4500881" cy="497841"/>
          </a:xfrm>
          <a:prstGeom prst="rect">
            <a:avLst/>
          </a:prstGeom>
          <a:noFill/>
          <a:ln>
            <a:noFill/>
          </a:ln>
          <a:effectLst/>
        </p:spPr>
        <p:txBody>
          <a:bodyPr vert="horz" wrap="none" lIns="91440" tIns="45720" rIns="91440" bIns="45720" numCol="1" anchor="ctr" anchorCtr="0" compatLnSpc="1">
            <a:spAutoFit/>
          </a:bodyPr>
          <a:lstStyle>
            <a:lvl1pPr eaLnBrk="0" fontAlgn="base" hangingPunct="0">
              <a:spcBef>
                <a:spcPct val="0"/>
              </a:spcBef>
              <a:spcAft>
                <a:spcPct val="0"/>
              </a:spcAft>
              <a:tabLst>
                <a:tab pos="2628900" algn="l"/>
              </a:tabLst>
              <a:defRPr>
                <a:solidFill>
                  <a:schemeClr val="tx1"/>
                </a:solidFill>
                <a:latin typeface="Arial" panose="020B0604020202020204" pitchFamily="34" charset="0"/>
              </a:defRPr>
            </a:lvl1pPr>
            <a:lvl2pPr eaLnBrk="0" fontAlgn="base" hangingPunct="0">
              <a:spcBef>
                <a:spcPct val="0"/>
              </a:spcBef>
              <a:spcAft>
                <a:spcPct val="0"/>
              </a:spcAft>
              <a:tabLst>
                <a:tab pos="2628900" algn="l"/>
              </a:tabLst>
              <a:defRPr>
                <a:solidFill>
                  <a:schemeClr val="tx1"/>
                </a:solidFill>
                <a:latin typeface="Arial" panose="020B0604020202020204" pitchFamily="34" charset="0"/>
              </a:defRPr>
            </a:lvl2pPr>
            <a:lvl3pPr eaLnBrk="0" fontAlgn="base" hangingPunct="0">
              <a:spcBef>
                <a:spcPct val="0"/>
              </a:spcBef>
              <a:spcAft>
                <a:spcPct val="0"/>
              </a:spcAft>
              <a:tabLst>
                <a:tab pos="2628900" algn="l"/>
              </a:tabLst>
              <a:defRPr>
                <a:solidFill>
                  <a:schemeClr val="tx1"/>
                </a:solidFill>
                <a:latin typeface="Arial" panose="020B0604020202020204" pitchFamily="34" charset="0"/>
              </a:defRPr>
            </a:lvl3pPr>
            <a:lvl4pPr eaLnBrk="0" fontAlgn="base" hangingPunct="0">
              <a:spcBef>
                <a:spcPct val="0"/>
              </a:spcBef>
              <a:spcAft>
                <a:spcPct val="0"/>
              </a:spcAft>
              <a:tabLst>
                <a:tab pos="2628900" algn="l"/>
              </a:tabLst>
              <a:defRPr>
                <a:solidFill>
                  <a:schemeClr val="tx1"/>
                </a:solidFill>
                <a:latin typeface="Arial" panose="020B0604020202020204" pitchFamily="34" charset="0"/>
              </a:defRPr>
            </a:lvl4pPr>
            <a:lvl5pPr eaLnBrk="0" fontAlgn="base" hangingPunct="0">
              <a:spcBef>
                <a:spcPct val="0"/>
              </a:spcBef>
              <a:spcAft>
                <a:spcPct val="0"/>
              </a:spcAft>
              <a:tabLst>
                <a:tab pos="2628900" algn="l"/>
              </a:tabLst>
              <a:defRPr>
                <a:solidFill>
                  <a:schemeClr val="tx1"/>
                </a:solidFill>
                <a:latin typeface="Arial" panose="020B0604020202020204" pitchFamily="34" charset="0"/>
              </a:defRPr>
            </a:lvl5pPr>
            <a:lvl6pPr eaLnBrk="0" fontAlgn="base" hangingPunct="0">
              <a:spcBef>
                <a:spcPct val="0"/>
              </a:spcBef>
              <a:spcAft>
                <a:spcPct val="0"/>
              </a:spcAft>
              <a:tabLst>
                <a:tab pos="2628900" algn="l"/>
              </a:tabLst>
              <a:defRPr>
                <a:solidFill>
                  <a:schemeClr val="tx1"/>
                </a:solidFill>
                <a:latin typeface="Arial" panose="020B0604020202020204" pitchFamily="34" charset="0"/>
              </a:defRPr>
            </a:lvl6pPr>
            <a:lvl7pPr eaLnBrk="0" fontAlgn="base" hangingPunct="0">
              <a:spcBef>
                <a:spcPct val="0"/>
              </a:spcBef>
              <a:spcAft>
                <a:spcPct val="0"/>
              </a:spcAft>
              <a:tabLst>
                <a:tab pos="2628900" algn="l"/>
              </a:tabLst>
              <a:defRPr>
                <a:solidFill>
                  <a:schemeClr val="tx1"/>
                </a:solidFill>
                <a:latin typeface="Arial" panose="020B0604020202020204" pitchFamily="34" charset="0"/>
              </a:defRPr>
            </a:lvl7pPr>
            <a:lvl8pPr eaLnBrk="0" fontAlgn="base" hangingPunct="0">
              <a:spcBef>
                <a:spcPct val="0"/>
              </a:spcBef>
              <a:spcAft>
                <a:spcPct val="0"/>
              </a:spcAft>
              <a:tabLst>
                <a:tab pos="2628900" algn="l"/>
              </a:tabLst>
              <a:defRPr>
                <a:solidFill>
                  <a:schemeClr val="tx1"/>
                </a:solidFill>
                <a:latin typeface="Arial" panose="020B0604020202020204" pitchFamily="34" charset="0"/>
              </a:defRPr>
            </a:lvl8pPr>
            <a:lvl9pPr eaLnBrk="0" fontAlgn="base" hangingPunct="0">
              <a:spcBef>
                <a:spcPct val="0"/>
              </a:spcBef>
              <a:spcAft>
                <a:spcPct val="0"/>
              </a:spcAft>
              <a:tabLst>
                <a:tab pos="26289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628900" algn="l"/>
              </a:tabLst>
            </a:pPr>
            <a:r>
              <a:rPr kumimoji="0" lang="zh-CN" altLang="zh-CN"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设误方式</a:t>
            </a:r>
            <a:r>
              <a:rPr kumimoji="0" lang="en-US" altLang="zh-CN"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四</a:t>
            </a:r>
            <a:r>
              <a:rPr kumimoji="0" lang="en-US" altLang="zh-CN"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偷换概念</a:t>
            </a:r>
            <a:endPar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5" name=""/>
        <p:cNvGrpSpPr/>
        <p:nvPr/>
      </p:nvGrpSpPr>
      <p:grpSpPr>
        <a:xfrm>
          <a:off x="0" y="0"/>
          <a:ext cx="0" cy="0"/>
          <a:chOff x="0" y="0"/>
          <a:chExt cx="0" cy="0"/>
        </a:xfrm>
      </p:grpSpPr>
      <p:graphicFrame>
        <p:nvGraphicFramePr>
          <p:cNvPr id="4194309" name="表格 3"/>
          <p:cNvGraphicFramePr>
            <a:graphicFrameLocks noGrp="1"/>
          </p:cNvGraphicFramePr>
          <p:nvPr/>
        </p:nvGraphicFramePr>
        <p:xfrm>
          <a:off x="258496" y="2032438"/>
          <a:ext cx="11726780" cy="3840480"/>
        </p:xfrm>
        <a:graphic>
          <a:graphicData uri="http://schemas.openxmlformats.org/drawingml/2006/table">
            <a:tbl>
              <a:tblPr>
                <a:tableStyleId>{5C22544A-7EE6-4342-B048-85BDC9FD1C3A}</a:tableStyleId>
              </a:tblPr>
              <a:tblGrid>
                <a:gridCol w="1973180"/>
                <a:gridCol w="9753600"/>
              </a:tblGrid>
              <a:tr h="0">
                <a:tc>
                  <a:txBody>
                    <a:bodyPr wrap="square"/>
                    <a:lstStyle/>
                    <a:p>
                      <a:pPr algn="ctr">
                        <a:lnSpc>
                          <a:spcPct val="150000"/>
                        </a:lnSpc>
                        <a:spcAft>
                          <a:spcPct val="0"/>
                        </a:spcAft>
                        <a:tabLst>
                          <a:tab pos="2628900" algn="l"/>
                        </a:tabLst>
                      </a:pPr>
                      <a:r>
                        <a:rPr lang="zh-CN" sz="2400" kern="100">
                          <a:effectLst/>
                        </a:rPr>
                        <a:t>设误手段</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just">
                        <a:lnSpc>
                          <a:spcPct val="150000"/>
                        </a:lnSpc>
                        <a:spcAft>
                          <a:spcPct val="0"/>
                        </a:spcAft>
                        <a:tabLst>
                          <a:tab pos="2628900" algn="l"/>
                        </a:tabLst>
                      </a:pPr>
                      <a:r>
                        <a:rPr lang="zh-CN" sz="2400" kern="100">
                          <a:effectLst/>
                        </a:rPr>
                        <a:t>命题者命制选项时故意把</a:t>
                      </a:r>
                      <a:r>
                        <a:rPr lang="en-US" sz="2400" kern="100">
                          <a:effectLst/>
                        </a:rPr>
                        <a:t>“</a:t>
                      </a:r>
                      <a:r>
                        <a:rPr lang="zh-CN" sz="2400" kern="100">
                          <a:effectLst/>
                        </a:rPr>
                        <a:t>未然</a:t>
                      </a:r>
                      <a:r>
                        <a:rPr lang="en-US" sz="2400" kern="100">
                          <a:effectLst/>
                        </a:rPr>
                        <a:t>”(</a:t>
                      </a:r>
                      <a:r>
                        <a:rPr lang="zh-CN" sz="2400" kern="100">
                          <a:effectLst/>
                        </a:rPr>
                        <a:t>还未实现</a:t>
                      </a:r>
                      <a:r>
                        <a:rPr lang="en-US" sz="2400" kern="100">
                          <a:effectLst/>
                        </a:rPr>
                        <a:t>)</a:t>
                      </a:r>
                      <a:r>
                        <a:rPr lang="zh-CN" sz="2400" kern="100">
                          <a:effectLst/>
                        </a:rPr>
                        <a:t>说成</a:t>
                      </a:r>
                      <a:r>
                        <a:rPr lang="en-US" sz="2400" kern="100">
                          <a:effectLst/>
                        </a:rPr>
                        <a:t>“</a:t>
                      </a:r>
                      <a:r>
                        <a:rPr lang="zh-CN" sz="2400" kern="100">
                          <a:effectLst/>
                        </a:rPr>
                        <a:t>已然</a:t>
                      </a:r>
                      <a:r>
                        <a:rPr lang="en-US" sz="2400" kern="100">
                          <a:effectLst/>
                        </a:rPr>
                        <a:t>”(</a:t>
                      </a:r>
                      <a:r>
                        <a:rPr lang="zh-CN" sz="2400" kern="100">
                          <a:effectLst/>
                        </a:rPr>
                        <a:t>既成事实</a:t>
                      </a:r>
                      <a:r>
                        <a:rPr lang="en-US" sz="2400" kern="100">
                          <a:effectLst/>
                        </a:rPr>
                        <a:t>)</a:t>
                      </a:r>
                      <a:r>
                        <a:rPr lang="zh-CN" sz="2400" kern="100">
                          <a:effectLst/>
                        </a:rPr>
                        <a:t>，或者把</a:t>
                      </a:r>
                      <a:r>
                        <a:rPr lang="en-US" sz="2400" kern="100">
                          <a:effectLst/>
                        </a:rPr>
                        <a:t>“</a:t>
                      </a:r>
                      <a:r>
                        <a:rPr lang="zh-CN" sz="2400" kern="100">
                          <a:effectLst/>
                        </a:rPr>
                        <a:t>或然</a:t>
                      </a:r>
                      <a:r>
                        <a:rPr lang="en-US" sz="2400" kern="100">
                          <a:effectLst/>
                        </a:rPr>
                        <a:t>”(</a:t>
                      </a:r>
                      <a:r>
                        <a:rPr lang="zh-CN" sz="2400" kern="100">
                          <a:effectLst/>
                        </a:rPr>
                        <a:t>可能发生的情况</a:t>
                      </a:r>
                      <a:r>
                        <a:rPr lang="en-US" sz="2400" kern="100">
                          <a:effectLst/>
                        </a:rPr>
                        <a:t>)</a:t>
                      </a:r>
                      <a:r>
                        <a:rPr lang="zh-CN" sz="2400" kern="100">
                          <a:effectLst/>
                        </a:rPr>
                        <a:t>转述为</a:t>
                      </a:r>
                      <a:r>
                        <a:rPr lang="en-US" sz="2400" kern="100">
                          <a:effectLst/>
                        </a:rPr>
                        <a:t>“</a:t>
                      </a:r>
                      <a:r>
                        <a:rPr lang="zh-CN" sz="2400" kern="100">
                          <a:effectLst/>
                        </a:rPr>
                        <a:t>必然</a:t>
                      </a:r>
                      <a:r>
                        <a:rPr lang="en-US" sz="2400" kern="100">
                          <a:effectLst/>
                        </a:rPr>
                        <a:t>”(</a:t>
                      </a:r>
                      <a:r>
                        <a:rPr lang="zh-CN" sz="2400" kern="100">
                          <a:effectLst/>
                        </a:rPr>
                        <a:t>必定发生的情况</a:t>
                      </a:r>
                      <a:r>
                        <a:rPr lang="en-US" sz="2400" kern="100">
                          <a:effectLst/>
                        </a:rPr>
                        <a:t>)</a:t>
                      </a:r>
                      <a:r>
                        <a:rPr lang="zh-CN" sz="2400" kern="100">
                          <a:effectLst/>
                        </a:rPr>
                        <a:t>。也可能反之，将</a:t>
                      </a:r>
                      <a:r>
                        <a:rPr lang="en-US" sz="2400" kern="100">
                          <a:effectLst/>
                        </a:rPr>
                        <a:t>“</a:t>
                      </a:r>
                      <a:r>
                        <a:rPr lang="zh-CN" sz="2400" kern="100">
                          <a:effectLst/>
                        </a:rPr>
                        <a:t>已然</a:t>
                      </a:r>
                      <a:r>
                        <a:rPr lang="en-US" sz="2400" kern="100">
                          <a:effectLst/>
                        </a:rPr>
                        <a:t>”</a:t>
                      </a:r>
                      <a:r>
                        <a:rPr lang="zh-CN" sz="2400" kern="100">
                          <a:effectLst/>
                        </a:rPr>
                        <a:t>说成</a:t>
                      </a:r>
                      <a:r>
                        <a:rPr lang="en-US" sz="2400" kern="100">
                          <a:effectLst/>
                        </a:rPr>
                        <a:t>“</a:t>
                      </a:r>
                      <a:r>
                        <a:rPr lang="zh-CN" sz="2400" kern="100">
                          <a:effectLst/>
                        </a:rPr>
                        <a:t>未然</a:t>
                      </a:r>
                      <a:r>
                        <a:rPr lang="en-US" sz="2400" kern="100">
                          <a:effectLst/>
                        </a:rPr>
                        <a:t>”</a:t>
                      </a:r>
                      <a:r>
                        <a:rPr lang="zh-CN" sz="2400" kern="100">
                          <a:effectLst/>
                        </a:rPr>
                        <a:t>，把</a:t>
                      </a:r>
                      <a:r>
                        <a:rPr lang="en-US" sz="2400" kern="100">
                          <a:effectLst/>
                        </a:rPr>
                        <a:t>“</a:t>
                      </a:r>
                      <a:r>
                        <a:rPr lang="zh-CN" sz="2400" kern="100">
                          <a:effectLst/>
                        </a:rPr>
                        <a:t>必然</a:t>
                      </a:r>
                      <a:r>
                        <a:rPr lang="en-US" sz="2400" kern="100">
                          <a:effectLst/>
                        </a:rPr>
                        <a:t>”</a:t>
                      </a:r>
                      <a:r>
                        <a:rPr lang="zh-CN" sz="2400" kern="100">
                          <a:effectLst/>
                        </a:rPr>
                        <a:t>说成</a:t>
                      </a:r>
                      <a:r>
                        <a:rPr lang="en-US" sz="2400" kern="100">
                          <a:effectLst/>
                        </a:rPr>
                        <a:t>“</a:t>
                      </a:r>
                      <a:r>
                        <a:rPr lang="zh-CN" sz="2400" kern="100">
                          <a:effectLst/>
                        </a:rPr>
                        <a:t>或然</a:t>
                      </a:r>
                      <a:r>
                        <a:rPr lang="en-US" sz="2400" kern="100">
                          <a:effectLst/>
                        </a:rPr>
                        <a:t>”</a:t>
                      </a:r>
                      <a:r>
                        <a:rPr lang="zh-CN" sz="2400" kern="100">
                          <a:effectLst/>
                        </a:rPr>
                        <a:t>。</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r h="0">
                <a:tc>
                  <a:txBody>
                    <a:bodyPr wrap="square"/>
                    <a:lstStyle/>
                    <a:p>
                      <a:pPr algn="ctr">
                        <a:lnSpc>
                          <a:spcPct val="150000"/>
                        </a:lnSpc>
                        <a:spcAft>
                          <a:spcPct val="0"/>
                        </a:spcAft>
                        <a:tabLst>
                          <a:tab pos="2628900" algn="l"/>
                        </a:tabLst>
                      </a:pPr>
                      <a:r>
                        <a:rPr lang="zh-CN" sz="2400" kern="100">
                          <a:effectLst/>
                        </a:rPr>
                        <a:t>判定技巧</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just">
                        <a:lnSpc>
                          <a:spcPct val="150000"/>
                        </a:lnSpc>
                        <a:spcAft>
                          <a:spcPct val="0"/>
                        </a:spcAft>
                        <a:tabLst>
                          <a:tab pos="2628900" algn="l"/>
                        </a:tabLst>
                      </a:pPr>
                      <a:r>
                        <a:rPr lang="en-US" sz="2400" kern="100">
                          <a:solidFill>
                            <a:srgbClr val="FF0000"/>
                          </a:solidFill>
                          <a:effectLst/>
                        </a:rPr>
                        <a:t>(1)</a:t>
                      </a:r>
                      <a:r>
                        <a:rPr lang="zh-CN" sz="2400" kern="100">
                          <a:solidFill>
                            <a:srgbClr val="FF0000"/>
                          </a:solidFill>
                          <a:effectLst/>
                        </a:rPr>
                        <a:t>如果文章或选项中有</a:t>
                      </a:r>
                      <a:r>
                        <a:rPr lang="en-US" sz="2400" kern="100">
                          <a:solidFill>
                            <a:srgbClr val="FF0000"/>
                          </a:solidFill>
                          <a:effectLst/>
                        </a:rPr>
                        <a:t>“</a:t>
                      </a:r>
                      <a:r>
                        <a:rPr lang="zh-CN" sz="2400" kern="100">
                          <a:solidFill>
                            <a:srgbClr val="FF0000"/>
                          </a:solidFill>
                          <a:effectLst/>
                        </a:rPr>
                        <a:t>目前</a:t>
                      </a:r>
                      <a:r>
                        <a:rPr lang="en-US" sz="2400" kern="100">
                          <a:solidFill>
                            <a:srgbClr val="FF0000"/>
                          </a:solidFill>
                          <a:effectLst/>
                        </a:rPr>
                        <a:t>”“</a:t>
                      </a:r>
                      <a:r>
                        <a:rPr lang="zh-CN" sz="2400" kern="100">
                          <a:solidFill>
                            <a:srgbClr val="FF0000"/>
                          </a:solidFill>
                          <a:effectLst/>
                        </a:rPr>
                        <a:t>打算</a:t>
                      </a:r>
                      <a:r>
                        <a:rPr lang="en-US" sz="2400" kern="100">
                          <a:solidFill>
                            <a:srgbClr val="FF0000"/>
                          </a:solidFill>
                          <a:effectLst/>
                        </a:rPr>
                        <a:t>”“</a:t>
                      </a:r>
                      <a:r>
                        <a:rPr lang="zh-CN" sz="2400" kern="100">
                          <a:solidFill>
                            <a:srgbClr val="FF0000"/>
                          </a:solidFill>
                          <a:effectLst/>
                        </a:rPr>
                        <a:t>预计</a:t>
                      </a:r>
                      <a:r>
                        <a:rPr lang="en-US" sz="2400" kern="100">
                          <a:solidFill>
                            <a:srgbClr val="FF0000"/>
                          </a:solidFill>
                          <a:effectLst/>
                        </a:rPr>
                        <a:t>”“</a:t>
                      </a:r>
                      <a:r>
                        <a:rPr lang="zh-CN" sz="2400" kern="100">
                          <a:solidFill>
                            <a:srgbClr val="FF0000"/>
                          </a:solidFill>
                          <a:effectLst/>
                        </a:rPr>
                        <a:t>已经</a:t>
                      </a:r>
                      <a:r>
                        <a:rPr lang="en-US" sz="2400" kern="100">
                          <a:solidFill>
                            <a:srgbClr val="FF0000"/>
                          </a:solidFill>
                          <a:effectLst/>
                        </a:rPr>
                        <a:t>”“</a:t>
                      </a:r>
                      <a:r>
                        <a:rPr lang="zh-CN" sz="2400" kern="100">
                          <a:solidFill>
                            <a:srgbClr val="FF0000"/>
                          </a:solidFill>
                          <a:effectLst/>
                        </a:rPr>
                        <a:t>将来</a:t>
                      </a:r>
                      <a:r>
                        <a:rPr lang="en-US" sz="2400" kern="100">
                          <a:solidFill>
                            <a:srgbClr val="FF0000"/>
                          </a:solidFill>
                          <a:effectLst/>
                        </a:rPr>
                        <a:t>”“</a:t>
                      </a:r>
                      <a:r>
                        <a:rPr lang="zh-CN" sz="2400" kern="100">
                          <a:solidFill>
                            <a:srgbClr val="FF0000"/>
                          </a:solidFill>
                          <a:effectLst/>
                        </a:rPr>
                        <a:t>了</a:t>
                      </a:r>
                      <a:r>
                        <a:rPr lang="en-US" sz="2400" kern="100">
                          <a:solidFill>
                            <a:srgbClr val="FF0000"/>
                          </a:solidFill>
                          <a:effectLst/>
                        </a:rPr>
                        <a:t>”</a:t>
                      </a:r>
                      <a:r>
                        <a:rPr lang="zh-CN" sz="2400" kern="100">
                          <a:solidFill>
                            <a:srgbClr val="FF0000"/>
                          </a:solidFill>
                          <a:effectLst/>
                        </a:rPr>
                        <a:t>之类表示时态的词语，要注意是否出现未然已然混淆的错误。</a:t>
                      </a:r>
                      <a:endParaRPr lang="zh-CN" sz="2400" kern="100">
                        <a:solidFill>
                          <a:srgbClr val="FF0000"/>
                        </a:solidFill>
                        <a:effectLst/>
                      </a:endParaRPr>
                    </a:p>
                    <a:p>
                      <a:pPr algn="just">
                        <a:lnSpc>
                          <a:spcPct val="150000"/>
                        </a:lnSpc>
                        <a:spcAft>
                          <a:spcPct val="0"/>
                        </a:spcAft>
                        <a:tabLst>
                          <a:tab pos="2628900" algn="l"/>
                        </a:tabLst>
                      </a:pPr>
                      <a:r>
                        <a:rPr lang="en-US" sz="2400" kern="100">
                          <a:solidFill>
                            <a:srgbClr val="FF0000"/>
                          </a:solidFill>
                          <a:effectLst/>
                        </a:rPr>
                        <a:t>(2)</a:t>
                      </a:r>
                      <a:r>
                        <a:rPr lang="zh-CN" sz="2400" kern="100">
                          <a:solidFill>
                            <a:srgbClr val="FF0000"/>
                          </a:solidFill>
                          <a:effectLst/>
                        </a:rPr>
                        <a:t>如果文章或选项中出现了</a:t>
                      </a:r>
                      <a:r>
                        <a:rPr lang="en-US" sz="2400" kern="100">
                          <a:solidFill>
                            <a:srgbClr val="FF0000"/>
                          </a:solidFill>
                          <a:effectLst/>
                        </a:rPr>
                        <a:t>“</a:t>
                      </a:r>
                      <a:r>
                        <a:rPr lang="zh-CN" sz="2400" kern="100">
                          <a:solidFill>
                            <a:srgbClr val="FF0000"/>
                          </a:solidFill>
                          <a:effectLst/>
                        </a:rPr>
                        <a:t>可能</a:t>
                      </a:r>
                      <a:r>
                        <a:rPr lang="en-US" sz="2400" kern="100">
                          <a:solidFill>
                            <a:srgbClr val="FF0000"/>
                          </a:solidFill>
                          <a:effectLst/>
                        </a:rPr>
                        <a:t>”“</a:t>
                      </a:r>
                      <a:r>
                        <a:rPr lang="zh-CN" sz="2400" kern="100">
                          <a:solidFill>
                            <a:srgbClr val="FF0000"/>
                          </a:solidFill>
                          <a:effectLst/>
                        </a:rPr>
                        <a:t>也许</a:t>
                      </a:r>
                      <a:r>
                        <a:rPr lang="en-US" sz="2400" kern="100">
                          <a:solidFill>
                            <a:srgbClr val="FF0000"/>
                          </a:solidFill>
                          <a:effectLst/>
                        </a:rPr>
                        <a:t>”“</a:t>
                      </a:r>
                      <a:r>
                        <a:rPr lang="zh-CN" sz="2400" kern="100">
                          <a:solidFill>
                            <a:srgbClr val="FF0000"/>
                          </a:solidFill>
                          <a:effectLst/>
                        </a:rPr>
                        <a:t>或许</a:t>
                      </a:r>
                      <a:r>
                        <a:rPr lang="en-US" sz="2400" kern="100">
                          <a:solidFill>
                            <a:srgbClr val="FF0000"/>
                          </a:solidFill>
                          <a:effectLst/>
                        </a:rPr>
                        <a:t>”“</a:t>
                      </a:r>
                      <a:r>
                        <a:rPr lang="zh-CN" sz="2400" kern="100">
                          <a:solidFill>
                            <a:srgbClr val="FF0000"/>
                          </a:solidFill>
                          <a:effectLst/>
                        </a:rPr>
                        <a:t>大概</a:t>
                      </a:r>
                      <a:r>
                        <a:rPr lang="en-US" sz="2400" kern="100">
                          <a:solidFill>
                            <a:srgbClr val="FF0000"/>
                          </a:solidFill>
                          <a:effectLst/>
                        </a:rPr>
                        <a:t>”“</a:t>
                      </a:r>
                      <a:r>
                        <a:rPr lang="zh-CN" sz="2400" kern="100">
                          <a:solidFill>
                            <a:srgbClr val="FF0000"/>
                          </a:solidFill>
                          <a:effectLst/>
                        </a:rPr>
                        <a:t>一定</a:t>
                      </a:r>
                      <a:r>
                        <a:rPr lang="en-US" sz="2400" kern="100">
                          <a:solidFill>
                            <a:srgbClr val="FF0000"/>
                          </a:solidFill>
                          <a:effectLst/>
                        </a:rPr>
                        <a:t>”“</a:t>
                      </a:r>
                      <a:r>
                        <a:rPr lang="zh-CN" sz="2400" kern="100">
                          <a:solidFill>
                            <a:srgbClr val="FF0000"/>
                          </a:solidFill>
                          <a:effectLst/>
                        </a:rPr>
                        <a:t>必定</a:t>
                      </a:r>
                      <a:r>
                        <a:rPr lang="en-US" sz="2400" kern="100">
                          <a:solidFill>
                            <a:srgbClr val="FF0000"/>
                          </a:solidFill>
                          <a:effectLst/>
                        </a:rPr>
                        <a:t>”“</a:t>
                      </a:r>
                      <a:r>
                        <a:rPr lang="zh-CN" sz="2400" kern="100">
                          <a:solidFill>
                            <a:srgbClr val="FF0000"/>
                          </a:solidFill>
                          <a:effectLst/>
                        </a:rPr>
                        <a:t>必然</a:t>
                      </a:r>
                      <a:r>
                        <a:rPr lang="en-US" sz="2400" kern="100">
                          <a:solidFill>
                            <a:srgbClr val="FF0000"/>
                          </a:solidFill>
                          <a:effectLst/>
                        </a:rPr>
                        <a:t>”</a:t>
                      </a:r>
                      <a:r>
                        <a:rPr lang="zh-CN" sz="2400" kern="100">
                          <a:solidFill>
                            <a:srgbClr val="FF0000"/>
                          </a:solidFill>
                          <a:effectLst/>
                        </a:rPr>
                        <a:t>等表推测判断词语时，要认真辨析是否出现或然必然混淆的错误。</a:t>
                      </a:r>
                      <a:endParaRPr lang="zh-CN" sz="2400" kern="100">
                        <a:solidFill>
                          <a:srgbClr val="FF0000"/>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bl>
          </a:graphicData>
        </a:graphic>
      </p:graphicFrame>
      <p:sp>
        <p:nvSpPr>
          <p:cNvPr id="1048613" name="Rectangle 1"/>
          <p:cNvSpPr>
            <a:spLocks noChangeArrowheads="1"/>
          </p:cNvSpPr>
          <p:nvPr/>
        </p:nvSpPr>
        <p:spPr bwMode="auto">
          <a:xfrm>
            <a:off x="0" y="826112"/>
            <a:ext cx="8514080" cy="497841"/>
          </a:xfrm>
          <a:prstGeom prst="rect">
            <a:avLst/>
          </a:prstGeom>
          <a:noFill/>
          <a:ln>
            <a:noFill/>
          </a:ln>
          <a:effectLst/>
        </p:spPr>
        <p:txBody>
          <a:bodyPr vert="horz" wrap="none" lIns="91440" tIns="45720" rIns="91440" bIns="45720" numCol="1" anchor="ctr" anchorCtr="0" compatLnSpc="1">
            <a:spAutoFit/>
          </a:bodyPr>
          <a:lstStyle>
            <a:lvl1pPr eaLnBrk="0" fontAlgn="base" hangingPunct="0">
              <a:spcBef>
                <a:spcPct val="0"/>
              </a:spcBef>
              <a:spcAft>
                <a:spcPct val="0"/>
              </a:spcAft>
              <a:tabLst>
                <a:tab pos="2628900" algn="l"/>
              </a:tabLst>
              <a:defRPr>
                <a:solidFill>
                  <a:schemeClr val="tx1"/>
                </a:solidFill>
                <a:latin typeface="Arial" panose="020B0604020202020204" pitchFamily="34" charset="0"/>
              </a:defRPr>
            </a:lvl1pPr>
            <a:lvl2pPr eaLnBrk="0" fontAlgn="base" hangingPunct="0">
              <a:spcBef>
                <a:spcPct val="0"/>
              </a:spcBef>
              <a:spcAft>
                <a:spcPct val="0"/>
              </a:spcAft>
              <a:tabLst>
                <a:tab pos="2628900" algn="l"/>
              </a:tabLst>
              <a:defRPr>
                <a:solidFill>
                  <a:schemeClr val="tx1"/>
                </a:solidFill>
                <a:latin typeface="Arial" panose="020B0604020202020204" pitchFamily="34" charset="0"/>
              </a:defRPr>
            </a:lvl2pPr>
            <a:lvl3pPr eaLnBrk="0" fontAlgn="base" hangingPunct="0">
              <a:spcBef>
                <a:spcPct val="0"/>
              </a:spcBef>
              <a:spcAft>
                <a:spcPct val="0"/>
              </a:spcAft>
              <a:tabLst>
                <a:tab pos="2628900" algn="l"/>
              </a:tabLst>
              <a:defRPr>
                <a:solidFill>
                  <a:schemeClr val="tx1"/>
                </a:solidFill>
                <a:latin typeface="Arial" panose="020B0604020202020204" pitchFamily="34" charset="0"/>
              </a:defRPr>
            </a:lvl3pPr>
            <a:lvl4pPr eaLnBrk="0" fontAlgn="base" hangingPunct="0">
              <a:spcBef>
                <a:spcPct val="0"/>
              </a:spcBef>
              <a:spcAft>
                <a:spcPct val="0"/>
              </a:spcAft>
              <a:tabLst>
                <a:tab pos="2628900" algn="l"/>
              </a:tabLst>
              <a:defRPr>
                <a:solidFill>
                  <a:schemeClr val="tx1"/>
                </a:solidFill>
                <a:latin typeface="Arial" panose="020B0604020202020204" pitchFamily="34" charset="0"/>
              </a:defRPr>
            </a:lvl4pPr>
            <a:lvl5pPr eaLnBrk="0" fontAlgn="base" hangingPunct="0">
              <a:spcBef>
                <a:spcPct val="0"/>
              </a:spcBef>
              <a:spcAft>
                <a:spcPct val="0"/>
              </a:spcAft>
              <a:tabLst>
                <a:tab pos="2628900" algn="l"/>
              </a:tabLst>
              <a:defRPr>
                <a:solidFill>
                  <a:schemeClr val="tx1"/>
                </a:solidFill>
                <a:latin typeface="Arial" panose="020B0604020202020204" pitchFamily="34" charset="0"/>
              </a:defRPr>
            </a:lvl5pPr>
            <a:lvl6pPr eaLnBrk="0" fontAlgn="base" hangingPunct="0">
              <a:spcBef>
                <a:spcPct val="0"/>
              </a:spcBef>
              <a:spcAft>
                <a:spcPct val="0"/>
              </a:spcAft>
              <a:tabLst>
                <a:tab pos="2628900" algn="l"/>
              </a:tabLst>
              <a:defRPr>
                <a:solidFill>
                  <a:schemeClr val="tx1"/>
                </a:solidFill>
                <a:latin typeface="Arial" panose="020B0604020202020204" pitchFamily="34" charset="0"/>
              </a:defRPr>
            </a:lvl6pPr>
            <a:lvl7pPr eaLnBrk="0" fontAlgn="base" hangingPunct="0">
              <a:spcBef>
                <a:spcPct val="0"/>
              </a:spcBef>
              <a:spcAft>
                <a:spcPct val="0"/>
              </a:spcAft>
              <a:tabLst>
                <a:tab pos="2628900" algn="l"/>
              </a:tabLst>
              <a:defRPr>
                <a:solidFill>
                  <a:schemeClr val="tx1"/>
                </a:solidFill>
                <a:latin typeface="Arial" panose="020B0604020202020204" pitchFamily="34" charset="0"/>
              </a:defRPr>
            </a:lvl7pPr>
            <a:lvl8pPr eaLnBrk="0" fontAlgn="base" hangingPunct="0">
              <a:spcBef>
                <a:spcPct val="0"/>
              </a:spcBef>
              <a:spcAft>
                <a:spcPct val="0"/>
              </a:spcAft>
              <a:tabLst>
                <a:tab pos="2628900" algn="l"/>
              </a:tabLst>
              <a:defRPr>
                <a:solidFill>
                  <a:schemeClr val="tx1"/>
                </a:solidFill>
                <a:latin typeface="Arial" panose="020B0604020202020204" pitchFamily="34" charset="0"/>
              </a:defRPr>
            </a:lvl8pPr>
            <a:lvl9pPr eaLnBrk="0" fontAlgn="base" hangingPunct="0">
              <a:spcBef>
                <a:spcPct val="0"/>
              </a:spcBef>
              <a:spcAft>
                <a:spcPct val="0"/>
              </a:spcAft>
              <a:tabLst>
                <a:tab pos="26289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628900" algn="l"/>
              </a:tabLst>
            </a:pPr>
            <a:r>
              <a:rPr kumimoji="0" lang="zh-CN" altLang="zh-CN"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设误方式</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五</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混淆时态</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未然已然、或然必然</a:t>
            </a:r>
            <a:r>
              <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smtClean="0">
              <a:ln>
                <a:noFill/>
              </a:ln>
              <a:solidFill>
                <a:schemeClr val="tx1"/>
              </a:solidFill>
              <a:effectLst/>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96" name=""/>
        <p:cNvGrpSpPr/>
        <p:nvPr/>
      </p:nvGrpSpPr>
      <p:grpSpPr>
        <a:xfrm>
          <a:off x="0" y="0"/>
          <a:ext cx="0" cy="0"/>
          <a:chOff x="0" y="0"/>
          <a:chExt cx="0" cy="0"/>
        </a:xfrm>
      </p:grpSpPr>
      <p:graphicFrame>
        <p:nvGraphicFramePr>
          <p:cNvPr id="4194310" name="表格 3"/>
          <p:cNvGraphicFramePr>
            <a:graphicFrameLocks noGrp="1"/>
          </p:cNvGraphicFramePr>
          <p:nvPr/>
        </p:nvGraphicFramePr>
        <p:xfrm>
          <a:off x="381328" y="1903009"/>
          <a:ext cx="11221853" cy="4389120"/>
        </p:xfrm>
        <a:graphic>
          <a:graphicData uri="http://schemas.openxmlformats.org/drawingml/2006/table">
            <a:tbl>
              <a:tblPr>
                <a:tableStyleId>{5C22544A-7EE6-4342-B048-85BDC9FD1C3A}</a:tableStyleId>
              </a:tblPr>
              <a:tblGrid>
                <a:gridCol w="1781743"/>
                <a:gridCol w="9440110"/>
              </a:tblGrid>
              <a:tr h="0">
                <a:tc>
                  <a:txBody>
                    <a:bodyPr wrap="square"/>
                    <a:lstStyle/>
                    <a:p>
                      <a:pPr algn="ctr">
                        <a:lnSpc>
                          <a:spcPct val="150000"/>
                        </a:lnSpc>
                        <a:spcAft>
                          <a:spcPct val="0"/>
                        </a:spcAft>
                        <a:tabLst>
                          <a:tab pos="2628900" algn="l"/>
                        </a:tabLst>
                      </a:pPr>
                      <a:r>
                        <a:rPr lang="zh-CN" sz="2400" kern="100">
                          <a:effectLst/>
                        </a:rPr>
                        <a:t>设误手段</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just">
                        <a:lnSpc>
                          <a:spcPct val="150000"/>
                        </a:lnSpc>
                        <a:spcAft>
                          <a:spcPct val="0"/>
                        </a:spcAft>
                        <a:tabLst>
                          <a:tab pos="2628900" algn="l"/>
                        </a:tabLst>
                      </a:pPr>
                      <a:r>
                        <a:rPr lang="zh-CN" sz="2400" kern="100">
                          <a:effectLst/>
                        </a:rPr>
                        <a:t>命题者命制选项时在表述对象上设置干扰，有意将此人表述成彼人，将此事物表述成彼事物，将事物的此方面表述成彼方面。比如把某一时间、地点，说成是另一时间、地点。</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r h="0">
                <a:tc>
                  <a:txBody>
                    <a:bodyPr wrap="square"/>
                    <a:lstStyle/>
                    <a:p>
                      <a:pPr algn="ctr">
                        <a:lnSpc>
                          <a:spcPct val="150000"/>
                        </a:lnSpc>
                        <a:spcAft>
                          <a:spcPct val="0"/>
                        </a:spcAft>
                        <a:tabLst>
                          <a:tab pos="2628900" algn="l"/>
                        </a:tabLst>
                      </a:pPr>
                      <a:r>
                        <a:rPr lang="zh-CN" sz="2400" kern="100">
                          <a:effectLst/>
                        </a:rPr>
                        <a:t>判定技巧</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just">
                        <a:lnSpc>
                          <a:spcPct val="150000"/>
                        </a:lnSpc>
                        <a:spcAft>
                          <a:spcPct val="0"/>
                        </a:spcAft>
                        <a:tabLst>
                          <a:tab pos="2628900" algn="l"/>
                        </a:tabLst>
                      </a:pPr>
                      <a:r>
                        <a:rPr lang="zh-CN" sz="2400" kern="100">
                          <a:solidFill>
                            <a:srgbClr val="FF0000"/>
                          </a:solidFill>
                          <a:effectLst/>
                        </a:rPr>
                        <a:t>要判断</a:t>
                      </a:r>
                      <a:r>
                        <a:rPr lang="en-US" sz="2400" kern="100">
                          <a:solidFill>
                            <a:srgbClr val="FF0000"/>
                          </a:solidFill>
                          <a:effectLst/>
                        </a:rPr>
                        <a:t>“</a:t>
                      </a:r>
                      <a:r>
                        <a:rPr lang="zh-CN" sz="2400" kern="100">
                          <a:solidFill>
                            <a:srgbClr val="FF0000"/>
                          </a:solidFill>
                          <a:effectLst/>
                        </a:rPr>
                        <a:t>张冠李戴</a:t>
                      </a:r>
                      <a:r>
                        <a:rPr lang="en-US" sz="2400" kern="100">
                          <a:solidFill>
                            <a:srgbClr val="FF0000"/>
                          </a:solidFill>
                          <a:effectLst/>
                        </a:rPr>
                        <a:t>”</a:t>
                      </a:r>
                      <a:r>
                        <a:rPr lang="zh-CN" sz="2400" kern="100">
                          <a:solidFill>
                            <a:srgbClr val="FF0000"/>
                          </a:solidFill>
                          <a:effectLst/>
                        </a:rPr>
                        <a:t>干扰项，阅读文章时，需要圈出陈述对象，要特别注意选项的主语与宾语，因为</a:t>
                      </a:r>
                      <a:r>
                        <a:rPr lang="en-US" sz="2400" kern="100">
                          <a:solidFill>
                            <a:srgbClr val="FF0000"/>
                          </a:solidFill>
                          <a:effectLst/>
                        </a:rPr>
                        <a:t>“</a:t>
                      </a:r>
                      <a:r>
                        <a:rPr lang="zh-CN" sz="2400" kern="100">
                          <a:solidFill>
                            <a:srgbClr val="FF0000"/>
                          </a:solidFill>
                          <a:effectLst/>
                        </a:rPr>
                        <a:t>冠</a:t>
                      </a:r>
                      <a:r>
                        <a:rPr lang="en-US" sz="2400" kern="100">
                          <a:solidFill>
                            <a:srgbClr val="FF0000"/>
                          </a:solidFill>
                          <a:effectLst/>
                        </a:rPr>
                        <a:t>”</a:t>
                      </a:r>
                      <a:r>
                        <a:rPr lang="zh-CN" sz="2400" kern="100">
                          <a:solidFill>
                            <a:srgbClr val="FF0000"/>
                          </a:solidFill>
                          <a:effectLst/>
                        </a:rPr>
                        <a:t>往往出现在选项的主语或宾语的位置上；当选项中出现类似</a:t>
                      </a:r>
                      <a:r>
                        <a:rPr lang="en-US" sz="2400" kern="100">
                          <a:solidFill>
                            <a:srgbClr val="FF0000"/>
                          </a:solidFill>
                          <a:effectLst/>
                        </a:rPr>
                        <a:t>“××</a:t>
                      </a:r>
                      <a:r>
                        <a:rPr lang="zh-CN" sz="2400" kern="100">
                          <a:solidFill>
                            <a:srgbClr val="FF0000"/>
                          </a:solidFill>
                          <a:effectLst/>
                        </a:rPr>
                        <a:t>的观点是</a:t>
                      </a:r>
                      <a:r>
                        <a:rPr lang="en-US" sz="2400" kern="100">
                          <a:solidFill>
                            <a:srgbClr val="FF0000"/>
                          </a:solidFill>
                          <a:effectLst/>
                        </a:rPr>
                        <a:t>×××”</a:t>
                      </a:r>
                      <a:r>
                        <a:rPr lang="zh-CN" sz="2400" kern="100">
                          <a:solidFill>
                            <a:srgbClr val="FF0000"/>
                          </a:solidFill>
                          <a:effectLst/>
                        </a:rPr>
                        <a:t>这样的句子时，应注意原文中是否有此类情况。另外，还要留心文中代词的指代，要联系上下文弄清指代性词语指代的具体内容。</a:t>
                      </a:r>
                      <a:endParaRPr lang="zh-CN" sz="2400" kern="100">
                        <a:solidFill>
                          <a:srgbClr val="FF0000"/>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bl>
          </a:graphicData>
        </a:graphic>
      </p:graphicFrame>
      <p:sp>
        <p:nvSpPr>
          <p:cNvPr id="1048614" name="Rectangle 1"/>
          <p:cNvSpPr>
            <a:spLocks noChangeArrowheads="1"/>
          </p:cNvSpPr>
          <p:nvPr/>
        </p:nvSpPr>
        <p:spPr bwMode="auto">
          <a:xfrm>
            <a:off x="0" y="779810"/>
            <a:ext cx="4602481" cy="497841"/>
          </a:xfrm>
          <a:prstGeom prst="rect">
            <a:avLst/>
          </a:prstGeom>
          <a:noFill/>
          <a:ln>
            <a:noFill/>
          </a:ln>
          <a:effectLst/>
        </p:spPr>
        <p:txBody>
          <a:bodyPr vert="horz" wrap="none" lIns="91440" tIns="45720" rIns="91440" bIns="45720" numCol="1" anchor="ctr" anchorCtr="0" compatLnSpc="1">
            <a:spAutoFit/>
          </a:bodyPr>
          <a:lstStyle>
            <a:lvl1pPr eaLnBrk="0" fontAlgn="base" hangingPunct="0">
              <a:spcBef>
                <a:spcPct val="0"/>
              </a:spcBef>
              <a:spcAft>
                <a:spcPct val="0"/>
              </a:spcAft>
              <a:tabLst>
                <a:tab pos="2628900" algn="l"/>
              </a:tabLst>
              <a:defRPr>
                <a:solidFill>
                  <a:schemeClr val="tx1"/>
                </a:solidFill>
                <a:latin typeface="Arial" panose="020B0604020202020204" pitchFamily="34" charset="0"/>
              </a:defRPr>
            </a:lvl1pPr>
            <a:lvl2pPr eaLnBrk="0" fontAlgn="base" hangingPunct="0">
              <a:spcBef>
                <a:spcPct val="0"/>
              </a:spcBef>
              <a:spcAft>
                <a:spcPct val="0"/>
              </a:spcAft>
              <a:tabLst>
                <a:tab pos="2628900" algn="l"/>
              </a:tabLst>
              <a:defRPr>
                <a:solidFill>
                  <a:schemeClr val="tx1"/>
                </a:solidFill>
                <a:latin typeface="Arial" panose="020B0604020202020204" pitchFamily="34" charset="0"/>
              </a:defRPr>
            </a:lvl2pPr>
            <a:lvl3pPr eaLnBrk="0" fontAlgn="base" hangingPunct="0">
              <a:spcBef>
                <a:spcPct val="0"/>
              </a:spcBef>
              <a:spcAft>
                <a:spcPct val="0"/>
              </a:spcAft>
              <a:tabLst>
                <a:tab pos="2628900" algn="l"/>
              </a:tabLst>
              <a:defRPr>
                <a:solidFill>
                  <a:schemeClr val="tx1"/>
                </a:solidFill>
                <a:latin typeface="Arial" panose="020B0604020202020204" pitchFamily="34" charset="0"/>
              </a:defRPr>
            </a:lvl3pPr>
            <a:lvl4pPr eaLnBrk="0" fontAlgn="base" hangingPunct="0">
              <a:spcBef>
                <a:spcPct val="0"/>
              </a:spcBef>
              <a:spcAft>
                <a:spcPct val="0"/>
              </a:spcAft>
              <a:tabLst>
                <a:tab pos="2628900" algn="l"/>
              </a:tabLst>
              <a:defRPr>
                <a:solidFill>
                  <a:schemeClr val="tx1"/>
                </a:solidFill>
                <a:latin typeface="Arial" panose="020B0604020202020204" pitchFamily="34" charset="0"/>
              </a:defRPr>
            </a:lvl4pPr>
            <a:lvl5pPr eaLnBrk="0" fontAlgn="base" hangingPunct="0">
              <a:spcBef>
                <a:spcPct val="0"/>
              </a:spcBef>
              <a:spcAft>
                <a:spcPct val="0"/>
              </a:spcAft>
              <a:tabLst>
                <a:tab pos="2628900" algn="l"/>
              </a:tabLst>
              <a:defRPr>
                <a:solidFill>
                  <a:schemeClr val="tx1"/>
                </a:solidFill>
                <a:latin typeface="Arial" panose="020B0604020202020204" pitchFamily="34" charset="0"/>
              </a:defRPr>
            </a:lvl5pPr>
            <a:lvl6pPr eaLnBrk="0" fontAlgn="base" hangingPunct="0">
              <a:spcBef>
                <a:spcPct val="0"/>
              </a:spcBef>
              <a:spcAft>
                <a:spcPct val="0"/>
              </a:spcAft>
              <a:tabLst>
                <a:tab pos="2628900" algn="l"/>
              </a:tabLst>
              <a:defRPr>
                <a:solidFill>
                  <a:schemeClr val="tx1"/>
                </a:solidFill>
                <a:latin typeface="Arial" panose="020B0604020202020204" pitchFamily="34" charset="0"/>
              </a:defRPr>
            </a:lvl6pPr>
            <a:lvl7pPr eaLnBrk="0" fontAlgn="base" hangingPunct="0">
              <a:spcBef>
                <a:spcPct val="0"/>
              </a:spcBef>
              <a:spcAft>
                <a:spcPct val="0"/>
              </a:spcAft>
              <a:tabLst>
                <a:tab pos="2628900" algn="l"/>
              </a:tabLst>
              <a:defRPr>
                <a:solidFill>
                  <a:schemeClr val="tx1"/>
                </a:solidFill>
                <a:latin typeface="Arial" panose="020B0604020202020204" pitchFamily="34" charset="0"/>
              </a:defRPr>
            </a:lvl7pPr>
            <a:lvl8pPr eaLnBrk="0" fontAlgn="base" hangingPunct="0">
              <a:spcBef>
                <a:spcPct val="0"/>
              </a:spcBef>
              <a:spcAft>
                <a:spcPct val="0"/>
              </a:spcAft>
              <a:tabLst>
                <a:tab pos="2628900" algn="l"/>
              </a:tabLst>
              <a:defRPr>
                <a:solidFill>
                  <a:schemeClr val="tx1"/>
                </a:solidFill>
                <a:latin typeface="Arial" panose="020B0604020202020204" pitchFamily="34" charset="0"/>
              </a:defRPr>
            </a:lvl8pPr>
            <a:lvl9pPr eaLnBrk="0" fontAlgn="base" hangingPunct="0">
              <a:spcBef>
                <a:spcPct val="0"/>
              </a:spcBef>
              <a:spcAft>
                <a:spcPct val="0"/>
              </a:spcAft>
              <a:tabLst>
                <a:tab pos="26289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628900" algn="l"/>
              </a:tabLst>
            </a:pPr>
            <a:r>
              <a:rPr kumimoji="0" lang="zh-CN" altLang="zh-CN"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设误方式</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六</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张冠李戴</a:t>
            </a:r>
            <a:endParaRPr kumimoji="0" lang="zh-CN" altLang="en-US" sz="3200" b="0" i="0" u="none" strike="noStrike" cap="none" normalizeH="0" baseline="0" smtClean="0">
              <a:ln>
                <a:noFill/>
              </a:ln>
              <a:solidFill>
                <a:schemeClr val="tx1"/>
              </a:solidFill>
              <a:effectLst/>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97" name=""/>
        <p:cNvGrpSpPr/>
        <p:nvPr/>
      </p:nvGrpSpPr>
      <p:grpSpPr>
        <a:xfrm>
          <a:off x="0" y="0"/>
          <a:ext cx="0" cy="0"/>
          <a:chOff x="0" y="0"/>
          <a:chExt cx="0" cy="0"/>
        </a:xfrm>
      </p:grpSpPr>
      <p:graphicFrame>
        <p:nvGraphicFramePr>
          <p:cNvPr id="4194311" name="表格 3"/>
          <p:cNvGraphicFramePr>
            <a:graphicFrameLocks noGrp="1"/>
          </p:cNvGraphicFramePr>
          <p:nvPr/>
        </p:nvGraphicFramePr>
        <p:xfrm>
          <a:off x="367837" y="1581771"/>
          <a:ext cx="11145289" cy="4389120"/>
        </p:xfrm>
        <a:graphic>
          <a:graphicData uri="http://schemas.openxmlformats.org/drawingml/2006/table">
            <a:tbl>
              <a:tblPr>
                <a:tableStyleId>{5C22544A-7EE6-4342-B048-85BDC9FD1C3A}</a:tableStyleId>
              </a:tblPr>
              <a:tblGrid>
                <a:gridCol w="2746222"/>
                <a:gridCol w="8399067"/>
              </a:tblGrid>
              <a:tr h="0">
                <a:tc>
                  <a:txBody>
                    <a:bodyPr wrap="square"/>
                    <a:lstStyle/>
                    <a:p>
                      <a:pPr algn="ctr">
                        <a:lnSpc>
                          <a:spcPct val="150000"/>
                        </a:lnSpc>
                        <a:spcAft>
                          <a:spcPct val="0"/>
                        </a:spcAft>
                        <a:tabLst>
                          <a:tab pos="2628900" algn="l"/>
                        </a:tabLst>
                      </a:pPr>
                      <a:r>
                        <a:rPr lang="zh-CN" sz="2400" kern="100">
                          <a:effectLst/>
                        </a:rPr>
                        <a:t>设误手段</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just">
                        <a:lnSpc>
                          <a:spcPct val="150000"/>
                        </a:lnSpc>
                        <a:spcAft>
                          <a:spcPct val="0"/>
                        </a:spcAft>
                        <a:tabLst>
                          <a:tab pos="2628900" algn="l"/>
                        </a:tabLst>
                      </a:pPr>
                      <a:r>
                        <a:rPr lang="zh-CN" sz="2400" kern="100">
                          <a:effectLst/>
                        </a:rPr>
                        <a:t>命题者命制选项时故意增删、改动文中表示范围限制或表示程度轻重的词语干扰考生，主要以部分代整体</a:t>
                      </a:r>
                      <a:r>
                        <a:rPr lang="en-US" sz="2400" kern="100">
                          <a:effectLst/>
                        </a:rPr>
                        <a:t>(</a:t>
                      </a:r>
                      <a:r>
                        <a:rPr lang="zh-CN" sz="2400" kern="100">
                          <a:effectLst/>
                        </a:rPr>
                        <a:t>或相反</a:t>
                      </a:r>
                      <a:r>
                        <a:rPr lang="en-US" sz="2400" kern="100">
                          <a:effectLst/>
                        </a:rPr>
                        <a:t>)</a:t>
                      </a:r>
                      <a:r>
                        <a:rPr lang="zh-CN" sz="2400" kern="100">
                          <a:effectLst/>
                        </a:rPr>
                        <a:t>、以个别代一般</a:t>
                      </a:r>
                      <a:r>
                        <a:rPr lang="en-US" sz="2400" kern="100">
                          <a:effectLst/>
                        </a:rPr>
                        <a:t>(</a:t>
                      </a:r>
                      <a:r>
                        <a:rPr lang="zh-CN" sz="2400" kern="100">
                          <a:effectLst/>
                        </a:rPr>
                        <a:t>或相反</a:t>
                      </a:r>
                      <a:r>
                        <a:rPr lang="en-US" sz="2400" kern="100">
                          <a:effectLst/>
                        </a:rPr>
                        <a:t>)</a:t>
                      </a:r>
                      <a:r>
                        <a:rPr lang="zh-CN" sz="2400" kern="100">
                          <a:effectLst/>
                        </a:rPr>
                        <a:t>、以特殊代普遍</a:t>
                      </a:r>
                      <a:r>
                        <a:rPr lang="en-US" sz="2400" kern="100">
                          <a:effectLst/>
                        </a:rPr>
                        <a:t>(</a:t>
                      </a:r>
                      <a:r>
                        <a:rPr lang="zh-CN" sz="2400" kern="100">
                          <a:effectLst/>
                        </a:rPr>
                        <a:t>或相反</a:t>
                      </a:r>
                      <a:r>
                        <a:rPr lang="en-US" sz="2400" kern="100">
                          <a:effectLst/>
                        </a:rPr>
                        <a:t>)</a:t>
                      </a:r>
                      <a:r>
                        <a:rPr lang="zh-CN" sz="2400" kern="100">
                          <a:effectLst/>
                        </a:rPr>
                        <a:t>等，从而使考生做出错误的判断。</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r h="0">
                <a:tc>
                  <a:txBody>
                    <a:bodyPr wrap="square"/>
                    <a:lstStyle/>
                    <a:p>
                      <a:pPr algn="ctr">
                        <a:lnSpc>
                          <a:spcPct val="150000"/>
                        </a:lnSpc>
                        <a:spcAft>
                          <a:spcPct val="0"/>
                        </a:spcAft>
                        <a:tabLst>
                          <a:tab pos="2628900" algn="l"/>
                        </a:tabLst>
                      </a:pPr>
                      <a:r>
                        <a:rPr lang="zh-CN" sz="2400" kern="100">
                          <a:effectLst/>
                        </a:rPr>
                        <a:t>判定技巧</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c>
                  <a:txBody>
                    <a:bodyPr wrap="square"/>
                    <a:lstStyle/>
                    <a:p>
                      <a:pPr algn="just">
                        <a:lnSpc>
                          <a:spcPct val="150000"/>
                        </a:lnSpc>
                        <a:spcAft>
                          <a:spcPct val="0"/>
                        </a:spcAft>
                        <a:tabLst>
                          <a:tab pos="2628900" algn="l"/>
                        </a:tabLst>
                      </a:pPr>
                      <a:r>
                        <a:rPr lang="zh-CN" sz="2400" kern="100">
                          <a:solidFill>
                            <a:srgbClr val="FF0000"/>
                          </a:solidFill>
                          <a:effectLst/>
                        </a:rPr>
                        <a:t>要判断</a:t>
                      </a:r>
                      <a:r>
                        <a:rPr lang="en-US" sz="2400" kern="100">
                          <a:solidFill>
                            <a:srgbClr val="FF0000"/>
                          </a:solidFill>
                          <a:effectLst/>
                        </a:rPr>
                        <a:t>“</a:t>
                      </a:r>
                      <a:r>
                        <a:rPr lang="zh-CN" sz="2400" kern="100">
                          <a:solidFill>
                            <a:srgbClr val="FF0000"/>
                          </a:solidFill>
                          <a:effectLst/>
                        </a:rPr>
                        <a:t>以偏概全</a:t>
                      </a:r>
                      <a:r>
                        <a:rPr lang="en-US" sz="2400" kern="100">
                          <a:solidFill>
                            <a:srgbClr val="FF0000"/>
                          </a:solidFill>
                          <a:effectLst/>
                        </a:rPr>
                        <a:t>”</a:t>
                      </a:r>
                      <a:r>
                        <a:rPr lang="zh-CN" sz="2400" kern="100">
                          <a:solidFill>
                            <a:srgbClr val="FF0000"/>
                          </a:solidFill>
                          <a:effectLst/>
                        </a:rPr>
                        <a:t>干扰项，在阅读文章时，一要特别注意词语前边的修饰与限制词，看一看选项与原文中的指代内容是否存在范围、程度以及频率上的差异；二要注意原文表述是涵盖全部还是有所针对，是特称还是全称。</a:t>
                      </a:r>
                      <a:endParaRPr lang="zh-CN" sz="2400" kern="100">
                        <a:solidFill>
                          <a:srgbClr val="FF0000"/>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tc>
              </a:tr>
            </a:tbl>
          </a:graphicData>
        </a:graphic>
      </p:graphicFrame>
      <p:sp>
        <p:nvSpPr>
          <p:cNvPr id="1048615" name="Rectangle 1"/>
          <p:cNvSpPr>
            <a:spLocks noChangeArrowheads="1"/>
          </p:cNvSpPr>
          <p:nvPr/>
        </p:nvSpPr>
        <p:spPr bwMode="auto">
          <a:xfrm>
            <a:off x="0" y="495302"/>
            <a:ext cx="6583680" cy="497841"/>
          </a:xfrm>
          <a:prstGeom prst="rect">
            <a:avLst/>
          </a:prstGeom>
          <a:noFill/>
          <a:ln>
            <a:noFill/>
          </a:ln>
          <a:effectLst/>
        </p:spPr>
        <p:txBody>
          <a:bodyPr vert="horz" wrap="none" lIns="91440" tIns="45720" rIns="91440" bIns="45720" numCol="1" anchor="ctr" anchorCtr="0" compatLnSpc="1">
            <a:spAutoFit/>
          </a:bodyPr>
          <a:lstStyle>
            <a:lvl1pPr eaLnBrk="0" fontAlgn="base" hangingPunct="0">
              <a:spcBef>
                <a:spcPct val="0"/>
              </a:spcBef>
              <a:spcAft>
                <a:spcPct val="0"/>
              </a:spcAft>
              <a:tabLst>
                <a:tab pos="2628900" algn="l"/>
              </a:tabLst>
              <a:defRPr>
                <a:solidFill>
                  <a:schemeClr val="tx1"/>
                </a:solidFill>
                <a:latin typeface="Arial" panose="020B0604020202020204" pitchFamily="34" charset="0"/>
              </a:defRPr>
            </a:lvl1pPr>
            <a:lvl2pPr eaLnBrk="0" fontAlgn="base" hangingPunct="0">
              <a:spcBef>
                <a:spcPct val="0"/>
              </a:spcBef>
              <a:spcAft>
                <a:spcPct val="0"/>
              </a:spcAft>
              <a:tabLst>
                <a:tab pos="2628900" algn="l"/>
              </a:tabLst>
              <a:defRPr>
                <a:solidFill>
                  <a:schemeClr val="tx1"/>
                </a:solidFill>
                <a:latin typeface="Arial" panose="020B0604020202020204" pitchFamily="34" charset="0"/>
              </a:defRPr>
            </a:lvl2pPr>
            <a:lvl3pPr eaLnBrk="0" fontAlgn="base" hangingPunct="0">
              <a:spcBef>
                <a:spcPct val="0"/>
              </a:spcBef>
              <a:spcAft>
                <a:spcPct val="0"/>
              </a:spcAft>
              <a:tabLst>
                <a:tab pos="2628900" algn="l"/>
              </a:tabLst>
              <a:defRPr>
                <a:solidFill>
                  <a:schemeClr val="tx1"/>
                </a:solidFill>
                <a:latin typeface="Arial" panose="020B0604020202020204" pitchFamily="34" charset="0"/>
              </a:defRPr>
            </a:lvl3pPr>
            <a:lvl4pPr eaLnBrk="0" fontAlgn="base" hangingPunct="0">
              <a:spcBef>
                <a:spcPct val="0"/>
              </a:spcBef>
              <a:spcAft>
                <a:spcPct val="0"/>
              </a:spcAft>
              <a:tabLst>
                <a:tab pos="2628900" algn="l"/>
              </a:tabLst>
              <a:defRPr>
                <a:solidFill>
                  <a:schemeClr val="tx1"/>
                </a:solidFill>
                <a:latin typeface="Arial" panose="020B0604020202020204" pitchFamily="34" charset="0"/>
              </a:defRPr>
            </a:lvl4pPr>
            <a:lvl5pPr eaLnBrk="0" fontAlgn="base" hangingPunct="0">
              <a:spcBef>
                <a:spcPct val="0"/>
              </a:spcBef>
              <a:spcAft>
                <a:spcPct val="0"/>
              </a:spcAft>
              <a:tabLst>
                <a:tab pos="2628900" algn="l"/>
              </a:tabLst>
              <a:defRPr>
                <a:solidFill>
                  <a:schemeClr val="tx1"/>
                </a:solidFill>
                <a:latin typeface="Arial" panose="020B0604020202020204" pitchFamily="34" charset="0"/>
              </a:defRPr>
            </a:lvl5pPr>
            <a:lvl6pPr eaLnBrk="0" fontAlgn="base" hangingPunct="0">
              <a:spcBef>
                <a:spcPct val="0"/>
              </a:spcBef>
              <a:spcAft>
                <a:spcPct val="0"/>
              </a:spcAft>
              <a:tabLst>
                <a:tab pos="2628900" algn="l"/>
              </a:tabLst>
              <a:defRPr>
                <a:solidFill>
                  <a:schemeClr val="tx1"/>
                </a:solidFill>
                <a:latin typeface="Arial" panose="020B0604020202020204" pitchFamily="34" charset="0"/>
              </a:defRPr>
            </a:lvl6pPr>
            <a:lvl7pPr eaLnBrk="0" fontAlgn="base" hangingPunct="0">
              <a:spcBef>
                <a:spcPct val="0"/>
              </a:spcBef>
              <a:spcAft>
                <a:spcPct val="0"/>
              </a:spcAft>
              <a:tabLst>
                <a:tab pos="2628900" algn="l"/>
              </a:tabLst>
              <a:defRPr>
                <a:solidFill>
                  <a:schemeClr val="tx1"/>
                </a:solidFill>
                <a:latin typeface="Arial" panose="020B0604020202020204" pitchFamily="34" charset="0"/>
              </a:defRPr>
            </a:lvl7pPr>
            <a:lvl8pPr eaLnBrk="0" fontAlgn="base" hangingPunct="0">
              <a:spcBef>
                <a:spcPct val="0"/>
              </a:spcBef>
              <a:spcAft>
                <a:spcPct val="0"/>
              </a:spcAft>
              <a:tabLst>
                <a:tab pos="2628900" algn="l"/>
              </a:tabLst>
              <a:defRPr>
                <a:solidFill>
                  <a:schemeClr val="tx1"/>
                </a:solidFill>
                <a:latin typeface="Arial" panose="020B0604020202020204" pitchFamily="34" charset="0"/>
              </a:defRPr>
            </a:lvl8pPr>
            <a:lvl9pPr eaLnBrk="0" fontAlgn="base" hangingPunct="0">
              <a:spcBef>
                <a:spcPct val="0"/>
              </a:spcBef>
              <a:spcAft>
                <a:spcPct val="0"/>
              </a:spcAft>
              <a:tabLst>
                <a:tab pos="26289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628900" algn="l"/>
              </a:tabLst>
            </a:pPr>
            <a:r>
              <a:rPr kumimoji="0" lang="zh-CN" altLang="zh-CN"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设误方式</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七</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以偏概全</a:t>
            </a:r>
            <a:r>
              <a:rPr kumimoji="0" lang="en-US" altLang="zh-CN" sz="32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扩大缩小</a:t>
            </a:r>
            <a:r>
              <a:rPr kumimoji="0" lang="en-US" altLang="zh-CN"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smtClean="0">
              <a:ln>
                <a:noFill/>
              </a:ln>
              <a:solidFill>
                <a:schemeClr val="tx1"/>
              </a:solidFill>
              <a:effectLs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98" name=""/>
        <p:cNvGrpSpPr/>
        <p:nvPr/>
      </p:nvGrpSpPr>
      <p:grpSpPr>
        <a:xfrm>
          <a:off x="0" y="0"/>
          <a:ext cx="0" cy="0"/>
          <a:chOff x="0" y="0"/>
          <a:chExt cx="0" cy="0"/>
        </a:xfrm>
      </p:grpSpPr>
      <p:sp>
        <p:nvSpPr>
          <p:cNvPr id="1048616" name="矩形 3"/>
          <p:cNvSpPr/>
          <p:nvPr/>
        </p:nvSpPr>
        <p:spPr>
          <a:xfrm>
            <a:off x="540327" y="515839"/>
            <a:ext cx="11035145" cy="5463540"/>
          </a:xfrm>
          <a:prstGeom prst="rect">
            <a:avLst/>
          </a:prstGeom>
        </p:spPr>
        <p:txBody>
          <a:bodyPr wrap="square">
            <a:spAutoFit/>
          </a:bodyPr>
          <a:lstStyle/>
          <a:p>
            <a:pPr indent="266700" algn="just">
              <a:lnSpc>
                <a:spcPct val="150000"/>
              </a:lnSpc>
              <a:spcAft>
                <a:spcPct val="0"/>
              </a:spcAft>
              <a:tabLst>
                <a:tab pos="2628900" algn="l"/>
              </a:tabLst>
            </a:pPr>
            <a:r>
              <a:rPr lang="zh-CN" altLang="zh-CN" sz="3200" kern="100">
                <a:latin typeface="Times New Roman" panose="02020603050405020304" pitchFamily="18" charset="0"/>
                <a:ea typeface="黑体" panose="02010609060101010101" pitchFamily="49" charset="-122"/>
                <a:cs typeface="Times New Roman" panose="02020603050405020304" pitchFamily="18" charset="0"/>
              </a:rPr>
              <a:t>设误方式</a:t>
            </a:r>
            <a:r>
              <a:rPr lang="en-US" altLang="zh-CN" sz="3200" kern="100">
                <a:latin typeface="Times New Roman" panose="02020603050405020304" pitchFamily="18" charset="0"/>
                <a:ea typeface="黑体" panose="02010609060101010101" pitchFamily="49" charset="-122"/>
                <a:cs typeface="Courier New" panose="02070309020205020404" pitchFamily="49" charset="0"/>
              </a:rPr>
              <a:t>(</a:t>
            </a:r>
            <a:r>
              <a:rPr lang="zh-CN" altLang="zh-CN" sz="3200" kern="100">
                <a:latin typeface="Times New Roman" panose="02020603050405020304" pitchFamily="18" charset="0"/>
                <a:ea typeface="黑体" panose="02010609060101010101" pitchFamily="49" charset="-122"/>
                <a:cs typeface="Times New Roman" panose="02020603050405020304" pitchFamily="18" charset="0"/>
              </a:rPr>
              <a:t>八</a:t>
            </a:r>
            <a:r>
              <a:rPr lang="en-US" altLang="zh-CN" sz="3200" kern="100">
                <a:latin typeface="Times New Roman" panose="02020603050405020304" pitchFamily="18" charset="0"/>
                <a:ea typeface="黑体" panose="02010609060101010101" pitchFamily="49" charset="-122"/>
                <a:cs typeface="Courier New" panose="02070309020205020404" pitchFamily="49" charset="0"/>
              </a:rPr>
              <a:t>)</a:t>
            </a:r>
            <a:r>
              <a:rPr lang="zh-CN" altLang="zh-CN" sz="3200" kern="100">
                <a:latin typeface="Times New Roman" panose="02020603050405020304" pitchFamily="18" charset="0"/>
                <a:ea typeface="黑体" panose="02010609060101010101" pitchFamily="49" charset="-122"/>
                <a:cs typeface="Times New Roman" panose="02020603050405020304" pitchFamily="18" charset="0"/>
              </a:rPr>
              <a:t>　关系混乱</a:t>
            </a:r>
            <a:endParaRPr lang="zh-CN" altLang="zh-CN" sz="3200" kern="100">
              <a:latin typeface="宋体" panose="02010600030101010101" pitchFamily="2" charset="-122"/>
              <a:cs typeface="Courier New" panose="02070309020205020404" pitchFamily="49" charset="0"/>
            </a:endParaRPr>
          </a:p>
          <a:p>
            <a:pPr indent="266700" algn="just">
              <a:lnSpc>
                <a:spcPct val="150000"/>
              </a:lnSpc>
              <a:spcAft>
                <a:spcPct val="0"/>
              </a:spcAft>
              <a:tabLst>
                <a:tab pos="2628900" algn="l"/>
              </a:tabLst>
            </a:pPr>
            <a:r>
              <a:rPr lang="en-US" altLang="zh-CN" sz="2400" kern="100">
                <a:latin typeface="Times New Roman" panose="02020603050405020304" pitchFamily="18" charset="0"/>
                <a:cs typeface="Courier New" panose="02070309020205020404" pitchFamily="49" charset="0"/>
              </a:rPr>
              <a:t>(1)</a:t>
            </a:r>
            <a:r>
              <a:rPr lang="zh-CN" altLang="zh-CN" sz="2400" b="1" kern="100">
                <a:solidFill>
                  <a:srgbClr val="FF0000"/>
                </a:solidFill>
                <a:latin typeface="Times New Roman" panose="02020603050405020304" pitchFamily="18" charset="0"/>
                <a:cs typeface="Times New Roman" panose="02020603050405020304" pitchFamily="18" charset="0"/>
              </a:rPr>
              <a:t>必要</a:t>
            </a:r>
            <a:r>
              <a:rPr lang="en-US" altLang="zh-CN" sz="2400" b="1" kern="100">
                <a:solidFill>
                  <a:srgbClr val="FF0000"/>
                </a:solidFill>
                <a:latin typeface="Times New Roman" panose="02020603050405020304" pitchFamily="18" charset="0"/>
                <a:cs typeface="Courier New" panose="02070309020205020404" pitchFamily="49" charset="0"/>
              </a:rPr>
              <a:t>(</a:t>
            </a:r>
            <a:r>
              <a:rPr lang="zh-CN" altLang="zh-CN" sz="2400" b="1" kern="100">
                <a:solidFill>
                  <a:srgbClr val="FF0000"/>
                </a:solidFill>
                <a:latin typeface="Times New Roman" panose="02020603050405020304" pitchFamily="18" charset="0"/>
                <a:ea typeface="楷体_GB2312" pitchFamily="49" charset="-122"/>
                <a:cs typeface="Times New Roman" panose="02020603050405020304" pitchFamily="18" charset="0"/>
              </a:rPr>
              <a:t>条件</a:t>
            </a:r>
            <a:r>
              <a:rPr lang="en-US" altLang="zh-CN" sz="2400" b="1" kern="100">
                <a:solidFill>
                  <a:srgbClr val="FF0000"/>
                </a:solidFill>
                <a:latin typeface="Times New Roman" panose="02020603050405020304" pitchFamily="18" charset="0"/>
                <a:cs typeface="Courier New" panose="02070309020205020404" pitchFamily="49" charset="0"/>
              </a:rPr>
              <a:t>)</a:t>
            </a:r>
            <a:r>
              <a:rPr lang="zh-CN" altLang="zh-CN" sz="2400" b="1" kern="100">
                <a:solidFill>
                  <a:srgbClr val="FF0000"/>
                </a:solidFill>
                <a:latin typeface="Times New Roman" panose="02020603050405020304" pitchFamily="18" charset="0"/>
                <a:cs typeface="Times New Roman" panose="02020603050405020304" pitchFamily="18" charset="0"/>
              </a:rPr>
              <a:t>充分</a:t>
            </a:r>
            <a:r>
              <a:rPr lang="en-US" altLang="zh-CN" sz="2400" b="1" kern="100">
                <a:solidFill>
                  <a:srgbClr val="FF0000"/>
                </a:solidFill>
                <a:latin typeface="Times New Roman" panose="02020603050405020304" pitchFamily="18" charset="0"/>
                <a:cs typeface="Courier New" panose="02070309020205020404" pitchFamily="49" charset="0"/>
              </a:rPr>
              <a:t>(</a:t>
            </a:r>
            <a:r>
              <a:rPr lang="zh-CN" altLang="zh-CN" sz="2400" b="1" kern="100">
                <a:solidFill>
                  <a:srgbClr val="FF0000"/>
                </a:solidFill>
                <a:latin typeface="Times New Roman" panose="02020603050405020304" pitchFamily="18" charset="0"/>
                <a:ea typeface="楷体_GB2312" pitchFamily="49" charset="-122"/>
                <a:cs typeface="Times New Roman" panose="02020603050405020304" pitchFamily="18" charset="0"/>
              </a:rPr>
              <a:t>条件</a:t>
            </a:r>
            <a:r>
              <a:rPr lang="en-US" altLang="zh-CN" sz="2400" b="1" kern="100">
                <a:solidFill>
                  <a:srgbClr val="FF0000"/>
                </a:solidFill>
                <a:latin typeface="Times New Roman" panose="02020603050405020304" pitchFamily="18" charset="0"/>
                <a:cs typeface="Courier New" panose="02070309020205020404" pitchFamily="49" charset="0"/>
              </a:rPr>
              <a:t>)</a:t>
            </a:r>
            <a:r>
              <a:rPr lang="zh-CN" altLang="zh-CN" sz="2400" b="1" kern="100">
                <a:solidFill>
                  <a:srgbClr val="FF0000"/>
                </a:solidFill>
                <a:latin typeface="Times New Roman" panose="02020603050405020304" pitchFamily="18" charset="0"/>
                <a:cs typeface="Times New Roman" panose="02020603050405020304" pitchFamily="18" charset="0"/>
              </a:rPr>
              <a:t>混淆</a:t>
            </a:r>
            <a:r>
              <a:rPr lang="zh-CN" altLang="zh-CN" sz="2400" kern="100">
                <a:latin typeface="Times New Roman" panose="02020603050405020304" pitchFamily="18" charset="0"/>
                <a:cs typeface="Times New Roman" panose="02020603050405020304" pitchFamily="18" charset="0"/>
              </a:rPr>
              <a:t>：必要条件一般用关联词</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cs typeface="Times New Roman" panose="02020603050405020304" pitchFamily="18" charset="0"/>
              </a:rPr>
              <a:t>只有</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cs typeface="Times New Roman" panose="02020603050405020304" pitchFamily="18" charset="0"/>
              </a:rPr>
              <a:t>才</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cs typeface="Times New Roman" panose="02020603050405020304" pitchFamily="18" charset="0"/>
              </a:rPr>
              <a:t>来表示，充分条件一般用关联词</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cs typeface="Times New Roman" panose="02020603050405020304" pitchFamily="18" charset="0"/>
              </a:rPr>
              <a:t>只要</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cs typeface="Times New Roman" panose="02020603050405020304" pitchFamily="18" charset="0"/>
              </a:rPr>
              <a:t>就</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cs typeface="Times New Roman" panose="02020603050405020304" pitchFamily="18" charset="0"/>
              </a:rPr>
              <a:t>来表示。两者语意不同，如果混用，就会出现错误。</a:t>
            </a:r>
            <a:endParaRPr lang="zh-CN" altLang="zh-CN" sz="2400" kern="100">
              <a:latin typeface="宋体" panose="02010600030101010101" pitchFamily="2" charset="-122"/>
              <a:cs typeface="Courier New" panose="02070309020205020404" pitchFamily="49" charset="0"/>
            </a:endParaRPr>
          </a:p>
          <a:p>
            <a:pPr indent="266700" algn="just">
              <a:lnSpc>
                <a:spcPct val="150000"/>
              </a:lnSpc>
              <a:spcAft>
                <a:spcPct val="0"/>
              </a:spcAft>
              <a:tabLst>
                <a:tab pos="2628900" algn="l"/>
              </a:tabLst>
            </a:pPr>
            <a:r>
              <a:rPr lang="en-US" altLang="zh-CN" sz="2400" kern="100">
                <a:latin typeface="Times New Roman" panose="02020603050405020304" pitchFamily="18" charset="0"/>
                <a:cs typeface="Courier New" panose="02070309020205020404" pitchFamily="49" charset="0"/>
              </a:rPr>
              <a:t>(2)</a:t>
            </a:r>
            <a:r>
              <a:rPr lang="zh-CN" altLang="zh-CN" sz="2400" b="1" kern="100">
                <a:solidFill>
                  <a:srgbClr val="FF0000"/>
                </a:solidFill>
                <a:latin typeface="Times New Roman" panose="02020603050405020304" pitchFamily="18" charset="0"/>
                <a:cs typeface="Times New Roman" panose="02020603050405020304" pitchFamily="18" charset="0"/>
              </a:rPr>
              <a:t>因果关系混乱</a:t>
            </a:r>
            <a:r>
              <a:rPr lang="zh-CN" altLang="zh-CN" sz="2400" kern="100">
                <a:latin typeface="Times New Roman" panose="02020603050405020304" pitchFamily="18" charset="0"/>
                <a:cs typeface="Times New Roman" panose="02020603050405020304" pitchFamily="18" charset="0"/>
              </a:rPr>
              <a:t>：一是强加因果，即把没有因果关系的内容说成有因果关系；二是因果倒置，即将原因说成结果，或将结果说成原因。当选项的表述出现因果关系时，要注意其是否恰当。</a:t>
            </a:r>
            <a:endParaRPr lang="zh-CN" altLang="zh-CN" sz="2400" kern="100">
              <a:latin typeface="宋体" panose="02010600030101010101" pitchFamily="2" charset="-122"/>
              <a:cs typeface="Courier New" panose="02070309020205020404" pitchFamily="49" charset="0"/>
            </a:endParaRPr>
          </a:p>
          <a:p>
            <a:pPr indent="266700" algn="just">
              <a:lnSpc>
                <a:spcPct val="150000"/>
              </a:lnSpc>
              <a:spcAft>
                <a:spcPct val="0"/>
              </a:spcAft>
              <a:tabLst>
                <a:tab pos="2628900" algn="l"/>
              </a:tabLst>
            </a:pPr>
            <a:r>
              <a:rPr lang="en-US" altLang="zh-CN" sz="2400" kern="100">
                <a:latin typeface="Times New Roman" panose="02020603050405020304" pitchFamily="18" charset="0"/>
                <a:cs typeface="Courier New" panose="02070309020205020404" pitchFamily="49" charset="0"/>
              </a:rPr>
              <a:t>(3)</a:t>
            </a:r>
            <a:r>
              <a:rPr lang="zh-CN" altLang="zh-CN" sz="2400" b="1" kern="100">
                <a:solidFill>
                  <a:srgbClr val="FF0000"/>
                </a:solidFill>
                <a:latin typeface="Times New Roman" panose="02020603050405020304" pitchFamily="18" charset="0"/>
                <a:cs typeface="Times New Roman" panose="02020603050405020304" pitchFamily="18" charset="0"/>
              </a:rPr>
              <a:t>条件结果混乱</a:t>
            </a:r>
            <a:r>
              <a:rPr lang="zh-CN" altLang="zh-CN" sz="2400" kern="100">
                <a:latin typeface="Times New Roman" panose="02020603050405020304" pitchFamily="18" charset="0"/>
                <a:cs typeface="Times New Roman" panose="02020603050405020304" pitchFamily="18" charset="0"/>
              </a:rPr>
              <a:t>：一是条件结果不对应，即本来是甲条件造成甲结果，乙条件造成乙结果，却错误地说成甲条件造成乙结果或乙条件造成甲结果；二是条件结果颠倒。当选项的表述出现条件关系时，要注意其是否恰当。</a:t>
            </a:r>
            <a:endParaRPr lang="zh-CN" altLang="zh-CN" sz="2400" kern="100">
              <a:latin typeface="宋体" panose="02010600030101010101" pitchFamily="2" charset="-122"/>
              <a:cs typeface="Courier New" panose="02070309020205020404" pitchFamily="49"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19" name=""/>
        <p:cNvGrpSpPr/>
        <p:nvPr/>
      </p:nvGrpSpPr>
      <p:grpSpPr>
        <a:xfrm>
          <a:off x="0" y="0"/>
          <a:ext cx="0" cy="0"/>
          <a:chOff x="0" y="0"/>
          <a:chExt cx="0" cy="0"/>
        </a:xfrm>
      </p:grpSpPr>
      <p:pic>
        <p:nvPicPr>
          <p:cNvPr id="2097183" name="图片 6"/>
          <p:cNvPicPr>
            <a:picLocks noChangeAspect="1"/>
          </p:cNvPicPr>
          <p:nvPr/>
        </p:nvPicPr>
        <p:blipFill>
          <a:blip r:embed="rId1"/>
          <a:srcRect l="14739" t="6133" r="12415" b="2540"/>
          <a:stretch>
            <a:fillRect/>
          </a:stretch>
        </p:blipFill>
        <p:spPr>
          <a:xfrm>
            <a:off x="0" y="0"/>
            <a:ext cx="12234530" cy="6858000"/>
          </a:xfrm>
          <a:prstGeom prst="rect">
            <a:avLst/>
          </a:prstGeom>
        </p:spPr>
      </p:pic>
      <p:pic>
        <p:nvPicPr>
          <p:cNvPr id="2097184" name="Picture 2" descr="https://gimg2.baidu.com/image_search/src=http%3A%2F%2Fpic.16pic.com%2F00%2F51%2F03%2F16pic_5103925_b.jpg&amp;refer=http%3A%2F%2Fpic.16pic.com&amp;app=2002&amp;size=f9999,10000&amp;q=a80&amp;n=0&amp;g=0n&amp;fmt=jpeg?sec=1624160252&amp;t=aadfd2abe774db15f110b4f1c4d7a7e1"/>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1042576" y="877712"/>
            <a:ext cx="10812130" cy="5102576"/>
          </a:xfrm>
          <a:prstGeom prst="rect">
            <a:avLst/>
          </a:prstGeom>
          <a:noFill/>
        </p:spPr>
      </p:pic>
      <p:sp>
        <p:nvSpPr>
          <p:cNvPr id="1048639" name="文本框 1"/>
          <p:cNvSpPr txBox="1"/>
          <p:nvPr/>
        </p:nvSpPr>
        <p:spPr>
          <a:xfrm>
            <a:off x="3798913" y="3009459"/>
            <a:ext cx="4636701" cy="923330"/>
          </a:xfrm>
          <a:prstGeom prst="rect">
            <a:avLst/>
          </a:prstGeom>
          <a:noFill/>
        </p:spPr>
        <p:txBody>
          <a:bodyPr wrap="square" rtlCol="0">
            <a:spAutoFit/>
          </a:bodyPr>
          <a:lstStyle/>
          <a:p>
            <a:r>
              <a:rPr lang="zh-CN" altLang="en-US" sz="5400"/>
              <a:t>（一）小说</a:t>
            </a:r>
            <a:endParaRPr lang="zh-CN" altLang="en-US" sz="540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20" name=""/>
        <p:cNvGrpSpPr/>
        <p:nvPr/>
      </p:nvGrpSpPr>
      <p:grpSpPr>
        <a:xfrm>
          <a:off x="0" y="0"/>
          <a:ext cx="0" cy="0"/>
          <a:chOff x="0" y="0"/>
          <a:chExt cx="0" cy="0"/>
        </a:xfrm>
      </p:grpSpPr>
      <p:graphicFrame>
        <p:nvGraphicFramePr>
          <p:cNvPr id="4194312" name="表格 4"/>
          <p:cNvGraphicFramePr>
            <a:graphicFrameLocks noGrp="1"/>
          </p:cNvGraphicFramePr>
          <p:nvPr>
            <p:custDataLst>
              <p:tags r:id="rId1"/>
            </p:custDataLst>
          </p:nvPr>
        </p:nvGraphicFramePr>
        <p:xfrm>
          <a:off x="1" y="1"/>
          <a:ext cx="12309229" cy="7398434"/>
        </p:xfrm>
        <a:graphic>
          <a:graphicData uri="http://schemas.openxmlformats.org/drawingml/2006/table">
            <a:tbl>
              <a:tblPr firstRow="1" bandRow="1">
                <a:tableStyleId>{5C22544A-7EE6-4342-B048-85BDC9FD1C3A}</a:tableStyleId>
              </a:tblPr>
              <a:tblGrid>
                <a:gridCol w="553914"/>
                <a:gridCol w="965396"/>
                <a:gridCol w="4019842"/>
                <a:gridCol w="6770077"/>
              </a:tblGrid>
              <a:tr h="498231">
                <a:tc rowSpan="10">
                  <a:txBody>
                    <a:bodyPr wrap="square"/>
                    <a:lstStyle/>
                    <a:p>
                      <a:endParaRPr lang="en-US" altLang="zh-CN" sz="2800"/>
                    </a:p>
                    <a:p>
                      <a:endParaRPr lang="en-US" altLang="zh-CN" sz="2800"/>
                    </a:p>
                    <a:p>
                      <a:endParaRPr lang="en-US" altLang="zh-CN" sz="2800"/>
                    </a:p>
                    <a:p>
                      <a:endParaRPr lang="en-US" altLang="zh-CN" sz="2800"/>
                    </a:p>
                    <a:p>
                      <a:endParaRPr lang="en-US" altLang="zh-CN" sz="2800"/>
                    </a:p>
                    <a:p>
                      <a:endParaRPr lang="en-US" altLang="zh-CN" sz="2800"/>
                    </a:p>
                    <a:p>
                      <a:r>
                        <a:rPr lang="zh-CN" altLang="en-US" sz="3200"/>
                        <a:t>小</a:t>
                      </a:r>
                      <a:endParaRPr lang="en-US" altLang="zh-CN" sz="3200"/>
                    </a:p>
                    <a:p>
                      <a:endParaRPr lang="en-US" altLang="zh-CN" sz="3200"/>
                    </a:p>
                    <a:p>
                      <a:endParaRPr lang="en-US" altLang="zh-CN" sz="3200"/>
                    </a:p>
                    <a:p>
                      <a:r>
                        <a:rPr lang="zh-CN" altLang="en-US" sz="3200"/>
                        <a:t>说</a:t>
                      </a:r>
                      <a:endParaRPr lang="zh-CN" altLang="en-US" sz="3200"/>
                    </a:p>
                  </a:txBody>
                  <a:tcPr vert="horz"/>
                </a:tc>
                <a:tc gridSpan="2">
                  <a:txBody>
                    <a:bodyPr wrap="square"/>
                    <a:lstStyle/>
                    <a:p>
                      <a:pPr algn="ctr"/>
                      <a:r>
                        <a:rPr lang="zh-CN" altLang="en-US" sz="2800"/>
                        <a:t>任   务</a:t>
                      </a:r>
                      <a:endParaRPr lang="zh-CN" altLang="en-US" sz="2800"/>
                    </a:p>
                  </a:txBody>
                  <a:tcPr vert="horz"/>
                </a:tc>
                <a:tc hMerge="1">
                  <a:tcPr/>
                </a:tc>
                <a:tc>
                  <a:txBody>
                    <a:bodyPr wrap="square"/>
                    <a:lstStyle/>
                    <a:p>
                      <a:pPr algn="ctr"/>
                      <a:r>
                        <a:rPr lang="zh-CN" altLang="en-US" sz="2800"/>
                        <a:t>考 点</a:t>
                      </a:r>
                      <a:endParaRPr lang="zh-CN" altLang="en-US" sz="2800"/>
                    </a:p>
                  </a:txBody>
                  <a:tcPr vert="horz"/>
                </a:tc>
              </a:tr>
              <a:tr h="674077">
                <a:tc vMerge="1">
                  <a:tcPr/>
                </a:tc>
                <a:tc rowSpan="2">
                  <a:txBody>
                    <a:bodyPr wrap="square"/>
                    <a:lstStyle/>
                    <a:p>
                      <a:endParaRPr lang="en-US" altLang="zh-CN" sz="2000" b="1">
                        <a:latin typeface="+mn-ea"/>
                        <a:ea typeface="+mn-ea"/>
                      </a:endParaRPr>
                    </a:p>
                    <a:p>
                      <a:r>
                        <a:rPr lang="zh-CN" altLang="en-US" sz="2000" b="1">
                          <a:latin typeface="+mn-ea"/>
                          <a:ea typeface="+mn-ea"/>
                        </a:rPr>
                        <a:t>任务一</a:t>
                      </a:r>
                      <a:endParaRPr lang="zh-CN" altLang="en-US" sz="2000" b="1">
                        <a:latin typeface="+mn-ea"/>
                        <a:ea typeface="+mn-ea"/>
                      </a:endParaRPr>
                    </a:p>
                  </a:txBody>
                  <a:tcPr vert="horz"/>
                </a:tc>
                <a:tc rowSpan="2">
                  <a:txBody>
                    <a:bodyPr wrap="square"/>
                    <a:lstStyle/>
                    <a:p>
                      <a:endParaRPr lang="en-US" altLang="zh-CN" sz="2000" b="1">
                        <a:latin typeface="+mn-ea"/>
                        <a:ea typeface="+mn-ea"/>
                      </a:endParaRPr>
                    </a:p>
                    <a:p>
                      <a:r>
                        <a:rPr lang="zh-CN" altLang="en-US" sz="2000" b="1">
                          <a:latin typeface="+mn-ea"/>
                          <a:ea typeface="+mn-ea"/>
                        </a:rPr>
                        <a:t>分析</a:t>
                      </a:r>
                      <a:r>
                        <a:rPr lang="zh-CN" altLang="en-US" sz="2000" b="1">
                          <a:solidFill>
                            <a:srgbClr val="FF0000"/>
                          </a:solidFill>
                          <a:latin typeface="+mn-ea"/>
                          <a:ea typeface="+mn-ea"/>
                        </a:rPr>
                        <a:t>情节</a:t>
                      </a:r>
                      <a:r>
                        <a:rPr lang="en-US" altLang="zh-CN" sz="2000" b="1">
                          <a:latin typeface="+mn-ea"/>
                          <a:ea typeface="+mn-ea"/>
                        </a:rPr>
                        <a:t>——</a:t>
                      </a:r>
                      <a:r>
                        <a:rPr lang="zh-CN" altLang="en-US" sz="2000" b="1">
                          <a:latin typeface="+mn-ea"/>
                          <a:ea typeface="+mn-ea"/>
                        </a:rPr>
                        <a:t>理清结构，</a:t>
                      </a:r>
                      <a:endParaRPr lang="en-US" altLang="zh-CN" sz="2000" b="1">
                        <a:latin typeface="+mn-ea"/>
                        <a:ea typeface="+mn-ea"/>
                      </a:endParaRPr>
                    </a:p>
                    <a:p>
                      <a:r>
                        <a:rPr lang="en-US" altLang="zh-CN" sz="2000" b="1">
                          <a:latin typeface="+mn-ea"/>
                          <a:ea typeface="+mn-ea"/>
                        </a:rPr>
                        <a:t>            </a:t>
                      </a:r>
                      <a:r>
                        <a:rPr lang="zh-CN" altLang="en-US" sz="2000" b="1">
                          <a:latin typeface="+mn-ea"/>
                          <a:ea typeface="+mn-ea"/>
                        </a:rPr>
                        <a:t>关注作用与手法</a:t>
                      </a:r>
                      <a:endParaRPr lang="zh-CN" altLang="en-US" sz="2000" b="1">
                        <a:latin typeface="+mn-ea"/>
                        <a:ea typeface="+mn-ea"/>
                      </a:endParaRPr>
                    </a:p>
                  </a:txBody>
                  <a:tcPr vert="horz"/>
                </a:tc>
                <a:tc>
                  <a:txBody>
                    <a:bodyPr wrap="square"/>
                    <a:lstStyle/>
                    <a:p>
                      <a:endParaRPr lang="en-US" altLang="zh-CN" sz="2000" b="1">
                        <a:latin typeface="+mn-ea"/>
                        <a:ea typeface="+mn-ea"/>
                      </a:endParaRPr>
                    </a:p>
                    <a:p>
                      <a:r>
                        <a:rPr lang="zh-CN" altLang="en-US" sz="2000" b="1">
                          <a:latin typeface="+mn-ea"/>
                          <a:ea typeface="+mn-ea"/>
                        </a:rPr>
                        <a:t>问题一：</a:t>
                      </a:r>
                      <a:r>
                        <a:rPr lang="zh-CN" altLang="en-US" sz="2000" b="1" i="0" kern="1200">
                          <a:solidFill>
                            <a:srgbClr val="FF0000"/>
                          </a:solidFill>
                          <a:effectLst/>
                          <a:latin typeface="+mn-ea"/>
                          <a:ea typeface="+mn-ea"/>
                          <a:cs typeface="+mn-cs"/>
                        </a:rPr>
                        <a:t>情节</a:t>
                      </a:r>
                      <a:r>
                        <a:rPr lang="zh-CN" altLang="en-US" sz="2000" b="1" i="0" kern="1200">
                          <a:solidFill>
                            <a:schemeClr val="dk1"/>
                          </a:solidFill>
                          <a:effectLst/>
                          <a:latin typeface="+mn-ea"/>
                          <a:ea typeface="+mn-ea"/>
                          <a:cs typeface="+mn-cs"/>
                        </a:rPr>
                        <a:t>在文中有哪些</a:t>
                      </a:r>
                      <a:r>
                        <a:rPr lang="zh-CN" altLang="en-US" sz="2000" b="1" i="0" kern="1200">
                          <a:solidFill>
                            <a:srgbClr val="FF0000"/>
                          </a:solidFill>
                          <a:effectLst/>
                          <a:latin typeface="+mn-ea"/>
                          <a:ea typeface="+mn-ea"/>
                          <a:cs typeface="+mn-cs"/>
                        </a:rPr>
                        <a:t>作用</a:t>
                      </a:r>
                      <a:r>
                        <a:rPr lang="zh-CN" altLang="en-US" sz="2000" b="1" i="0" kern="1200">
                          <a:solidFill>
                            <a:schemeClr val="dk1"/>
                          </a:solidFill>
                          <a:effectLst/>
                          <a:latin typeface="+mn-ea"/>
                          <a:ea typeface="+mn-ea"/>
                          <a:cs typeface="+mn-cs"/>
                        </a:rPr>
                        <a:t>？</a:t>
                      </a:r>
                      <a:endParaRPr lang="zh-CN" altLang="en-US" sz="2000" b="1">
                        <a:latin typeface="+mn-ea"/>
                        <a:ea typeface="+mn-ea"/>
                      </a:endParaRPr>
                    </a:p>
                  </a:txBody>
                  <a:tcPr vert="horz"/>
                </a:tc>
              </a:tr>
              <a:tr h="674077">
                <a:tc vMerge="1">
                  <a:tcPr/>
                </a:tc>
                <a:tc vMerge="1">
                  <a:tcPr/>
                </a:tc>
                <a:tc vMerge="1">
                  <a:tcPr/>
                </a:tc>
                <a:tc>
                  <a:txBody>
                    <a:bodyPr wrap="square"/>
                    <a:lstStyle/>
                    <a:p>
                      <a:endParaRPr lang="en-US" altLang="zh-CN" sz="2000" b="1">
                        <a:latin typeface="+mn-ea"/>
                        <a:ea typeface="+mn-ea"/>
                      </a:endParaRPr>
                    </a:p>
                    <a:p>
                      <a:r>
                        <a:rPr lang="zh-CN" altLang="en-US" sz="2000" b="1">
                          <a:latin typeface="+mn-ea"/>
                          <a:ea typeface="+mn-ea"/>
                        </a:rPr>
                        <a:t>问题二：</a:t>
                      </a:r>
                      <a:r>
                        <a:rPr lang="zh-CN" altLang="en-US" sz="2000" b="1">
                          <a:solidFill>
                            <a:srgbClr val="FF0000"/>
                          </a:solidFill>
                          <a:latin typeface="+mn-ea"/>
                          <a:ea typeface="+mn-ea"/>
                        </a:rPr>
                        <a:t>情节手法（叙事技巧</a:t>
                      </a:r>
                      <a:r>
                        <a:rPr lang="en-US" altLang="zh-CN" sz="2000" b="1">
                          <a:solidFill>
                            <a:srgbClr val="FF0000"/>
                          </a:solidFill>
                          <a:latin typeface="+mn-ea"/>
                          <a:ea typeface="+mn-ea"/>
                        </a:rPr>
                        <a:t>+</a:t>
                      </a:r>
                      <a:r>
                        <a:rPr lang="zh-CN" altLang="en-US" sz="2000" b="1">
                          <a:solidFill>
                            <a:srgbClr val="FF0000"/>
                          </a:solidFill>
                          <a:latin typeface="+mn-ea"/>
                          <a:ea typeface="+mn-ea"/>
                        </a:rPr>
                        <a:t>安排技巧）</a:t>
                      </a:r>
                      <a:r>
                        <a:rPr lang="zh-CN" altLang="en-US" sz="2000" b="1">
                          <a:latin typeface="+mn-ea"/>
                          <a:ea typeface="+mn-ea"/>
                        </a:rPr>
                        <a:t>题如何规范分析？</a:t>
                      </a:r>
                      <a:endParaRPr lang="zh-CN" altLang="en-US" sz="2000" b="1">
                        <a:latin typeface="+mn-ea"/>
                        <a:ea typeface="+mn-ea"/>
                      </a:endParaRPr>
                    </a:p>
                  </a:txBody>
                  <a:tcPr vert="horz"/>
                </a:tc>
              </a:tr>
              <a:tr h="674077">
                <a:tc vMerge="1">
                  <a:tcPr/>
                </a:tc>
                <a:tc rowSpan="3">
                  <a:txBody>
                    <a:bodyPr wrap="square"/>
                    <a:lstStyle/>
                    <a:p>
                      <a:pPr marL="0" marR="0" lvl="0" indent="0" algn="l" defTabSz="914400" rtl="0" eaLnBrk="1" fontAlgn="auto" latinLnBrk="0" hangingPunct="1">
                        <a:lnSpc>
                          <a:spcPct val="100000"/>
                        </a:lnSpc>
                        <a:spcBef>
                          <a:spcPct val="0"/>
                        </a:spcBef>
                        <a:spcAft>
                          <a:spcPct val="0"/>
                        </a:spcAft>
                        <a:buClrTx/>
                        <a:buSzTx/>
                        <a:buFontTx/>
                        <a:buNone/>
                      </a:pPr>
                      <a:endParaRPr lang="en-US" altLang="zh-CN" sz="2000" b="1">
                        <a:latin typeface="+mn-ea"/>
                        <a:ea typeface="+mn-ea"/>
                      </a:endParaRPr>
                    </a:p>
                    <a:p>
                      <a:pPr marL="0" marR="0" lvl="0" indent="0" algn="l" defTabSz="914400" rtl="0" eaLnBrk="1" fontAlgn="auto" latinLnBrk="0" hangingPunct="1">
                        <a:lnSpc>
                          <a:spcPct val="100000"/>
                        </a:lnSpc>
                        <a:spcBef>
                          <a:spcPct val="0"/>
                        </a:spcBef>
                        <a:spcAft>
                          <a:spcPct val="0"/>
                        </a:spcAft>
                        <a:buClrTx/>
                        <a:buSzTx/>
                        <a:buFontTx/>
                        <a:buNone/>
                      </a:pPr>
                      <a:endParaRPr lang="en-US" altLang="zh-CN" sz="2000" b="1">
                        <a:latin typeface="+mn-ea"/>
                        <a:ea typeface="+mn-ea"/>
                      </a:endParaRPr>
                    </a:p>
                    <a:p>
                      <a:pPr marL="0" marR="0" lvl="0" indent="0" algn="l" defTabSz="914400" rtl="0" eaLnBrk="1" fontAlgn="auto" latinLnBrk="0" hangingPunct="1">
                        <a:lnSpc>
                          <a:spcPct val="100000"/>
                        </a:lnSpc>
                        <a:spcBef>
                          <a:spcPct val="0"/>
                        </a:spcBef>
                        <a:spcAft>
                          <a:spcPct val="0"/>
                        </a:spcAft>
                        <a:buClrTx/>
                        <a:buSzTx/>
                        <a:buFontTx/>
                        <a:buNone/>
                      </a:pPr>
                      <a:endParaRPr lang="en-US" altLang="zh-CN" sz="2000" b="1">
                        <a:latin typeface="+mn-ea"/>
                        <a:ea typeface="+mn-ea"/>
                      </a:endParaRPr>
                    </a:p>
                    <a:p>
                      <a:pPr marL="0" marR="0" lvl="0" indent="0" algn="l" defTabSz="914400" rtl="0" eaLnBrk="1" fontAlgn="auto" latinLnBrk="0" hangingPunct="1">
                        <a:lnSpc>
                          <a:spcPct val="100000"/>
                        </a:lnSpc>
                        <a:spcBef>
                          <a:spcPct val="0"/>
                        </a:spcBef>
                        <a:spcAft>
                          <a:spcPct val="0"/>
                        </a:spcAft>
                        <a:buClrTx/>
                        <a:buSzTx/>
                        <a:buFontTx/>
                        <a:buNone/>
                      </a:pPr>
                      <a:r>
                        <a:rPr lang="zh-CN" altLang="en-US" sz="2000" b="1">
                          <a:latin typeface="+mn-ea"/>
                          <a:ea typeface="+mn-ea"/>
                        </a:rPr>
                        <a:t>任务二</a:t>
                      </a:r>
                      <a:endParaRPr lang="zh-CN" altLang="en-US" sz="2000" b="1">
                        <a:latin typeface="+mn-ea"/>
                        <a:ea typeface="+mn-ea"/>
                      </a:endParaRPr>
                    </a:p>
                  </a:txBody>
                  <a:tcPr vert="horz"/>
                </a:tc>
                <a:tc rowSpan="3">
                  <a:txBody>
                    <a:bodyPr wrap="square"/>
                    <a:lstStyle/>
                    <a:p>
                      <a:endParaRPr lang="en-US" altLang="zh-CN" sz="2000" b="1">
                        <a:latin typeface="+mn-ea"/>
                        <a:ea typeface="+mn-ea"/>
                      </a:endParaRPr>
                    </a:p>
                    <a:p>
                      <a:endParaRPr lang="en-US" altLang="zh-CN" sz="2000" b="1">
                        <a:latin typeface="+mn-ea"/>
                        <a:ea typeface="+mn-ea"/>
                      </a:endParaRPr>
                    </a:p>
                    <a:p>
                      <a:endParaRPr lang="en-US" altLang="zh-CN" sz="2000" b="1">
                        <a:latin typeface="+mn-ea"/>
                        <a:ea typeface="+mn-ea"/>
                      </a:endParaRPr>
                    </a:p>
                    <a:p>
                      <a:r>
                        <a:rPr lang="zh-CN" altLang="en-US" sz="2000" b="1">
                          <a:latin typeface="+mn-ea"/>
                          <a:ea typeface="+mn-ea"/>
                        </a:rPr>
                        <a:t>概括</a:t>
                      </a:r>
                      <a:r>
                        <a:rPr lang="zh-CN" altLang="en-US" sz="2000" b="1">
                          <a:solidFill>
                            <a:srgbClr val="FF0000"/>
                          </a:solidFill>
                          <a:latin typeface="+mn-ea"/>
                          <a:ea typeface="+mn-ea"/>
                        </a:rPr>
                        <a:t>形象</a:t>
                      </a:r>
                      <a:r>
                        <a:rPr lang="en-US" altLang="zh-CN" sz="2000" b="1">
                          <a:latin typeface="+mn-ea"/>
                          <a:ea typeface="+mn-ea"/>
                        </a:rPr>
                        <a:t>——</a:t>
                      </a:r>
                      <a:r>
                        <a:rPr lang="zh-CN" altLang="en-US" sz="2000" b="1">
                          <a:latin typeface="+mn-ea"/>
                          <a:ea typeface="+mn-ea"/>
                        </a:rPr>
                        <a:t>把握特点，</a:t>
                      </a:r>
                      <a:endParaRPr lang="en-US" altLang="zh-CN" sz="2000" b="1">
                        <a:latin typeface="+mn-ea"/>
                        <a:ea typeface="+mn-ea"/>
                      </a:endParaRPr>
                    </a:p>
                    <a:p>
                      <a:r>
                        <a:rPr lang="en-US" altLang="zh-CN" sz="2000" b="1">
                          <a:latin typeface="+mn-ea"/>
                          <a:ea typeface="+mn-ea"/>
                        </a:rPr>
                        <a:t>            </a:t>
                      </a:r>
                      <a:r>
                        <a:rPr lang="zh-CN" altLang="en-US" sz="2000" b="1">
                          <a:latin typeface="+mn-ea"/>
                          <a:ea typeface="+mn-ea"/>
                        </a:rPr>
                        <a:t>分清角色与角度</a:t>
                      </a:r>
                      <a:endParaRPr lang="zh-CN" altLang="en-US" sz="2000" b="1">
                        <a:latin typeface="+mn-ea"/>
                        <a:ea typeface="+mn-ea"/>
                      </a:endParaRPr>
                    </a:p>
                  </a:txBody>
                  <a:tcPr vert="horz"/>
                </a:tc>
                <a:tc>
                  <a:txBody>
                    <a:bodyPr wrap="square"/>
                    <a:lstStyle/>
                    <a:p>
                      <a:endParaRPr lang="en-US" altLang="zh-CN" sz="2000" b="1">
                        <a:latin typeface="+mn-ea"/>
                        <a:ea typeface="+mn-ea"/>
                      </a:endParaRPr>
                    </a:p>
                    <a:p>
                      <a:r>
                        <a:rPr lang="zh-CN" altLang="en-US" sz="2000" b="1">
                          <a:latin typeface="+mn-ea"/>
                          <a:ea typeface="+mn-ea"/>
                        </a:rPr>
                        <a:t>问题一：怎样全面准确地概括</a:t>
                      </a:r>
                      <a:r>
                        <a:rPr lang="zh-CN" altLang="en-US" sz="2000" b="1">
                          <a:solidFill>
                            <a:srgbClr val="FF0000"/>
                          </a:solidFill>
                          <a:latin typeface="+mn-ea"/>
                          <a:ea typeface="+mn-ea"/>
                        </a:rPr>
                        <a:t>形象特点</a:t>
                      </a:r>
                      <a:r>
                        <a:rPr lang="zh-CN" altLang="en-US" sz="2000" b="1">
                          <a:latin typeface="+mn-ea"/>
                          <a:ea typeface="+mn-ea"/>
                        </a:rPr>
                        <a:t>？</a:t>
                      </a:r>
                      <a:endParaRPr lang="zh-CN" altLang="en-US" sz="2000" b="1">
                        <a:latin typeface="+mn-ea"/>
                        <a:ea typeface="+mn-ea"/>
                      </a:endParaRPr>
                    </a:p>
                  </a:txBody>
                  <a:tcPr vert="horz"/>
                </a:tc>
              </a:tr>
              <a:tr h="674077">
                <a:tc vMerge="1">
                  <a:tcPr/>
                </a:tc>
                <a:tc vMerge="1">
                  <a:tcPr/>
                </a:tc>
                <a:tc vMerge="1">
                  <a:tcPr/>
                </a:tc>
                <a:tc>
                  <a:txBody>
                    <a:bodyPr wrap="square"/>
                    <a:lstStyle/>
                    <a:p>
                      <a:endParaRPr lang="en-US" altLang="zh-CN" sz="2000" b="1">
                        <a:latin typeface="+mn-ea"/>
                        <a:ea typeface="+mn-ea"/>
                      </a:endParaRPr>
                    </a:p>
                    <a:p>
                      <a:r>
                        <a:rPr lang="zh-CN" altLang="en-US" sz="2000" b="1">
                          <a:latin typeface="+mn-ea"/>
                          <a:ea typeface="+mn-ea"/>
                        </a:rPr>
                        <a:t>问题二：如何解答形象</a:t>
                      </a:r>
                      <a:r>
                        <a:rPr lang="zh-CN" altLang="en-US" sz="2000" b="1">
                          <a:solidFill>
                            <a:srgbClr val="FF0000"/>
                          </a:solidFill>
                          <a:latin typeface="+mn-ea"/>
                          <a:ea typeface="+mn-ea"/>
                        </a:rPr>
                        <a:t>塑造方法</a:t>
                      </a:r>
                      <a:r>
                        <a:rPr lang="zh-CN" altLang="en-US" sz="2000" b="1">
                          <a:latin typeface="+mn-ea"/>
                          <a:ea typeface="+mn-ea"/>
                        </a:rPr>
                        <a:t>题？</a:t>
                      </a:r>
                      <a:endParaRPr lang="zh-CN" altLang="en-US" sz="2000" b="1">
                        <a:latin typeface="+mn-ea"/>
                        <a:ea typeface="+mn-ea"/>
                      </a:endParaRPr>
                    </a:p>
                  </a:txBody>
                  <a:tcPr vert="horz"/>
                </a:tc>
              </a:tr>
              <a:tr h="674077">
                <a:tc vMerge="1">
                  <a:tcPr/>
                </a:tc>
                <a:tc vMerge="1">
                  <a:tcPr/>
                </a:tc>
                <a:tc vMerge="1">
                  <a:tcPr/>
                </a:tc>
                <a:tc>
                  <a:txBody>
                    <a:bodyPr wrap="square"/>
                    <a:lstStyle/>
                    <a:p>
                      <a:endParaRPr lang="en-US" altLang="zh-CN" sz="2000" b="1">
                        <a:latin typeface="+mn-ea"/>
                        <a:ea typeface="+mn-ea"/>
                      </a:endParaRPr>
                    </a:p>
                    <a:p>
                      <a:r>
                        <a:rPr lang="zh-CN" altLang="en-US" sz="2000" b="1">
                          <a:latin typeface="+mn-ea"/>
                          <a:ea typeface="+mn-ea"/>
                        </a:rPr>
                        <a:t>问题三：如何分析</a:t>
                      </a:r>
                      <a:r>
                        <a:rPr lang="zh-CN" altLang="en-US" sz="2000" b="1">
                          <a:solidFill>
                            <a:srgbClr val="FF0000"/>
                          </a:solidFill>
                          <a:latin typeface="+mn-ea"/>
                          <a:ea typeface="+mn-ea"/>
                        </a:rPr>
                        <a:t>人物形象（物象）的作用</a:t>
                      </a:r>
                      <a:r>
                        <a:rPr lang="zh-CN" altLang="en-US" sz="2000" b="1">
                          <a:latin typeface="+mn-ea"/>
                          <a:ea typeface="+mn-ea"/>
                        </a:rPr>
                        <a:t>？</a:t>
                      </a:r>
                      <a:endParaRPr lang="zh-CN" altLang="en-US" sz="2000" b="1">
                        <a:latin typeface="+mn-ea"/>
                        <a:ea typeface="+mn-ea"/>
                      </a:endParaRPr>
                    </a:p>
                  </a:txBody>
                  <a:tcPr vert="horz"/>
                </a:tc>
              </a:tr>
              <a:tr h="674077">
                <a:tc vMerge="1">
                  <a:tcPr/>
                </a:tc>
                <a:tc>
                  <a:txBody>
                    <a:bodyPr wrap="square"/>
                    <a:lstStyle/>
                    <a:p>
                      <a:pPr marL="0" marR="0" lvl="0" indent="0" algn="l" defTabSz="914400" rtl="0" eaLnBrk="1" fontAlgn="auto" latinLnBrk="0" hangingPunct="1">
                        <a:lnSpc>
                          <a:spcPct val="100000"/>
                        </a:lnSpc>
                        <a:spcBef>
                          <a:spcPct val="0"/>
                        </a:spcBef>
                        <a:spcAft>
                          <a:spcPct val="0"/>
                        </a:spcAft>
                        <a:buClrTx/>
                        <a:buSzTx/>
                        <a:buFontTx/>
                        <a:buNone/>
                      </a:pPr>
                      <a:endParaRPr lang="en-US" altLang="zh-CN" sz="2000" b="1">
                        <a:latin typeface="+mn-ea"/>
                        <a:ea typeface="+mn-ea"/>
                      </a:endParaRPr>
                    </a:p>
                    <a:p>
                      <a:pPr marL="0" marR="0" lvl="0" indent="0" algn="l" defTabSz="914400" rtl="0" eaLnBrk="1" fontAlgn="auto" latinLnBrk="0" hangingPunct="1">
                        <a:lnSpc>
                          <a:spcPct val="100000"/>
                        </a:lnSpc>
                        <a:spcBef>
                          <a:spcPct val="0"/>
                        </a:spcBef>
                        <a:spcAft>
                          <a:spcPct val="0"/>
                        </a:spcAft>
                        <a:buClrTx/>
                        <a:buSzTx/>
                        <a:buFontTx/>
                        <a:buNone/>
                      </a:pPr>
                      <a:r>
                        <a:rPr lang="zh-CN" altLang="en-US" sz="2000" b="1">
                          <a:latin typeface="+mn-ea"/>
                          <a:ea typeface="+mn-ea"/>
                        </a:rPr>
                        <a:t>任务三</a:t>
                      </a:r>
                      <a:endParaRPr lang="zh-CN" altLang="en-US" sz="2000" b="1">
                        <a:latin typeface="+mn-ea"/>
                        <a:ea typeface="+mn-ea"/>
                      </a:endParaRPr>
                    </a:p>
                  </a:txBody>
                  <a:tcPr vert="horz"/>
                </a:tc>
                <a:tc>
                  <a:txBody>
                    <a:bodyPr wrap="square"/>
                    <a:lstStyle/>
                    <a:p>
                      <a:endParaRPr lang="en-US" altLang="zh-CN" sz="2000" b="1">
                        <a:latin typeface="+mn-ea"/>
                        <a:ea typeface="+mn-ea"/>
                      </a:endParaRPr>
                    </a:p>
                    <a:p>
                      <a:r>
                        <a:rPr lang="zh-CN" altLang="en-US" sz="2000" b="1">
                          <a:latin typeface="+mn-ea"/>
                          <a:ea typeface="+mn-ea"/>
                        </a:rPr>
                        <a:t>赏析</a:t>
                      </a:r>
                      <a:r>
                        <a:rPr lang="zh-CN" altLang="en-US" sz="2000" b="1">
                          <a:solidFill>
                            <a:srgbClr val="FF0000"/>
                          </a:solidFill>
                          <a:latin typeface="+mn-ea"/>
                          <a:ea typeface="+mn-ea"/>
                        </a:rPr>
                        <a:t>环境</a:t>
                      </a:r>
                      <a:r>
                        <a:rPr lang="en-US" altLang="zh-CN" sz="2000" b="1">
                          <a:latin typeface="+mn-ea"/>
                          <a:ea typeface="+mn-ea"/>
                        </a:rPr>
                        <a:t>——</a:t>
                      </a:r>
                      <a:r>
                        <a:rPr lang="zh-CN" altLang="en-US" sz="2000" b="1">
                          <a:latin typeface="+mn-ea"/>
                          <a:ea typeface="+mn-ea"/>
                        </a:rPr>
                        <a:t>明辨题型，关注效果</a:t>
                      </a:r>
                      <a:endParaRPr lang="zh-CN" altLang="en-US" sz="2000" b="1">
                        <a:latin typeface="+mn-ea"/>
                        <a:ea typeface="+mn-ea"/>
                      </a:endParaRPr>
                    </a:p>
                  </a:txBody>
                  <a:tcPr vert="horz"/>
                </a:tc>
                <a:tc>
                  <a:txBody>
                    <a:bodyPr wrap="square"/>
                    <a:lstStyle/>
                    <a:p>
                      <a:endParaRPr lang="en-US" altLang="zh-CN" sz="2000" b="1">
                        <a:latin typeface="+mn-ea"/>
                        <a:ea typeface="+mn-ea"/>
                      </a:endParaRPr>
                    </a:p>
                    <a:p>
                      <a:r>
                        <a:rPr lang="zh-CN" altLang="en-US" sz="2000" b="1">
                          <a:latin typeface="+mn-ea"/>
                          <a:ea typeface="+mn-ea"/>
                        </a:rPr>
                        <a:t>问题：如何根据类型，具体全面地分析</a:t>
                      </a:r>
                      <a:r>
                        <a:rPr lang="zh-CN" altLang="en-US" sz="2000" b="1">
                          <a:solidFill>
                            <a:srgbClr val="FF0000"/>
                          </a:solidFill>
                          <a:latin typeface="+mn-ea"/>
                          <a:ea typeface="+mn-ea"/>
                        </a:rPr>
                        <a:t>环境描写的效果</a:t>
                      </a:r>
                      <a:r>
                        <a:rPr lang="zh-CN" altLang="en-US" sz="2000" b="1">
                          <a:latin typeface="+mn-ea"/>
                          <a:ea typeface="+mn-ea"/>
                        </a:rPr>
                        <a:t>？</a:t>
                      </a:r>
                      <a:endParaRPr lang="zh-CN" altLang="en-US" sz="2000" b="1">
                        <a:latin typeface="+mn-ea"/>
                        <a:ea typeface="+mn-ea"/>
                      </a:endParaRPr>
                    </a:p>
                  </a:txBody>
                  <a:tcPr vert="horz"/>
                </a:tc>
              </a:tr>
              <a:tr h="674077">
                <a:tc vMerge="1">
                  <a:tcPr/>
                </a:tc>
                <a:tc rowSpan="2">
                  <a:txBody>
                    <a:bodyPr wrap="square"/>
                    <a:lstStyle/>
                    <a:p>
                      <a:pPr marL="0" marR="0" lvl="0" indent="0" algn="l" defTabSz="914400" rtl="0" eaLnBrk="1" fontAlgn="auto" latinLnBrk="0" hangingPunct="1">
                        <a:lnSpc>
                          <a:spcPct val="100000"/>
                        </a:lnSpc>
                        <a:spcBef>
                          <a:spcPct val="0"/>
                        </a:spcBef>
                        <a:spcAft>
                          <a:spcPct val="0"/>
                        </a:spcAft>
                        <a:buClrTx/>
                        <a:buSzTx/>
                        <a:buFontTx/>
                        <a:buNone/>
                      </a:pPr>
                      <a:endParaRPr lang="en-US" altLang="zh-CN" sz="2000" b="1">
                        <a:latin typeface="+mn-ea"/>
                        <a:ea typeface="+mn-ea"/>
                      </a:endParaRPr>
                    </a:p>
                    <a:p>
                      <a:pPr marL="0" marR="0" lvl="0" indent="0" algn="l" defTabSz="914400" rtl="0" eaLnBrk="1" fontAlgn="auto" latinLnBrk="0" hangingPunct="1">
                        <a:lnSpc>
                          <a:spcPct val="100000"/>
                        </a:lnSpc>
                        <a:spcBef>
                          <a:spcPct val="0"/>
                        </a:spcBef>
                        <a:spcAft>
                          <a:spcPct val="0"/>
                        </a:spcAft>
                        <a:buClrTx/>
                        <a:buSzTx/>
                        <a:buFontTx/>
                        <a:buNone/>
                      </a:pPr>
                      <a:endParaRPr lang="en-US" altLang="zh-CN" sz="2000" b="1">
                        <a:latin typeface="+mn-ea"/>
                        <a:ea typeface="+mn-ea"/>
                      </a:endParaRPr>
                    </a:p>
                    <a:p>
                      <a:pPr marL="0" marR="0" lvl="0" indent="0" algn="l" defTabSz="914400" rtl="0" eaLnBrk="1" fontAlgn="auto" latinLnBrk="0" hangingPunct="1">
                        <a:lnSpc>
                          <a:spcPct val="100000"/>
                        </a:lnSpc>
                        <a:spcBef>
                          <a:spcPct val="0"/>
                        </a:spcBef>
                        <a:spcAft>
                          <a:spcPct val="0"/>
                        </a:spcAft>
                        <a:buClrTx/>
                        <a:buSzTx/>
                        <a:buFontTx/>
                        <a:buNone/>
                      </a:pPr>
                      <a:r>
                        <a:rPr lang="zh-CN" altLang="en-US" sz="2000" b="1">
                          <a:latin typeface="+mn-ea"/>
                          <a:ea typeface="+mn-ea"/>
                        </a:rPr>
                        <a:t>任务四</a:t>
                      </a:r>
                      <a:endParaRPr lang="zh-CN" altLang="en-US" sz="2000" b="1">
                        <a:latin typeface="+mn-ea"/>
                        <a:ea typeface="+mn-ea"/>
                      </a:endParaRPr>
                    </a:p>
                  </a:txBody>
                  <a:tcPr vert="horz"/>
                </a:tc>
                <a:tc rowSpan="2">
                  <a:txBody>
                    <a:bodyPr wrap="square"/>
                    <a:lstStyle/>
                    <a:p>
                      <a:endParaRPr lang="en-US" altLang="zh-CN" sz="2000" b="1">
                        <a:latin typeface="+mn-ea"/>
                        <a:ea typeface="+mn-ea"/>
                      </a:endParaRPr>
                    </a:p>
                    <a:p>
                      <a:endParaRPr lang="en-US" altLang="zh-CN" sz="2000" b="1">
                        <a:latin typeface="+mn-ea"/>
                        <a:ea typeface="+mn-ea"/>
                      </a:endParaRPr>
                    </a:p>
                    <a:p>
                      <a:r>
                        <a:rPr lang="zh-CN" altLang="en-US" sz="2000" b="1">
                          <a:solidFill>
                            <a:srgbClr val="FF0000"/>
                          </a:solidFill>
                          <a:latin typeface="+mn-ea"/>
                          <a:ea typeface="+mn-ea"/>
                        </a:rPr>
                        <a:t>特征与技巧</a:t>
                      </a:r>
                      <a:r>
                        <a:rPr lang="en-US" altLang="zh-CN" sz="2000" b="1">
                          <a:latin typeface="+mn-ea"/>
                          <a:ea typeface="+mn-ea"/>
                        </a:rPr>
                        <a:t>——</a:t>
                      </a:r>
                      <a:r>
                        <a:rPr lang="zh-CN" altLang="en-US" sz="2000" b="1">
                          <a:latin typeface="+mn-ea"/>
                          <a:ea typeface="+mn-ea"/>
                        </a:rPr>
                        <a:t>深析文体与语言，</a:t>
                      </a:r>
                      <a:endParaRPr lang="en-US" altLang="zh-CN" sz="2000" b="1">
                        <a:latin typeface="+mn-ea"/>
                        <a:ea typeface="+mn-ea"/>
                      </a:endParaRPr>
                    </a:p>
                    <a:p>
                      <a:r>
                        <a:rPr lang="en-US" altLang="zh-CN" sz="2000" b="1">
                          <a:latin typeface="+mn-ea"/>
                          <a:ea typeface="+mn-ea"/>
                        </a:rPr>
                        <a:t>              </a:t>
                      </a:r>
                      <a:r>
                        <a:rPr lang="zh-CN" altLang="en-US" sz="2000" b="1">
                          <a:latin typeface="+mn-ea"/>
                          <a:ea typeface="+mn-ea"/>
                        </a:rPr>
                        <a:t>领悟艺术魅力</a:t>
                      </a:r>
                      <a:endParaRPr lang="zh-CN" altLang="en-US" sz="2000" b="1">
                        <a:latin typeface="+mn-ea"/>
                        <a:ea typeface="+mn-ea"/>
                      </a:endParaRPr>
                    </a:p>
                  </a:txBody>
                  <a:tcPr vert="horz"/>
                </a:tc>
                <a:tc>
                  <a:txBody>
                    <a:bodyPr wrap="square"/>
                    <a:lstStyle/>
                    <a:p>
                      <a:endParaRPr lang="en-US" altLang="zh-CN" sz="2000" b="1">
                        <a:latin typeface="+mn-ea"/>
                        <a:ea typeface="+mn-ea"/>
                      </a:endParaRPr>
                    </a:p>
                    <a:p>
                      <a:r>
                        <a:rPr lang="zh-CN" altLang="en-US" sz="2000" b="1">
                          <a:latin typeface="+mn-ea"/>
                          <a:ea typeface="+mn-ea"/>
                        </a:rPr>
                        <a:t>问题一：如何从不同角度分析小说的</a:t>
                      </a:r>
                      <a:r>
                        <a:rPr lang="zh-CN" altLang="en-US" sz="2000" b="1">
                          <a:solidFill>
                            <a:srgbClr val="FF0000"/>
                          </a:solidFill>
                          <a:latin typeface="+mn-ea"/>
                          <a:ea typeface="+mn-ea"/>
                        </a:rPr>
                        <a:t>文体特征</a:t>
                      </a:r>
                      <a:r>
                        <a:rPr lang="zh-CN" altLang="en-US" sz="2000" b="1">
                          <a:latin typeface="+mn-ea"/>
                          <a:ea typeface="+mn-ea"/>
                        </a:rPr>
                        <a:t>？</a:t>
                      </a:r>
                      <a:endParaRPr lang="zh-CN" altLang="en-US" sz="2000" b="1">
                        <a:latin typeface="+mn-ea"/>
                        <a:ea typeface="+mn-ea"/>
                      </a:endParaRPr>
                    </a:p>
                  </a:txBody>
                  <a:tcPr vert="horz"/>
                </a:tc>
              </a:tr>
              <a:tr h="674077">
                <a:tc vMerge="1">
                  <a:tcPr/>
                </a:tc>
                <a:tc vMerge="1">
                  <a:tcPr/>
                </a:tc>
                <a:tc vMerge="1">
                  <a:tcPr/>
                </a:tc>
                <a:tc>
                  <a:txBody>
                    <a:bodyPr wrap="square"/>
                    <a:lstStyle/>
                    <a:p>
                      <a:endParaRPr lang="en-US" altLang="zh-CN" sz="2000" b="1">
                        <a:latin typeface="+mn-ea"/>
                        <a:ea typeface="+mn-ea"/>
                      </a:endParaRPr>
                    </a:p>
                    <a:p>
                      <a:r>
                        <a:rPr lang="zh-CN" altLang="en-US" sz="2000" b="1">
                          <a:latin typeface="+mn-ea"/>
                          <a:ea typeface="+mn-ea"/>
                        </a:rPr>
                        <a:t>问题二：如何深入品味</a:t>
                      </a:r>
                      <a:r>
                        <a:rPr lang="zh-CN" altLang="en-US" sz="2000" b="1">
                          <a:solidFill>
                            <a:srgbClr val="FF0000"/>
                          </a:solidFill>
                          <a:latin typeface="+mn-ea"/>
                          <a:ea typeface="+mn-ea"/>
                        </a:rPr>
                        <a:t>语言技巧</a:t>
                      </a:r>
                      <a:r>
                        <a:rPr lang="zh-CN" altLang="en-US" sz="2000" b="1">
                          <a:latin typeface="+mn-ea"/>
                          <a:ea typeface="+mn-ea"/>
                        </a:rPr>
                        <a:t>题？</a:t>
                      </a:r>
                      <a:endParaRPr lang="zh-CN" altLang="en-US" sz="2000" b="1">
                        <a:latin typeface="+mn-ea"/>
                        <a:ea typeface="+mn-ea"/>
                      </a:endParaRPr>
                    </a:p>
                  </a:txBody>
                  <a:tcPr vert="horz"/>
                </a:tc>
              </a:tr>
              <a:tr h="967154">
                <a:tc vMerge="1">
                  <a:tcPr/>
                </a:tc>
                <a:tc>
                  <a:txBody>
                    <a:bodyPr wrap="square"/>
                    <a:lstStyle/>
                    <a:p>
                      <a:pPr marL="0" marR="0" lvl="0" indent="0" algn="l" defTabSz="914400" rtl="0" eaLnBrk="1" fontAlgn="auto" latinLnBrk="0" hangingPunct="1">
                        <a:lnSpc>
                          <a:spcPct val="100000"/>
                        </a:lnSpc>
                        <a:spcBef>
                          <a:spcPct val="0"/>
                        </a:spcBef>
                        <a:spcAft>
                          <a:spcPct val="0"/>
                        </a:spcAft>
                        <a:buClrTx/>
                        <a:buSzTx/>
                        <a:buFontTx/>
                        <a:buNone/>
                      </a:pPr>
                      <a:r>
                        <a:rPr lang="zh-CN" altLang="en-US" sz="2000" b="1">
                          <a:latin typeface="+mn-ea"/>
                          <a:ea typeface="+mn-ea"/>
                        </a:rPr>
                        <a:t>任务五</a:t>
                      </a:r>
                      <a:endParaRPr lang="zh-CN" altLang="en-US" sz="2000" b="1">
                        <a:latin typeface="+mn-ea"/>
                        <a:ea typeface="+mn-ea"/>
                      </a:endParaRPr>
                    </a:p>
                  </a:txBody>
                  <a:tcPr vert="horz"/>
                </a:tc>
                <a:tc>
                  <a:txBody>
                    <a:bodyPr wrap="square"/>
                    <a:lstStyle/>
                    <a:p>
                      <a:pPr marL="0" marR="0" lvl="0" indent="0" algn="l" defTabSz="914400" rtl="0" eaLnBrk="1" fontAlgn="auto" latinLnBrk="0" hangingPunct="1">
                        <a:lnSpc>
                          <a:spcPct val="100000"/>
                        </a:lnSpc>
                        <a:spcBef>
                          <a:spcPct val="0"/>
                        </a:spcBef>
                        <a:spcAft>
                          <a:spcPct val="0"/>
                        </a:spcAft>
                        <a:buClrTx/>
                        <a:buSzTx/>
                        <a:buFontTx/>
                        <a:buNone/>
                      </a:pPr>
                      <a:r>
                        <a:rPr lang="zh-CN" altLang="en-US" sz="2000" b="1" kern="1200">
                          <a:solidFill>
                            <a:schemeClr val="dk1"/>
                          </a:solidFill>
                          <a:latin typeface="+mn-ea"/>
                          <a:ea typeface="+mn-ea"/>
                          <a:cs typeface="+mn-cs"/>
                        </a:rPr>
                        <a:t>探究</a:t>
                      </a:r>
                      <a:r>
                        <a:rPr lang="zh-CN" altLang="en-US" sz="2000" b="1" kern="1200">
                          <a:solidFill>
                            <a:srgbClr val="FF0000"/>
                          </a:solidFill>
                          <a:latin typeface="+mn-ea"/>
                          <a:ea typeface="+mn-ea"/>
                          <a:cs typeface="+mn-cs"/>
                        </a:rPr>
                        <a:t>主题</a:t>
                      </a:r>
                      <a:r>
                        <a:rPr lang="en-US" altLang="zh-CN" sz="2000" b="1" kern="1200">
                          <a:solidFill>
                            <a:schemeClr val="dk1"/>
                          </a:solidFill>
                          <a:latin typeface="+mn-ea"/>
                          <a:ea typeface="+mn-ea"/>
                          <a:cs typeface="+mn-cs"/>
                        </a:rPr>
                        <a:t>——</a:t>
                      </a:r>
                      <a:r>
                        <a:rPr lang="zh-CN" altLang="zh-CN" sz="2000" b="1" kern="1200">
                          <a:solidFill>
                            <a:schemeClr val="dk1"/>
                          </a:solidFill>
                          <a:latin typeface="+mn-ea"/>
                          <a:ea typeface="+mn-ea"/>
                          <a:cs typeface="+mn-cs"/>
                        </a:rPr>
                        <a:t>思考要广，开掘要深</a:t>
                      </a:r>
                      <a:r>
                        <a:rPr lang="zh-CN" altLang="en-US" sz="2000" b="1" kern="1200">
                          <a:solidFill>
                            <a:schemeClr val="dk1"/>
                          </a:solidFill>
                          <a:latin typeface="+mn-ea"/>
                          <a:ea typeface="+mn-ea"/>
                          <a:cs typeface="+mn-cs"/>
                        </a:rPr>
                        <a:t>，</a:t>
                      </a:r>
                      <a:endParaRPr lang="en-US" altLang="zh-CN" sz="2000" b="1" kern="1200">
                        <a:solidFill>
                          <a:schemeClr val="dk1"/>
                        </a:solidFill>
                        <a:latin typeface="+mn-ea"/>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pPr>
                      <a:r>
                        <a:rPr lang="en-US" altLang="zh-CN" sz="2000" b="1" kern="1200">
                          <a:solidFill>
                            <a:schemeClr val="dk1"/>
                          </a:solidFill>
                          <a:latin typeface="+mn-ea"/>
                          <a:ea typeface="+mn-ea"/>
                          <a:cs typeface="+mn-cs"/>
                        </a:rPr>
                        <a:t>            </a:t>
                      </a:r>
                      <a:r>
                        <a:rPr lang="zh-CN" altLang="zh-CN" sz="2000" b="1" kern="1200">
                          <a:solidFill>
                            <a:schemeClr val="dk1"/>
                          </a:solidFill>
                          <a:latin typeface="+mn-ea"/>
                          <a:ea typeface="+mn-ea"/>
                          <a:cs typeface="+mn-cs"/>
                        </a:rPr>
                        <a:t>探究小说意蕴</a:t>
                      </a:r>
                      <a:endParaRPr lang="zh-CN" altLang="zh-CN" sz="2000" b="1" kern="1200">
                        <a:solidFill>
                          <a:schemeClr val="dk1"/>
                        </a:solidFill>
                        <a:latin typeface="+mn-ea"/>
                        <a:ea typeface="+mn-ea"/>
                        <a:cs typeface="+mn-cs"/>
                      </a:endParaRPr>
                    </a:p>
                  </a:txBody>
                  <a:tcPr vert="horz"/>
                </a:tc>
                <a:tc>
                  <a:txBody>
                    <a:bodyPr wrap="square"/>
                    <a:lstStyle/>
                    <a:p>
                      <a:r>
                        <a:rPr lang="zh-CN" altLang="en-US" sz="2000" b="1">
                          <a:latin typeface="+mn-ea"/>
                          <a:ea typeface="+mn-ea"/>
                        </a:rPr>
                        <a:t>问题：探究小说主题（</a:t>
                      </a:r>
                      <a:r>
                        <a:rPr lang="zh-CN" altLang="en-US" sz="2000" b="1">
                          <a:solidFill>
                            <a:srgbClr val="FF0000"/>
                          </a:solidFill>
                          <a:latin typeface="+mn-ea"/>
                          <a:ea typeface="+mn-ea"/>
                        </a:rPr>
                        <a:t>标题、结尾段的意蕴</a:t>
                      </a:r>
                      <a:r>
                        <a:rPr lang="zh-CN" altLang="en-US" sz="2000" b="1">
                          <a:latin typeface="+mn-ea"/>
                          <a:ea typeface="+mn-ea"/>
                        </a:rPr>
                        <a:t>）</a:t>
                      </a:r>
                      <a:endParaRPr lang="en-US" altLang="zh-CN" sz="2000" b="1">
                        <a:solidFill>
                          <a:srgbClr val="FF0000"/>
                        </a:solidFill>
                        <a:latin typeface="+mn-ea"/>
                        <a:ea typeface="+mn-ea"/>
                      </a:endParaRPr>
                    </a:p>
                    <a:p>
                      <a:endParaRPr lang="zh-CN" altLang="en-US" sz="2000" b="1">
                        <a:latin typeface="+mn-ea"/>
                        <a:ea typeface="+mn-ea"/>
                      </a:endParaRPr>
                    </a:p>
                  </a:txBody>
                  <a:tcPr vert="horz"/>
                </a:tc>
              </a:tr>
            </a:tbl>
          </a:graphicData>
        </a:graphic>
      </p:graphicFrame>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21" name=""/>
        <p:cNvGrpSpPr/>
        <p:nvPr/>
      </p:nvGrpSpPr>
      <p:grpSpPr>
        <a:xfrm>
          <a:off x="0" y="0"/>
          <a:ext cx="0" cy="0"/>
          <a:chOff x="0" y="0"/>
          <a:chExt cx="0" cy="0"/>
        </a:xfrm>
      </p:grpSpPr>
      <p:pic>
        <p:nvPicPr>
          <p:cNvPr id="2097185" name="Picture 2" descr="https://gimg2.baidu.com/image_search/src=http%3A%2F%2Fpic.greenxf.com%2F2019%2F0514%2F1905145cda843766ed5.jpg&amp;refer=http%3A%2F%2Fpic.greenxf.com&amp;app=2002&amp;size=f9999,10000&amp;q=a80&amp;n=0&amp;g=0n&amp;fmt=jpeg?sec=1624180023&amp;t=c766c27e7a9b532cc415202ea2292e3c"/>
          <p:cNvPicPr>
            <a:picLocks noChangeAspect="1" noChangeArrowheads="1"/>
          </p:cNvPicPr>
          <p:nvPr/>
        </p:nvPicPr>
        <p:blipFill>
          <a:blip r:embed="rId1">
            <a:duotone>
              <a:schemeClr val="accent2">
                <a:shade val="45000"/>
                <a:satMod val="135000"/>
              </a:schemeClr>
              <a:prstClr val="white"/>
            </a:duotone>
          </a:blip>
          <a:stretch>
            <a:fillRect/>
          </a:stretch>
        </p:blipFill>
        <p:spPr bwMode="auto">
          <a:xfrm>
            <a:off x="-1" y="0"/>
            <a:ext cx="12184261" cy="6858000"/>
          </a:xfrm>
          <a:prstGeom prst="rect">
            <a:avLst/>
          </a:prstGeom>
          <a:noFill/>
        </p:spPr>
      </p:pic>
      <p:pic>
        <p:nvPicPr>
          <p:cNvPr id="2097186" name="图片 5"/>
          <p:cNvPicPr>
            <a:picLocks noChangeAspect="1"/>
          </p:cNvPicPr>
          <p:nvPr/>
        </p:nvPicPr>
        <p:blipFill>
          <a:blip r:embed="rId2">
            <a:clrChange>
              <a:clrFrom>
                <a:srgbClr val="FFFFFD"/>
              </a:clrFrom>
              <a:clrTo>
                <a:srgbClr val="FFFFFD">
                  <a:alpha val="0"/>
                </a:srgbClr>
              </a:clrTo>
            </a:clrChange>
          </a:blip>
          <a:stretch>
            <a:fillRect/>
          </a:stretch>
        </p:blipFill>
        <p:spPr>
          <a:xfrm>
            <a:off x="7740" y="448882"/>
            <a:ext cx="12176520" cy="6409117"/>
          </a:xfrm>
          <a:prstGeom prst="rect">
            <a:avLst/>
          </a:prstGeom>
        </p:spPr>
      </p:pic>
      <p:sp>
        <p:nvSpPr>
          <p:cNvPr id="1048640" name="矩形 6"/>
          <p:cNvSpPr/>
          <p:nvPr/>
        </p:nvSpPr>
        <p:spPr>
          <a:xfrm>
            <a:off x="2670359" y="0"/>
            <a:ext cx="6843540" cy="461665"/>
          </a:xfrm>
          <a:prstGeom prst="rect">
            <a:avLst/>
          </a:prstGeom>
          <a:solidFill>
            <a:schemeClr val="accent2">
              <a:lumMod val="20000"/>
              <a:lumOff val="80000"/>
            </a:schemeClr>
          </a:solidFill>
        </p:spPr>
        <p:txBody>
          <a:bodyPr wrap="none">
            <a:spAutoFit/>
          </a:bodyPr>
          <a:lstStyle/>
          <a:p>
            <a:r>
              <a:rPr lang="zh-CN" altLang="en-US" sz="2400">
                <a:solidFill>
                  <a:srgbClr val="FF0000"/>
                </a:solidFill>
                <a:latin typeface="华文中宋" panose="02010600040101010101" pitchFamily="2" charset="-122"/>
                <a:ea typeface="华文中宋" panose="02010600040101010101" pitchFamily="2" charset="-122"/>
              </a:rPr>
              <a:t>任务一  分析情节</a:t>
            </a:r>
            <a:r>
              <a:rPr lang="en-US" altLang="zh-CN" sz="2400">
                <a:solidFill>
                  <a:srgbClr val="FF0000"/>
                </a:solidFill>
                <a:latin typeface="华文中宋" panose="02010600040101010101" pitchFamily="2" charset="-122"/>
                <a:ea typeface="华文中宋" panose="02010600040101010101" pitchFamily="2" charset="-122"/>
              </a:rPr>
              <a:t>——</a:t>
            </a:r>
            <a:r>
              <a:rPr lang="zh-CN" altLang="en-US" sz="2400">
                <a:solidFill>
                  <a:srgbClr val="FF0000"/>
                </a:solidFill>
                <a:latin typeface="华文中宋" panose="02010600040101010101" pitchFamily="2" charset="-122"/>
                <a:ea typeface="华文中宋" panose="02010600040101010101" pitchFamily="2" charset="-122"/>
              </a:rPr>
              <a:t>理清结构，关注作用与手法</a:t>
            </a:r>
            <a:endParaRPr lang="zh-CN" altLang="en-US" sz="2400">
              <a:solidFill>
                <a:srgbClr val="FF0000"/>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22" name=""/>
        <p:cNvGrpSpPr/>
        <p:nvPr/>
      </p:nvGrpSpPr>
      <p:grpSpPr>
        <a:xfrm>
          <a:off x="0" y="0"/>
          <a:ext cx="0" cy="0"/>
          <a:chOff x="0" y="0"/>
          <a:chExt cx="0" cy="0"/>
        </a:xfrm>
      </p:grpSpPr>
      <p:pic>
        <p:nvPicPr>
          <p:cNvPr id="2097187" name="图片 4"/>
          <p:cNvPicPr>
            <a:picLocks noChangeAspect="1"/>
          </p:cNvPicPr>
          <p:nvPr/>
        </p:nvPicPr>
        <p:blipFill>
          <a:blip r:embed="rId1">
            <a:clrChange>
              <a:clrFrom>
                <a:srgbClr val="F3F3F3"/>
              </a:clrFrom>
              <a:clrTo>
                <a:srgbClr val="F3F3F3">
                  <a:alpha val="0"/>
                </a:srgbClr>
              </a:clrTo>
            </a:clrChange>
          </a:blip>
          <a:stretch>
            <a:fillRect/>
          </a:stretch>
        </p:blipFill>
        <p:spPr>
          <a:xfrm>
            <a:off x="0" y="0"/>
            <a:ext cx="12191999" cy="685800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23" name=""/>
        <p:cNvGrpSpPr/>
        <p:nvPr/>
      </p:nvGrpSpPr>
      <p:grpSpPr>
        <a:xfrm>
          <a:off x="0" y="0"/>
          <a:ext cx="0" cy="0"/>
          <a:chOff x="0" y="0"/>
          <a:chExt cx="0" cy="0"/>
        </a:xfrm>
      </p:grpSpPr>
      <p:pic>
        <p:nvPicPr>
          <p:cNvPr id="2097188" name="图片 4"/>
          <p:cNvPicPr>
            <a:picLocks noChangeAspect="1"/>
          </p:cNvPicPr>
          <p:nvPr/>
        </p:nvPicPr>
        <p:blipFill>
          <a:blip r:embed="rId1">
            <a:clrChange>
              <a:clrFrom>
                <a:srgbClr val="EFF3FF"/>
              </a:clrFrom>
              <a:clrTo>
                <a:srgbClr val="EFF3FF">
                  <a:alpha val="0"/>
                </a:srgbClr>
              </a:clrTo>
            </a:clrChange>
          </a:blip>
          <a:stretch>
            <a:fillRect/>
          </a:stretch>
        </p:blipFill>
        <p:spPr>
          <a:xfrm>
            <a:off x="0" y="0"/>
            <a:ext cx="12191999" cy="685800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内容占位符 3" descr="t01db6f43fcd41c46df"/>
          <p:cNvPicPr>
            <a:picLocks noChangeAspect="1"/>
          </p:cNvPicPr>
          <p:nvPr/>
        </p:nvPicPr>
        <p:blipFill>
          <a:blip r:embed="rId1"/>
          <a:stretch>
            <a:fillRect/>
          </a:stretch>
        </p:blipFill>
        <p:spPr>
          <a:xfrm>
            <a:off x="240030" y="64770"/>
            <a:ext cx="11809095" cy="6896100"/>
          </a:xfrm>
          <a:prstGeom prst="rect">
            <a:avLst/>
          </a:prstGeom>
          <a:noFill/>
          <a:ln w="9525">
            <a:noFill/>
          </a:ln>
        </p:spPr>
      </p:pic>
      <p:sp>
        <p:nvSpPr>
          <p:cNvPr id="143362" name="文本框 143361"/>
          <p:cNvSpPr txBox="1"/>
          <p:nvPr/>
        </p:nvSpPr>
        <p:spPr>
          <a:xfrm>
            <a:off x="838200" y="355600"/>
            <a:ext cx="10393045" cy="6462395"/>
          </a:xfrm>
          <a:prstGeom prst="rect">
            <a:avLst/>
          </a:prstGeom>
          <a:noFill/>
          <a:ln w="9525">
            <a:noFill/>
          </a:ln>
        </p:spPr>
        <p:txBody>
          <a:bodyPr wrap="square">
            <a:spAutoFit/>
          </a:bodyPr>
          <a:lstStyle/>
          <a:p>
            <a:pPr marR="0" defTabSz="914400">
              <a:spcBef>
                <a:spcPct val="50000"/>
              </a:spcBef>
              <a:buClr>
                <a:srgbClr val="000000"/>
              </a:buClr>
              <a:buSzTx/>
              <a:defRPr/>
            </a:pPr>
            <a:r>
              <a:rPr kumimoji="0" lang="zh-CN" altLang="en-US" sz="3600" b="1" kern="1200" cap="none" spc="0" normalizeH="0" baseline="0" noProof="1">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定语后置基本形式：</a:t>
            </a:r>
            <a:endParaRPr kumimoji="0" lang="zh-CN" altLang="en-US" sz="3600" b="1" kern="1200" cap="none" spc="0" normalizeH="0" baseline="0" noProof="1">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endParaRPr>
          </a:p>
          <a:p>
            <a:pPr marR="0" defTabSz="914400">
              <a:spcBef>
                <a:spcPct val="50000"/>
              </a:spcBef>
              <a:buClr>
                <a:srgbClr val="000000"/>
              </a:buClr>
              <a:buSzTx/>
              <a:defRPr/>
            </a:pPr>
            <a:r>
              <a:rPr kumimoji="0" lang="zh-CN" altLang="zh-CN" sz="28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1</a:t>
            </a:r>
            <a:r>
              <a:rPr kumimoji="0" lang="zh-CN" altLang="en-US" sz="28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、“中心词＋后置定语＋者”</a:t>
            </a:r>
            <a:r>
              <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   </a:t>
            </a:r>
            <a:endPar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endParaRPr>
          </a:p>
          <a:p>
            <a:pPr marR="0" defTabSz="914400">
              <a:spcBef>
                <a:spcPct val="50000"/>
              </a:spcBef>
              <a:buClr>
                <a:srgbClr val="000000"/>
              </a:buClr>
              <a:buSzTx/>
              <a:defRPr/>
            </a:pPr>
            <a:r>
              <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如：求人可使报秦</a:t>
            </a:r>
            <a:r>
              <a:rPr kumimoji="0" lang="zh-CN" altLang="en-US" sz="2800" b="1" kern="1200" cap="none" spc="0" normalizeH="0" baseline="0" noProof="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者</a:t>
            </a:r>
            <a:r>
              <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，未得。</a:t>
            </a:r>
            <a:endPar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a:p>
            <a:pPr marR="0" defTabSz="914400">
              <a:spcBef>
                <a:spcPct val="50000"/>
              </a:spcBef>
              <a:buClr>
                <a:srgbClr val="000000"/>
              </a:buClr>
              <a:buSzTx/>
              <a:defRPr/>
            </a:pPr>
            <a:r>
              <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    太子及宾客知其事</a:t>
            </a:r>
            <a:r>
              <a:rPr kumimoji="0" lang="zh-CN" altLang="en-US" sz="2800" b="1" kern="1200" cap="none" spc="0" normalizeH="0" baseline="0" noProof="1">
                <a:solidFill>
                  <a:srgbClr val="1F4E79"/>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者</a:t>
            </a:r>
            <a:endParaRPr kumimoji="0" lang="zh-CN" altLang="en-US" sz="2800" b="1" kern="1200" cap="none" spc="0" normalizeH="0" baseline="0" noProof="1">
              <a:solidFill>
                <a:srgbClr val="1F4E79"/>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a:p>
            <a:pPr marR="0" defTabSz="914400">
              <a:spcBef>
                <a:spcPct val="50000"/>
              </a:spcBef>
              <a:buClr>
                <a:srgbClr val="000000"/>
              </a:buClr>
              <a:buSzTx/>
              <a:defRPr/>
            </a:pPr>
            <a:r>
              <a:rPr kumimoji="0" lang="zh-CN" altLang="zh-CN" sz="28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2</a:t>
            </a:r>
            <a:r>
              <a:rPr kumimoji="0" lang="zh-CN" altLang="en-US" sz="28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、“中心词＋之＋后置定语＋者”</a:t>
            </a:r>
            <a:r>
              <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的形式。</a:t>
            </a:r>
            <a:endPar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a:p>
            <a:pPr marR="0" defTabSz="914400">
              <a:spcBef>
                <a:spcPct val="50000"/>
              </a:spcBef>
              <a:buClr>
                <a:srgbClr val="000000"/>
              </a:buClr>
              <a:buSzTx/>
              <a:defRPr/>
            </a:pPr>
            <a:r>
              <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如： “石</a:t>
            </a:r>
            <a:r>
              <a:rPr kumimoji="0" lang="zh-CN" altLang="en-US" sz="2800" b="1" kern="1200" cap="none" spc="0" normalizeH="0" baseline="0" noProof="1">
                <a:solidFill>
                  <a:srgbClr val="1D41D5"/>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之</a:t>
            </a:r>
            <a:r>
              <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铿然有声</a:t>
            </a:r>
            <a:r>
              <a:rPr kumimoji="0" lang="zh-CN" altLang="en-US" sz="2800" b="1" kern="1200" cap="none" spc="0" normalizeH="0" baseline="0" noProof="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者</a:t>
            </a:r>
            <a:r>
              <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，所在皆是也。” </a:t>
            </a:r>
            <a:endParaRPr kumimoji="0" lang="zh-CN" altLang="en-US"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a:p>
            <a:pPr marR="0" defTabSz="914400">
              <a:spcBef>
                <a:spcPct val="50000"/>
              </a:spcBef>
              <a:buClr>
                <a:srgbClr val="000000"/>
              </a:buClr>
              <a:buSzTx/>
              <a:defRPr/>
            </a:pPr>
            <a:r>
              <a:rPr kumimoji="0" lang="zh-CN" altLang="zh-CN" sz="28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3</a:t>
            </a:r>
            <a:r>
              <a:rPr kumimoji="0" lang="zh-CN" altLang="en-US" sz="28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、“中心词＋之＋后置定语</a:t>
            </a:r>
            <a:endParaRPr kumimoji="0" lang="zh-CN" altLang="en-US" sz="28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a:p>
            <a:pPr marR="0" defTabSz="914400">
              <a:spcBef>
                <a:spcPct val="50000"/>
              </a:spcBef>
              <a:buClr>
                <a:srgbClr val="000000"/>
              </a:buClr>
              <a:buSzTx/>
              <a:defRPr/>
            </a:pPr>
            <a:r>
              <a:rPr kumimoji="0" lang="zh-CN" altLang="en-US" sz="2800" b="1" kern="1200" cap="none" spc="0" normalizeH="0" baseline="0" noProof="1">
                <a:effectLst>
                  <a:outerShdw blurRad="38100" dist="38100" dir="2700000" algn="tl">
                    <a:srgbClr val="C0C0C0"/>
                  </a:outerShdw>
                </a:effectLst>
                <a:latin typeface="黑体" panose="02010609060101010101" pitchFamily="49" charset="-122"/>
                <a:ea typeface="黑体" panose="02010609060101010101" pitchFamily="49" charset="-122"/>
                <a:cs typeface="+mn-cs"/>
              </a:rPr>
              <a:t>如：蚓无爪牙</a:t>
            </a:r>
            <a:r>
              <a:rPr kumimoji="0" lang="zh-CN" altLang="en-US" sz="2800" b="1" kern="1200" cap="none" spc="0" normalizeH="0" baseline="0" noProof="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之</a:t>
            </a:r>
            <a:r>
              <a:rPr kumimoji="0" lang="zh-CN" altLang="en-US" sz="2800" b="1" kern="1200" cap="none" spc="0" normalizeH="0" baseline="0" noProof="1">
                <a:effectLst>
                  <a:outerShdw blurRad="38100" dist="38100" dir="2700000" algn="tl">
                    <a:srgbClr val="C0C0C0"/>
                  </a:outerShdw>
                </a:effectLst>
                <a:latin typeface="黑体" panose="02010609060101010101" pitchFamily="49" charset="-122"/>
                <a:ea typeface="黑体" panose="02010609060101010101" pitchFamily="49" charset="-122"/>
                <a:cs typeface="+mn-cs"/>
              </a:rPr>
              <a:t>利，筋骨</a:t>
            </a:r>
            <a:r>
              <a:rPr kumimoji="0" lang="zh-CN" altLang="en-US" sz="2800" b="1" kern="1200" cap="none" spc="0" normalizeH="0" baseline="0" noProof="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之</a:t>
            </a:r>
            <a:r>
              <a:rPr kumimoji="0" lang="zh-CN" altLang="en-US" sz="2800" b="1" kern="1200" cap="none" spc="0" normalizeH="0" baseline="0" noProof="1">
                <a:effectLst>
                  <a:outerShdw blurRad="38100" dist="38100" dir="2700000" algn="tl">
                    <a:srgbClr val="C0C0C0"/>
                  </a:outerShdw>
                </a:effectLst>
                <a:latin typeface="黑体" panose="02010609060101010101" pitchFamily="49" charset="-122"/>
                <a:ea typeface="黑体" panose="02010609060101010101" pitchFamily="49" charset="-122"/>
                <a:cs typeface="+mn-cs"/>
              </a:rPr>
              <a:t>强，</a:t>
            </a:r>
            <a:r>
              <a:rPr kumimoji="0" lang="zh-CN" altLang="zh-CN" sz="2800" b="1" kern="1200" cap="none" spc="0" normalizeH="0" baseline="0" noProof="1">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endParaRPr kumimoji="0" lang="zh-CN" altLang="zh-CN" sz="2800" b="1" kern="1200" cap="none" spc="0" normalizeH="0" baseline="0" noProof="1">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a:p>
            <a:pPr marR="0" defTabSz="914400">
              <a:spcBef>
                <a:spcPct val="50000"/>
              </a:spcBef>
              <a:buClr>
                <a:srgbClr val="000000"/>
              </a:buClr>
              <a:buSzTx/>
              <a:defRPr/>
            </a:pPr>
            <a:r>
              <a:rPr kumimoji="0" lang="zh-CN" altLang="zh-CN"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 </a:t>
            </a:r>
            <a:endParaRPr kumimoji="0" lang="zh-CN" altLang="zh-CN"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a:p>
            <a:pPr marR="0" defTabSz="914400">
              <a:spcBef>
                <a:spcPct val="50000"/>
              </a:spcBef>
              <a:buClr>
                <a:srgbClr val="000000"/>
              </a:buClr>
              <a:buSzTx/>
              <a:defRPr/>
            </a:pPr>
            <a:endParaRPr kumimoji="0" lang="zh-CN" altLang="zh-CN" sz="2800" b="1" kern="1200" cap="none" spc="0" normalizeH="0" baseline="0" noProof="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p:txBody>
      </p:sp>
      <p:sp>
        <p:nvSpPr>
          <p:cNvPr id="24578"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24579" name="页脚占位符 2"/>
          <p:cNvSpPr txBox="1">
            <a:spLocks noGrp="1"/>
          </p:cNvSpPr>
          <p:nvPr>
            <p:ph type="ftr" sz="quarter" idx="11"/>
          </p:nvPr>
        </p:nvSpPr>
        <p:spPr>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嵊州中学高三语文组</a:t>
            </a: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19462"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sp>
        <p:nvSpPr>
          <p:cNvPr id="1048641" name="文本框 5"/>
          <p:cNvSpPr txBox="1"/>
          <p:nvPr/>
        </p:nvSpPr>
        <p:spPr>
          <a:xfrm>
            <a:off x="3234603" y="0"/>
            <a:ext cx="6942284" cy="584775"/>
          </a:xfrm>
          <a:prstGeom prst="rect">
            <a:avLst/>
          </a:prstGeom>
          <a:noFill/>
        </p:spPr>
        <p:txBody>
          <a:bodyPr wrap="square">
            <a:spAutoFit/>
          </a:bodyPr>
          <a:lstStyle/>
          <a:p>
            <a:r>
              <a:rPr lang="zh-CN" altLang="zh-CN"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r>
              <a:rPr lang="zh-CN" altLang="en-US"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a:t>
            </a:r>
            <a:r>
              <a:rPr lang="zh-CN" altLang="zh-CN"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细节</a:t>
            </a:r>
            <a:r>
              <a:rPr lang="zh-CN" altLang="en-US"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的作用</a:t>
            </a:r>
            <a:endParaRPr lang="zh-CN" altLang="en-US"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642" name="文本框 7"/>
          <p:cNvSpPr txBox="1"/>
          <p:nvPr/>
        </p:nvSpPr>
        <p:spPr>
          <a:xfrm>
            <a:off x="0" y="744444"/>
            <a:ext cx="12192000" cy="6197209"/>
          </a:xfrm>
          <a:prstGeom prst="rect">
            <a:avLst/>
          </a:prstGeom>
          <a:solidFill>
            <a:schemeClr val="bg1"/>
          </a:solidFill>
        </p:spPr>
        <p:txBody>
          <a:bodyPr wrap="square">
            <a:spAutoFit/>
          </a:bodyPr>
          <a:lstStyle/>
          <a:p>
            <a:pPr indent="267970">
              <a:lnSpc>
                <a:spcPts val="3200"/>
              </a:lnSpc>
              <a:tabLst>
                <a:tab pos="3742055" algn="l"/>
              </a:tabLst>
            </a:pPr>
            <a:r>
              <a:rPr lang="en-US"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a:t>
            </a: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400" b="1" kern="0">
                <a:effectLst/>
                <a:latin typeface="方正清刻本悦宋简体" charset="-122"/>
                <a:ea typeface="方正清刻本悦宋简体" charset="-122"/>
                <a:cs typeface="宋体" panose="02010600030101010101" pitchFamily="2" charset="-122"/>
              </a:rPr>
              <a:t>：</a:t>
            </a:r>
            <a:r>
              <a:rPr lang="zh-CN" altLang="zh-CN" sz="2400" b="1">
                <a:latin typeface="方正清刻本悦宋简体" charset="-122"/>
                <a:ea typeface="方正清刻本悦宋简体" charset="-122"/>
              </a:rPr>
              <a:t> </a:t>
            </a:r>
            <a:r>
              <a:rPr lang="zh-CN" altLang="zh-CN" sz="2400" b="1">
                <a:latin typeface="方正姚体" panose="02010601030101010101" pitchFamily="2" charset="-122"/>
                <a:ea typeface="方正姚体" panose="02010601030101010101" pitchFamily="2" charset="-122"/>
              </a:rPr>
              <a:t>【</a:t>
            </a:r>
            <a:r>
              <a:rPr lang="en-US" altLang="zh-CN" sz="2400" b="1">
                <a:latin typeface="方正姚体" panose="02010601030101010101" pitchFamily="2" charset="-122"/>
                <a:ea typeface="方正姚体" panose="02010601030101010101" pitchFamily="2" charset="-122"/>
              </a:rPr>
              <a:t>2020</a:t>
            </a:r>
            <a:r>
              <a:rPr lang="zh-CN" altLang="zh-CN" sz="2400" b="1">
                <a:latin typeface="方正姚体" panose="02010601030101010101" pitchFamily="2" charset="-122"/>
                <a:ea typeface="方正姚体" panose="02010601030101010101" pitchFamily="2" charset="-122"/>
              </a:rPr>
              <a:t>年海南卷双雪涛《大师》】</a:t>
            </a:r>
            <a:endParaRPr lang="en-US" altLang="zh-CN" sz="2400" b="1">
              <a:latin typeface="方正姚体" panose="02010601030101010101" pitchFamily="2" charset="-122"/>
              <a:ea typeface="方正姚体" panose="02010601030101010101" pitchFamily="2" charset="-122"/>
            </a:endParaRPr>
          </a:p>
          <a:p>
            <a:pPr indent="267970">
              <a:lnSpc>
                <a:spcPts val="3200"/>
              </a:lnSpc>
              <a:tabLst>
                <a:tab pos="3742055" algn="l"/>
              </a:tabLst>
            </a:pPr>
            <a:r>
              <a:rPr lang="en-US" altLang="zh-CN" sz="2400" b="1">
                <a:latin typeface="方正姚体" panose="02010601030101010101" pitchFamily="2" charset="-122"/>
                <a:ea typeface="方正姚体" panose="02010601030101010101" pitchFamily="2" charset="-122"/>
              </a:rPr>
              <a:t>8</a:t>
            </a:r>
            <a:r>
              <a:rPr lang="zh-CN" altLang="zh-CN" sz="2400" b="1">
                <a:latin typeface="方正姚体" panose="02010601030101010101" pitchFamily="2" charset="-122"/>
                <a:ea typeface="方正姚体" panose="02010601030101010101" pitchFamily="2" charset="-122"/>
              </a:rPr>
              <a:t>．本文</a:t>
            </a:r>
            <a:r>
              <a:rPr lang="zh-CN" altLang="zh-CN" sz="2400" b="1">
                <a:solidFill>
                  <a:srgbClr val="FF0000"/>
                </a:solidFill>
                <a:latin typeface="方正姚体" panose="02010601030101010101" pitchFamily="2" charset="-122"/>
                <a:ea typeface="方正姚体" panose="02010601030101010101" pitchFamily="2" charset="-122"/>
              </a:rPr>
              <a:t>多次提到“板凳”，这是富有意味的细节。</a:t>
            </a:r>
            <a:r>
              <a:rPr lang="zh-CN" altLang="zh-CN" sz="2400" b="1">
                <a:latin typeface="方正姚体" panose="02010601030101010101" pitchFamily="2" charset="-122"/>
                <a:ea typeface="方正姚体" panose="02010601030101010101" pitchFamily="2" charset="-122"/>
              </a:rPr>
              <a:t>请分析这里“板凳”的用意。（</a:t>
            </a:r>
            <a:r>
              <a:rPr lang="en-US" altLang="zh-CN" sz="2400" b="1">
                <a:latin typeface="方正姚体" panose="02010601030101010101" pitchFamily="2" charset="-122"/>
                <a:ea typeface="方正姚体" panose="02010601030101010101" pitchFamily="2" charset="-122"/>
              </a:rPr>
              <a:t>6 </a:t>
            </a:r>
            <a:r>
              <a:rPr lang="zh-CN" altLang="zh-CN" sz="2400" b="1">
                <a:latin typeface="方正姚体" panose="02010601030101010101" pitchFamily="2" charset="-122"/>
                <a:ea typeface="方正姚体" panose="02010601030101010101" pitchFamily="2" charset="-122"/>
              </a:rPr>
              <a:t>分）</a:t>
            </a:r>
            <a:endParaRPr lang="zh-CN" altLang="zh-CN" sz="2400" b="1">
              <a:latin typeface="方正姚体" panose="02010601030101010101" pitchFamily="2" charset="-122"/>
              <a:ea typeface="方正姚体" panose="02010601030101010101" pitchFamily="2" charset="-122"/>
            </a:endParaRPr>
          </a:p>
          <a:p>
            <a:pPr>
              <a:lnSpc>
                <a:spcPts val="3200"/>
              </a:lnSpc>
            </a:pPr>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参考答案：</a:t>
            </a:r>
            <a:endParaRPr lang="en-US"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endParaRPr>
          </a:p>
          <a:p>
            <a:pPr>
              <a:lnSpc>
                <a:spcPts val="32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①</a:t>
            </a:r>
            <a:r>
              <a:rPr lang="zh-CN" altLang="zh-CN" sz="2400" kern="100">
                <a:solidFill>
                  <a:srgbClr val="FF0000"/>
                </a:solidFill>
                <a:latin typeface="方正宋刻本秀楷简体" charset="-122"/>
                <a:ea typeface="方正宋刻本秀楷简体" charset="-122"/>
                <a:cs typeface="Times New Roman" panose="02020603050405020304" pitchFamily="18" charset="0"/>
              </a:rPr>
              <a:t>细节真实</a:t>
            </a:r>
            <a:r>
              <a:rPr lang="zh-CN" altLang="zh-CN" sz="2400" kern="100">
                <a:latin typeface="方正宋刻本秀楷简体" charset="-122"/>
                <a:ea typeface="方正宋刻本秀楷简体" charset="-122"/>
                <a:cs typeface="Times New Roman" panose="02020603050405020304" pitchFamily="18" charset="0"/>
              </a:rPr>
              <a:t>：板凳作为家常用品，与父亲形象、身份及街头下棋场景相符，写出了日常生活气息。</a:t>
            </a:r>
            <a:endParaRPr lang="en-US" altLang="zh-CN" sz="2400" kern="100">
              <a:latin typeface="方正宋刻本秀楷简体" charset="-122"/>
              <a:ea typeface="方正宋刻本秀楷简体" charset="-122"/>
              <a:cs typeface="Times New Roman" panose="02020603050405020304" pitchFamily="18" charset="0"/>
            </a:endParaRPr>
          </a:p>
          <a:p>
            <a:pPr>
              <a:lnSpc>
                <a:spcPts val="32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②</a:t>
            </a:r>
            <a:r>
              <a:rPr lang="zh-CN" altLang="zh-CN" sz="2400" kern="100">
                <a:solidFill>
                  <a:srgbClr val="FF0000"/>
                </a:solidFill>
                <a:latin typeface="方正宋刻本秀楷简体" charset="-122"/>
                <a:ea typeface="方正宋刻本秀楷简体" charset="-122"/>
                <a:cs typeface="Times New Roman" panose="02020603050405020304" pitchFamily="18" charset="0"/>
              </a:rPr>
              <a:t>以板凳反映心理</a:t>
            </a:r>
            <a:r>
              <a:rPr lang="zh-CN" altLang="zh-CN" sz="2400" kern="100">
                <a:latin typeface="方正宋刻本秀楷简体" charset="-122"/>
                <a:ea typeface="方正宋刻本秀楷简体" charset="-122"/>
                <a:cs typeface="Times New Roman" panose="02020603050405020304" pitchFamily="18" charset="0"/>
              </a:rPr>
              <a:t>：“我”给父亲背着板凳跟他去下棋，既是儿子又像徒弟，包含着“我”对父亲的跟从心理。</a:t>
            </a:r>
            <a:endParaRPr lang="en-US" altLang="zh-CN" sz="2400" kern="100">
              <a:latin typeface="方正宋刻本秀楷简体" charset="-122"/>
              <a:ea typeface="方正宋刻本秀楷简体" charset="-122"/>
              <a:cs typeface="Times New Roman" panose="02020603050405020304" pitchFamily="18" charset="0"/>
            </a:endParaRPr>
          </a:p>
          <a:p>
            <a:pPr>
              <a:lnSpc>
                <a:spcPts val="32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③</a:t>
            </a:r>
            <a:r>
              <a:rPr lang="zh-CN" altLang="zh-CN" sz="2400" kern="100">
                <a:solidFill>
                  <a:srgbClr val="FF0000"/>
                </a:solidFill>
                <a:latin typeface="方正宋刻本秀楷简体" charset="-122"/>
                <a:ea typeface="方正宋刻本秀楷简体" charset="-122"/>
                <a:cs typeface="Times New Roman" panose="02020603050405020304" pitchFamily="18" charset="0"/>
              </a:rPr>
              <a:t>含有一定寓意</a:t>
            </a:r>
            <a:r>
              <a:rPr lang="zh-CN" altLang="zh-CN" sz="2400" kern="100">
                <a:latin typeface="方正宋刻本秀楷简体" charset="-122"/>
                <a:ea typeface="方正宋刻本秀楷简体" charset="-122"/>
                <a:cs typeface="Times New Roman" panose="02020603050405020304" pitchFamily="18" charset="0"/>
              </a:rPr>
              <a:t>：雪夜学棋之后背着两个板凳出去，意味着“我”得到了父亲认可。</a:t>
            </a:r>
            <a:endParaRPr lang="en-US" altLang="zh-CN" sz="2400" kern="100">
              <a:latin typeface="方正宋刻本秀楷简体" charset="-122"/>
              <a:ea typeface="方正宋刻本秀楷简体" charset="-122"/>
              <a:cs typeface="Times New Roman" panose="02020603050405020304" pitchFamily="18" charset="0"/>
            </a:endParaRPr>
          </a:p>
          <a:p>
            <a:pPr>
              <a:lnSpc>
                <a:spcPts val="32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（答对</a:t>
            </a:r>
            <a:r>
              <a:rPr lang="en-US" altLang="zh-CN" sz="2400" kern="100">
                <a:latin typeface="方正宋刻本秀楷简体" charset="-122"/>
                <a:ea typeface="方正宋刻本秀楷简体" charset="-122"/>
                <a:cs typeface="Times New Roman" panose="02020603050405020304" pitchFamily="18" charset="0"/>
              </a:rPr>
              <a:t>1</a:t>
            </a:r>
            <a:r>
              <a:rPr lang="zh-CN" altLang="zh-CN" sz="2400" kern="100">
                <a:latin typeface="方正宋刻本秀楷简体" charset="-122"/>
                <a:ea typeface="方正宋刻本秀楷简体" charset="-122"/>
                <a:cs typeface="Times New Roman" panose="02020603050405020304" pitchFamily="18" charset="0"/>
              </a:rPr>
              <a:t>点</a:t>
            </a:r>
            <a:r>
              <a:rPr lang="en-US" altLang="zh-CN" sz="2400" kern="100">
                <a:latin typeface="方正宋刻本秀楷简体" charset="-122"/>
                <a:ea typeface="方正宋刻本秀楷简体" charset="-122"/>
                <a:cs typeface="Times New Roman" panose="02020603050405020304" pitchFamily="18" charset="0"/>
              </a:rPr>
              <a:t>2</a:t>
            </a:r>
            <a:r>
              <a:rPr lang="zh-CN" altLang="zh-CN" sz="2400" kern="100">
                <a:latin typeface="方正宋刻本秀楷简体" charset="-122"/>
                <a:ea typeface="方正宋刻本秀楷简体" charset="-122"/>
                <a:cs typeface="Times New Roman" panose="02020603050405020304" pitchFamily="18" charset="0"/>
              </a:rPr>
              <a:t>分，答对</a:t>
            </a:r>
            <a:r>
              <a:rPr lang="en-US" altLang="zh-CN" sz="2400" kern="100">
                <a:latin typeface="方正宋刻本秀楷简体" charset="-122"/>
                <a:ea typeface="方正宋刻本秀楷简体" charset="-122"/>
                <a:cs typeface="Times New Roman" panose="02020603050405020304" pitchFamily="18" charset="0"/>
              </a:rPr>
              <a:t>2</a:t>
            </a:r>
            <a:r>
              <a:rPr lang="zh-CN" altLang="zh-CN" sz="2400" kern="100">
                <a:latin typeface="方正宋刻本秀楷简体" charset="-122"/>
                <a:ea typeface="方正宋刻本秀楷简体" charset="-122"/>
                <a:cs typeface="Times New Roman" panose="02020603050405020304" pitchFamily="18" charset="0"/>
              </a:rPr>
              <a:t>点</a:t>
            </a:r>
            <a:r>
              <a:rPr lang="en-US" altLang="zh-CN" sz="2400" kern="100">
                <a:latin typeface="方正宋刻本秀楷简体" charset="-122"/>
                <a:ea typeface="方正宋刻本秀楷简体" charset="-122"/>
                <a:cs typeface="Times New Roman" panose="02020603050405020304" pitchFamily="18" charset="0"/>
              </a:rPr>
              <a:t>3</a:t>
            </a:r>
            <a:r>
              <a:rPr lang="zh-CN" altLang="zh-CN" sz="2400" kern="100">
                <a:latin typeface="方正宋刻本秀楷简体" charset="-122"/>
                <a:ea typeface="方正宋刻本秀楷简体" charset="-122"/>
                <a:cs typeface="Times New Roman" panose="02020603050405020304" pitchFamily="18" charset="0"/>
              </a:rPr>
              <a:t>分，答对</a:t>
            </a:r>
            <a:r>
              <a:rPr lang="en-US" altLang="zh-CN" sz="2400" kern="100">
                <a:latin typeface="方正宋刻本秀楷简体" charset="-122"/>
                <a:ea typeface="方正宋刻本秀楷简体" charset="-122"/>
                <a:cs typeface="Times New Roman" panose="02020603050405020304" pitchFamily="18" charset="0"/>
              </a:rPr>
              <a:t>3</a:t>
            </a:r>
            <a:r>
              <a:rPr lang="zh-CN" altLang="zh-CN" sz="2400" kern="100">
                <a:latin typeface="方正宋刻本秀楷简体" charset="-122"/>
                <a:ea typeface="方正宋刻本秀楷简体" charset="-122"/>
                <a:cs typeface="Times New Roman" panose="02020603050405020304" pitchFamily="18" charset="0"/>
              </a:rPr>
              <a:t>点</a:t>
            </a:r>
            <a:r>
              <a:rPr lang="en-US" altLang="zh-CN" sz="2400" kern="100">
                <a:latin typeface="方正宋刻本秀楷简体" charset="-122"/>
                <a:ea typeface="方正宋刻本秀楷简体" charset="-122"/>
                <a:cs typeface="Times New Roman" panose="02020603050405020304" pitchFamily="18" charset="0"/>
              </a:rPr>
              <a:t>4</a:t>
            </a:r>
            <a:r>
              <a:rPr lang="zh-CN" altLang="zh-CN" sz="2400" kern="100">
                <a:latin typeface="方正宋刻本秀楷简体" charset="-122"/>
                <a:ea typeface="方正宋刻本秀楷简体" charset="-122"/>
                <a:cs typeface="Times New Roman" panose="02020603050405020304" pitchFamily="18" charset="0"/>
              </a:rPr>
              <a:t>分） </a:t>
            </a:r>
            <a:r>
              <a:rPr lang="en-US" altLang="zh-CN" sz="2400" kern="100">
                <a:latin typeface="方正宋刻本秀楷简体" charset="-122"/>
                <a:ea typeface="方正宋刻本秀楷简体" charset="-122"/>
                <a:cs typeface="Times New Roman" panose="02020603050405020304" pitchFamily="18" charset="0"/>
              </a:rPr>
              <a:t> </a:t>
            </a:r>
            <a:endParaRPr lang="zh-CN" altLang="zh-CN" sz="2400" kern="100">
              <a:latin typeface="方正宋刻本秀楷简体" charset="-122"/>
              <a:ea typeface="方正宋刻本秀楷简体" charset="-122"/>
              <a:cs typeface="Times New Roman" panose="02020603050405020304" pitchFamily="18" charset="0"/>
            </a:endParaRPr>
          </a:p>
          <a:p>
            <a:pPr>
              <a:lnSpc>
                <a:spcPts val="3200"/>
              </a:lnSpc>
            </a:pPr>
            <a:r>
              <a:rPr lang="en-US" altLang="zh-CN" sz="2400" b="1" kern="0">
                <a:latin typeface="方正清刻本悦宋简体" charset="-122"/>
                <a:ea typeface="方正清刻本悦宋简体" charset="-122"/>
                <a:cs typeface="宋体" panose="02010600030101010101" pitchFamily="2" charset="-122"/>
              </a:rPr>
              <a:t>    </a:t>
            </a: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试题解析</a:t>
            </a:r>
            <a:r>
              <a:rPr lang="zh-CN" altLang="en-US" sz="2400" b="1" kern="0">
                <a:latin typeface="方正清刻本悦宋简体" charset="-122"/>
                <a:ea typeface="方正清刻本悦宋简体" charset="-122"/>
                <a:cs typeface="宋体" panose="02010600030101010101" pitchFamily="2" charset="-122"/>
              </a:rPr>
              <a:t>：</a:t>
            </a:r>
            <a:r>
              <a:rPr lang="zh-CN" altLang="zh-CN" sz="2400" kern="100">
                <a:latin typeface="方正宋刻本秀楷简体" charset="-122"/>
                <a:ea typeface="方正宋刻本秀楷简体" charset="-122"/>
                <a:cs typeface="Times New Roman" panose="02020603050405020304" pitchFamily="18" charset="0"/>
              </a:rPr>
              <a:t>题干要求分析</a:t>
            </a:r>
            <a:r>
              <a:rPr lang="zh-CN" altLang="zh-CN" sz="2400" kern="100">
                <a:solidFill>
                  <a:srgbClr val="FF0000"/>
                </a:solidFill>
                <a:latin typeface="方正宋刻本秀楷简体" charset="-122"/>
                <a:ea typeface="方正宋刻本秀楷简体" charset="-122"/>
                <a:cs typeface="Times New Roman" panose="02020603050405020304" pitchFamily="18" charset="0"/>
              </a:rPr>
              <a:t>“板凳”这一富有意味的细节的用意</a:t>
            </a:r>
            <a:r>
              <a:rPr lang="zh-CN" altLang="zh-CN" sz="2400" kern="100">
                <a:latin typeface="方正宋刻本秀楷简体" charset="-122"/>
                <a:ea typeface="方正宋刻本秀楷简体" charset="-122"/>
                <a:cs typeface="Times New Roman" panose="02020603050405020304" pitchFamily="18" charset="0"/>
              </a:rPr>
              <a:t>。</a:t>
            </a:r>
            <a:endParaRPr lang="en-US" altLang="zh-CN" sz="2400" kern="100">
              <a:latin typeface="方正宋刻本秀楷简体" charset="-122"/>
              <a:ea typeface="方正宋刻本秀楷简体" charset="-122"/>
              <a:cs typeface="Times New Roman" panose="02020603050405020304" pitchFamily="18" charset="0"/>
            </a:endParaRPr>
          </a:p>
          <a:p>
            <a:pPr>
              <a:lnSpc>
                <a:spcPts val="32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“我就跟着父亲出去下棋，父亲走在前面，我在后面给背着板凳”“背上板凳跟着父亲走”“现在我回想起来，那个夜晚特别长。从那以后出去，背上了两个板凳。”从</a:t>
            </a:r>
            <a:r>
              <a:rPr lang="en-US" altLang="zh-CN" sz="2400" b="1" kern="100">
                <a:latin typeface="方正宋刻本秀楷简体" charset="-122"/>
                <a:ea typeface="方正宋刻本秀楷简体" charset="-122"/>
                <a:cs typeface="Times New Roman" panose="02020603050405020304" pitchFamily="18" charset="0"/>
              </a:rPr>
              <a:t>“</a:t>
            </a:r>
            <a:r>
              <a:rPr lang="zh-CN" altLang="zh-CN" sz="2400" b="1" kern="100">
                <a:latin typeface="方正宋刻本秀楷简体" charset="-122"/>
                <a:ea typeface="方正宋刻本秀楷简体" charset="-122"/>
                <a:cs typeface="Times New Roman" panose="02020603050405020304" pitchFamily="18" charset="0"/>
              </a:rPr>
              <a:t>一个板凳</a:t>
            </a:r>
            <a:r>
              <a:rPr lang="en-US" altLang="zh-CN" sz="2400" b="1" kern="100">
                <a:latin typeface="方正宋刻本秀楷简体" charset="-122"/>
                <a:ea typeface="方正宋刻本秀楷简体" charset="-122"/>
                <a:cs typeface="Times New Roman" panose="02020603050405020304" pitchFamily="18" charset="0"/>
              </a:rPr>
              <a:t>”</a:t>
            </a:r>
            <a:r>
              <a:rPr lang="zh-CN" altLang="zh-CN" sz="2400" kern="100">
                <a:latin typeface="方正宋刻本秀楷简体" charset="-122"/>
                <a:ea typeface="方正宋刻本秀楷简体" charset="-122"/>
                <a:cs typeface="Times New Roman" panose="02020603050405020304" pitchFamily="18" charset="0"/>
              </a:rPr>
              <a:t>意味着“我”对于父亲的追随和崇拜，到后来</a:t>
            </a:r>
            <a:r>
              <a:rPr lang="zh-CN" altLang="zh-CN" sz="2400" b="1" kern="100">
                <a:latin typeface="方正宋刻本秀楷简体" charset="-122"/>
                <a:ea typeface="方正宋刻本秀楷简体" charset="-122"/>
                <a:cs typeface="Times New Roman" panose="02020603050405020304" pitchFamily="18" charset="0"/>
              </a:rPr>
              <a:t>“两个板凳”</a:t>
            </a:r>
            <a:r>
              <a:rPr lang="zh-CN" altLang="zh-CN" sz="2400" kern="100">
                <a:latin typeface="方正宋刻本秀楷简体" charset="-122"/>
                <a:ea typeface="方正宋刻本秀楷简体" charset="-122"/>
                <a:cs typeface="Times New Roman" panose="02020603050405020304" pitchFamily="18" charset="0"/>
              </a:rPr>
              <a:t>也就暗示着父亲对“我”棋艺的认可，“我”终于获得了属于自己的一席之地，其中作为儿子收获父亲认可的自得，以及父亲对于儿子进步的欣慰，从这个小细节中生动地传递了出来。</a:t>
            </a:r>
            <a:endParaRPr lang="zh-CN" altLang="zh-CN" sz="2400" kern="100">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25" name=""/>
        <p:cNvGrpSpPr/>
        <p:nvPr/>
      </p:nvGrpSpPr>
      <p:grpSpPr>
        <a:xfrm>
          <a:off x="0" y="0"/>
          <a:ext cx="0" cy="0"/>
          <a:chOff x="0" y="0"/>
          <a:chExt cx="0" cy="0"/>
        </a:xfrm>
      </p:grpSpPr>
      <p:sp>
        <p:nvSpPr>
          <p:cNvPr id="1048643" name="矩形 3"/>
          <p:cNvSpPr/>
          <p:nvPr/>
        </p:nvSpPr>
        <p:spPr>
          <a:xfrm>
            <a:off x="140677" y="142240"/>
            <a:ext cx="8768862" cy="1137106"/>
          </a:xfrm>
          <a:prstGeom prst="rect">
            <a:avLst/>
          </a:prstGeom>
        </p:spPr>
        <p:txBody>
          <a:bodyPr wrap="square">
            <a:spAutoFit/>
          </a:bodyPr>
          <a:lstStyle/>
          <a:p>
            <a:pPr>
              <a:lnSpc>
                <a:spcPct val="150000"/>
              </a:lnSpc>
            </a:pP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400" b="1" kern="0">
                <a:latin typeface="方正清刻本悦宋简体" charset="-122"/>
                <a:ea typeface="方正清刻本悦宋简体" charset="-122"/>
                <a:cs typeface="宋体" panose="02010600030101010101" pitchFamily="2" charset="-122"/>
              </a:rPr>
              <a:t>：</a:t>
            </a:r>
            <a:r>
              <a:rPr lang="zh-CN" altLang="zh-CN" sz="2400" b="1">
                <a:latin typeface="方正清刻本悦宋简体" charset="-122"/>
                <a:ea typeface="方正清刻本悦宋简体" charset="-122"/>
              </a:rPr>
              <a:t> </a:t>
            </a:r>
            <a:r>
              <a:rPr lang="zh-CN" altLang="zh-CN" sz="2400" b="1">
                <a:latin typeface="方正姚体" panose="02010601030101010101" pitchFamily="2" charset="-122"/>
                <a:ea typeface="方正姚体" panose="02010601030101010101" pitchFamily="2" charset="-122"/>
              </a:rPr>
              <a:t>【</a:t>
            </a:r>
            <a:r>
              <a:rPr lang="en-US" altLang="zh-CN" sz="2400" b="1">
                <a:latin typeface="方正姚体" panose="02010601030101010101" pitchFamily="2" charset="-122"/>
                <a:ea typeface="方正姚体" panose="02010601030101010101" pitchFamily="2" charset="-122"/>
              </a:rPr>
              <a:t>2021</a:t>
            </a:r>
            <a:r>
              <a:rPr lang="zh-CN" altLang="zh-CN" sz="2400" b="1">
                <a:latin typeface="方正姚体" panose="02010601030101010101" pitchFamily="2" charset="-122"/>
                <a:ea typeface="方正姚体" panose="02010601030101010101" pitchFamily="2" charset="-122"/>
              </a:rPr>
              <a:t>年</a:t>
            </a:r>
            <a:r>
              <a:rPr lang="zh-CN" altLang="en-US" sz="2400" b="1">
                <a:latin typeface="方正姚体" panose="02010601030101010101" pitchFamily="2" charset="-122"/>
                <a:ea typeface="方正姚体" panose="02010601030101010101" pitchFamily="2" charset="-122"/>
              </a:rPr>
              <a:t>南京三模林斤澜</a:t>
            </a:r>
            <a:r>
              <a:rPr lang="en-US" altLang="zh-CN" sz="2400" b="1">
                <a:latin typeface="方正姚体" panose="02010601030101010101" pitchFamily="2" charset="-122"/>
                <a:ea typeface="方正姚体" panose="02010601030101010101" pitchFamily="2" charset="-122"/>
              </a:rPr>
              <a:t>《</a:t>
            </a:r>
            <a:r>
              <a:rPr lang="zh-CN" altLang="en-US" sz="2400" b="1">
                <a:latin typeface="方正姚体" panose="02010601030101010101" pitchFamily="2" charset="-122"/>
                <a:ea typeface="方正姚体" panose="02010601030101010101" pitchFamily="2" charset="-122"/>
              </a:rPr>
              <a:t>新生 </a:t>
            </a:r>
            <a:r>
              <a:rPr lang="en-US" altLang="zh-CN" sz="2400" b="1">
                <a:latin typeface="方正姚体" panose="02010601030101010101" pitchFamily="2" charset="-122"/>
                <a:ea typeface="方正姚体" panose="02010601030101010101" pitchFamily="2" charset="-122"/>
              </a:rPr>
              <a:t>》</a:t>
            </a:r>
            <a:endParaRPr lang="zh-CN" altLang="en-US" sz="2400" b="1">
              <a:latin typeface="方正姚体" panose="02010601030101010101" pitchFamily="2" charset="-122"/>
              <a:ea typeface="方正姚体" panose="02010601030101010101" pitchFamily="2" charset="-122"/>
            </a:endParaRPr>
          </a:p>
          <a:p>
            <a:pPr>
              <a:lnSpc>
                <a:spcPct val="150000"/>
              </a:lnSpc>
            </a:pPr>
            <a:r>
              <a:rPr lang="en-US" altLang="zh-CN" sz="2400"/>
              <a:t>8.</a:t>
            </a:r>
            <a:r>
              <a:rPr lang="zh-CN" altLang="en-US" sz="2400"/>
              <a:t>小说中</a:t>
            </a:r>
            <a:r>
              <a:rPr lang="zh-CN" altLang="en-US" sz="2400">
                <a:solidFill>
                  <a:srgbClr val="FF0000"/>
                </a:solidFill>
              </a:rPr>
              <a:t>“报路行话”的情节用墨较多，请分析其作</a:t>
            </a:r>
            <a:r>
              <a:rPr lang="zh-CN" altLang="en-US" sz="2400"/>
              <a:t>用。（</a:t>
            </a:r>
            <a:r>
              <a:rPr lang="en-US" altLang="zh-CN" sz="2400"/>
              <a:t>4</a:t>
            </a:r>
            <a:r>
              <a:rPr lang="zh-CN" altLang="en-US" sz="2400"/>
              <a:t>分）</a:t>
            </a:r>
            <a:endParaRPr lang="zh-CN" altLang="en-US" sz="2400"/>
          </a:p>
        </p:txBody>
      </p:sp>
      <p:sp>
        <p:nvSpPr>
          <p:cNvPr id="1048644" name="矩形 4"/>
          <p:cNvSpPr/>
          <p:nvPr/>
        </p:nvSpPr>
        <p:spPr>
          <a:xfrm>
            <a:off x="140677" y="1531916"/>
            <a:ext cx="12192000" cy="5170646"/>
          </a:xfrm>
          <a:prstGeom prst="rect">
            <a:avLst/>
          </a:prstGeom>
        </p:spPr>
        <p:txBody>
          <a:bodyPr wrap="square">
            <a:spAutoFit/>
          </a:bodyPr>
          <a:lstStyle/>
          <a:p>
            <a:pPr>
              <a:lnSpc>
                <a:spcPct val="125000"/>
              </a:lnSpc>
            </a:pPr>
            <a:r>
              <a:rPr lang="en-US" altLang="zh-CN" sz="2400"/>
              <a:t>【</a:t>
            </a:r>
            <a:r>
              <a:rPr lang="zh-CN" altLang="en-US" sz="2400"/>
              <a:t>参考答案</a:t>
            </a:r>
            <a:r>
              <a:rPr lang="en-US" altLang="zh-CN" sz="2400"/>
              <a:t>】</a:t>
            </a:r>
            <a:r>
              <a:rPr lang="zh-CN" altLang="en-US" sz="2400"/>
              <a:t>表现老大爷富有生活经验和审美情趣； </a:t>
            </a:r>
            <a:r>
              <a:rPr lang="zh-CN" altLang="en-US" sz="2400" smtClean="0"/>
              <a:t>    </a:t>
            </a:r>
            <a:r>
              <a:rPr lang="zh-CN" altLang="en-US" sz="2400"/>
              <a:t>巧妙交待了一路行程</a:t>
            </a:r>
            <a:r>
              <a:rPr lang="zh-CN" altLang="en-US" sz="2400" smtClean="0"/>
              <a:t>；调节</a:t>
            </a:r>
            <a:r>
              <a:rPr lang="zh-CN" altLang="en-US" sz="2400"/>
              <a:t>了小说的叙事节奏， 使小说张弛有度； </a:t>
            </a:r>
            <a:r>
              <a:rPr lang="zh-CN" altLang="en-US" sz="2400" smtClean="0"/>
              <a:t>   </a:t>
            </a:r>
            <a:r>
              <a:rPr lang="zh-CN" altLang="en-US" sz="2400"/>
              <a:t>有浓厚的生活气息， 增强了小说感染力。 （</a:t>
            </a:r>
            <a:r>
              <a:rPr lang="en-US" altLang="zh-CN" sz="2400"/>
              <a:t>4 </a:t>
            </a:r>
            <a:r>
              <a:rPr lang="zh-CN" altLang="en-US" sz="2400"/>
              <a:t>分） </a:t>
            </a:r>
            <a:endParaRPr lang="zh-CN" altLang="en-US" sz="2400"/>
          </a:p>
          <a:p>
            <a:pPr>
              <a:lnSpc>
                <a:spcPct val="125000"/>
              </a:lnSpc>
            </a:pPr>
            <a:r>
              <a:rPr lang="en-US" altLang="zh-CN" sz="2400"/>
              <a:t>【</a:t>
            </a:r>
            <a:r>
              <a:rPr lang="zh-CN" altLang="en-US" sz="2400"/>
              <a:t>补充细则</a:t>
            </a:r>
            <a:r>
              <a:rPr lang="en-US" altLang="zh-CN" sz="2400"/>
              <a:t>】</a:t>
            </a:r>
            <a:r>
              <a:rPr lang="zh-CN" altLang="en-US" sz="2400">
                <a:solidFill>
                  <a:srgbClr val="FF0000"/>
                </a:solidFill>
              </a:rPr>
              <a:t> 从“人物” “环境” “情节” “效果” “主题” 五个角度作答， 每点 </a:t>
            </a:r>
            <a:r>
              <a:rPr lang="en-US" altLang="zh-CN" sz="2400">
                <a:solidFill>
                  <a:srgbClr val="FF0000"/>
                </a:solidFill>
              </a:rPr>
              <a:t>1 </a:t>
            </a:r>
            <a:r>
              <a:rPr lang="zh-CN" altLang="en-US" sz="2400">
                <a:solidFill>
                  <a:srgbClr val="FF0000"/>
                </a:solidFill>
              </a:rPr>
              <a:t>分， 意思对即可</a:t>
            </a:r>
            <a:r>
              <a:rPr lang="zh-CN" altLang="en-US" sz="2400" smtClean="0">
                <a:solidFill>
                  <a:srgbClr val="FF0000"/>
                </a:solidFill>
              </a:rPr>
              <a:t>。</a:t>
            </a:r>
            <a:endParaRPr lang="en-US" altLang="zh-CN" sz="2400" smtClean="0">
              <a:solidFill>
                <a:srgbClr val="FF0000"/>
              </a:solidFill>
            </a:endParaRPr>
          </a:p>
          <a:p>
            <a:pPr>
              <a:lnSpc>
                <a:spcPct val="125000"/>
              </a:lnSpc>
            </a:pPr>
            <a:r>
              <a:rPr lang="en-US" altLang="zh-CN" sz="2400" smtClean="0"/>
              <a:t>【</a:t>
            </a:r>
            <a:r>
              <a:rPr lang="zh-CN" altLang="en-US" sz="2400"/>
              <a:t>补充答案</a:t>
            </a:r>
            <a:r>
              <a:rPr lang="en-US" altLang="zh-CN" sz="2400"/>
              <a:t>】</a:t>
            </a:r>
            <a:r>
              <a:rPr lang="zh-CN" altLang="en-US" sz="2400"/>
              <a:t> </a:t>
            </a:r>
            <a:r>
              <a:rPr lang="zh-CN" altLang="en-US" sz="2400" smtClean="0"/>
              <a:t>人物</a:t>
            </a:r>
            <a:r>
              <a:rPr lang="zh-CN" altLang="en-US" sz="2400"/>
              <a:t>： 表现老大爷富有生活经验和审美情趣。 </a:t>
            </a:r>
            <a:r>
              <a:rPr lang="en-US" altLang="zh-CN" sz="2400"/>
              <a:t>1 </a:t>
            </a:r>
            <a:r>
              <a:rPr lang="zh-CN" altLang="en-US" sz="2400"/>
              <a:t>分。 </a:t>
            </a:r>
            <a:endParaRPr lang="zh-CN" altLang="en-US" sz="2400"/>
          </a:p>
          <a:p>
            <a:pPr indent="457200">
              <a:lnSpc>
                <a:spcPct val="125000"/>
              </a:lnSpc>
            </a:pPr>
            <a:r>
              <a:rPr lang="zh-CN" altLang="en-US" sz="2400"/>
              <a:t>环境： 巧妙交代了一路行程； 侧面烘托了山路的艰险； 体现山区的风俗文化， 具有地域特色。 </a:t>
            </a:r>
            <a:r>
              <a:rPr lang="en-US" altLang="zh-CN" sz="2400"/>
              <a:t>1 </a:t>
            </a:r>
            <a:r>
              <a:rPr lang="zh-CN" altLang="en-US" sz="2400"/>
              <a:t>分。 </a:t>
            </a:r>
            <a:endParaRPr lang="en-US" altLang="zh-CN" sz="2400"/>
          </a:p>
          <a:p>
            <a:pPr indent="457200">
              <a:lnSpc>
                <a:spcPct val="125000"/>
              </a:lnSpc>
            </a:pPr>
            <a:r>
              <a:rPr lang="zh-CN" altLang="en-US" sz="2400"/>
              <a:t>情节： 调节了小说的叙事节奏， 使小说张弛有度； 舒缓文章紧张的气氛。 </a:t>
            </a:r>
            <a:r>
              <a:rPr lang="en-US" altLang="zh-CN" sz="2400"/>
              <a:t>1 </a:t>
            </a:r>
            <a:r>
              <a:rPr lang="zh-CN" altLang="en-US" sz="2400"/>
              <a:t>分。 </a:t>
            </a:r>
            <a:endParaRPr lang="zh-CN" altLang="en-US" sz="2400"/>
          </a:p>
          <a:p>
            <a:pPr indent="457200">
              <a:lnSpc>
                <a:spcPct val="125000"/>
              </a:lnSpc>
            </a:pPr>
            <a:r>
              <a:rPr lang="zh-CN" altLang="en-US" sz="2400"/>
              <a:t>效果： 有浓厚的生活气息， 增强了小说的感染力； 增添文章文学性， 富有诗意美。 </a:t>
            </a:r>
            <a:r>
              <a:rPr lang="en-US" altLang="zh-CN" sz="2400"/>
              <a:t>1 </a:t>
            </a:r>
            <a:r>
              <a:rPr lang="zh-CN" altLang="en-US" sz="2400"/>
              <a:t>分。 </a:t>
            </a:r>
            <a:endParaRPr lang="en-US" altLang="zh-CN" sz="2400"/>
          </a:p>
          <a:p>
            <a:pPr indent="457200">
              <a:lnSpc>
                <a:spcPct val="125000"/>
              </a:lnSpc>
            </a:pPr>
            <a:r>
              <a:rPr lang="zh-CN" altLang="en-US" sz="2400"/>
              <a:t>主题：民风淳朴善良， 人与人之间互帮互助的人情美、 人性美。 </a:t>
            </a:r>
            <a:r>
              <a:rPr lang="en-US" altLang="zh-CN" sz="2400"/>
              <a:t>1 </a:t>
            </a:r>
            <a:r>
              <a:rPr lang="zh-CN" altLang="en-US" sz="2400"/>
              <a:t>分。</a:t>
            </a:r>
            <a:endParaRPr lang="en-US" altLang="zh-CN" sz="240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27" name=""/>
        <p:cNvGrpSpPr/>
        <p:nvPr/>
      </p:nvGrpSpPr>
      <p:grpSpPr>
        <a:xfrm>
          <a:off x="0" y="0"/>
          <a:ext cx="0" cy="0"/>
          <a:chOff x="0" y="0"/>
          <a:chExt cx="0" cy="0"/>
        </a:xfrm>
      </p:grpSpPr>
      <p:sp>
        <p:nvSpPr>
          <p:cNvPr id="1048648" name="矩形 15"/>
          <p:cNvSpPr/>
          <p:nvPr/>
        </p:nvSpPr>
        <p:spPr>
          <a:xfrm>
            <a:off x="3309383" y="-26584"/>
            <a:ext cx="5573234" cy="575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800" kern="100">
              <a:solidFill>
                <a:schemeClr val="bg1"/>
              </a:solidFill>
              <a:latin typeface="方正清刻本悦宋简体" charset="-122"/>
              <a:ea typeface="微软雅黑" panose="020B0503020204020204" charset="-122"/>
              <a:cs typeface="Times New Roman" panose="02020603050405020304"/>
            </a:endParaRPr>
          </a:p>
        </p:txBody>
      </p:sp>
      <p:sp>
        <p:nvSpPr>
          <p:cNvPr id="1048649" name="AutoShape 1"/>
          <p:cNvSpPr>
            <a:spLocks noChangeShapeType="1"/>
          </p:cNvSpPr>
          <p:nvPr/>
        </p:nvSpPr>
        <p:spPr bwMode="auto">
          <a:xfrm flipH="1">
            <a:off x="5725405" y="2140650"/>
            <a:ext cx="0" cy="0"/>
          </a:xfrm>
          <a:prstGeom prst="straightConnector1">
            <a:avLst/>
          </a:prstGeom>
          <a:noFill/>
          <a:ln w="3175">
            <a:solidFill>
              <a:srgbClr val="000000"/>
            </a:solidFill>
            <a:round/>
          </a:ln>
        </p:spPr>
        <p:txBody>
          <a:bodyPr vert="horz" wrap="square" lIns="91419" tIns="45709" rIns="91419" bIns="45709" numCol="1" anchor="t" anchorCtr="0" compatLnSpc="1"/>
          <a:lstStyle/>
          <a:p>
            <a:endParaRPr lang="zh-CN" altLang="en-US"/>
          </a:p>
        </p:txBody>
      </p:sp>
      <p:sp>
        <p:nvSpPr>
          <p:cNvPr id="1048650" name="矩形 3"/>
          <p:cNvSpPr/>
          <p:nvPr/>
        </p:nvSpPr>
        <p:spPr>
          <a:xfrm>
            <a:off x="4857381" y="5253"/>
            <a:ext cx="3239610" cy="557332"/>
          </a:xfrm>
          <a:prstGeom prst="rect">
            <a:avLst/>
          </a:prstGeom>
        </p:spPr>
        <p:txBody>
          <a:bodyPr wrap="square">
            <a:spAutoFit/>
          </a:bodyPr>
          <a:lstStyle/>
          <a:p>
            <a:pPr algn="just">
              <a:lnSpc>
                <a:spcPct val="130000"/>
              </a:lnSpc>
            </a:pPr>
            <a:r>
              <a:rPr lang="zh-CN" altLang="zh-CN" sz="2600" kern="100">
                <a:solidFill>
                  <a:srgbClr val="FF0000"/>
                </a:solidFill>
                <a:latin typeface="Times New Roman" panose="02020603050405020304" pitchFamily="18" charset="0"/>
                <a:ea typeface="微软雅黑" panose="020B0503020204020204" charset="-122"/>
                <a:cs typeface="Times New Roman" panose="02020603050405020304" pitchFamily="18" charset="0"/>
              </a:rPr>
              <a:t>情节安排技巧</a:t>
            </a:r>
            <a:endParaRPr lang="zh-CN" altLang="zh-CN" sz="1050" kern="100">
              <a:solidFill>
                <a:srgbClr val="FF0000"/>
              </a:solidFill>
              <a:latin typeface="宋体" panose="02010600030101010101" pitchFamily="2" charset="-122"/>
              <a:cs typeface="Courier New" panose="02070309020205020404" pitchFamily="49" charset="0"/>
            </a:endParaRPr>
          </a:p>
        </p:txBody>
      </p:sp>
      <p:graphicFrame>
        <p:nvGraphicFramePr>
          <p:cNvPr id="4194313" name="表格 5"/>
          <p:cNvGraphicFramePr>
            <a:graphicFrameLocks noGrp="1"/>
          </p:cNvGraphicFramePr>
          <p:nvPr/>
        </p:nvGraphicFramePr>
        <p:xfrm>
          <a:off x="0" y="970107"/>
          <a:ext cx="12192000" cy="3169920"/>
        </p:xfrm>
        <a:graphic>
          <a:graphicData uri="http://schemas.openxmlformats.org/drawingml/2006/table">
            <a:tbl>
              <a:tblPr/>
              <a:tblGrid>
                <a:gridCol w="1055077"/>
                <a:gridCol w="5210257"/>
                <a:gridCol w="5926666"/>
              </a:tblGrid>
              <a:tr h="305595">
                <a:tc>
                  <a:txBody>
                    <a:bodyPr wrap="square"/>
                    <a:lstStyle/>
                    <a:p>
                      <a:pPr algn="ctr">
                        <a:lnSpc>
                          <a:spcPct val="13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名称</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5107" marR="2510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3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释义</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5107" marR="2510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3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作用</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5107" marR="2510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8927">
                <a:tc>
                  <a:txBody>
                    <a:bodyPr wrap="square"/>
                    <a:lstStyle/>
                    <a:p>
                      <a:pPr algn="ctr">
                        <a:lnSpc>
                          <a:spcPct val="13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抑扬</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5107" marR="2510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3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对写作对象或欲扬先抑或欲抑先扬，然后陡然一转，出乎读者所料。</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5107" marR="2510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3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使文势曲折多变，使文章产生峰回路转、跌宕起伏的效果，增强作品的可读性。</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5107" marR="2510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58900">
                <a:tc>
                  <a:txBody>
                    <a:bodyPr wrap="square"/>
                    <a:lstStyle/>
                    <a:p>
                      <a:pPr algn="ctr">
                        <a:lnSpc>
                          <a:spcPct val="13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悬念</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5107" marR="2510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3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是作者为了激活读者的</a:t>
                      </a:r>
                      <a:r>
                        <a:rPr lang="en-US" sz="2000" kern="100">
                          <a:effectLst/>
                          <a:latin typeface="宋体" panose="02010600030101010101" pitchFamily="2" charset="-122"/>
                          <a:ea typeface="微软雅黑" panose="020B0503020204020204" charset="-122"/>
                          <a:cs typeface="Times New Roman" panose="02020603050405020304" pitchFamily="18" charset="0"/>
                        </a:rPr>
                        <a:t>“</a:t>
                      </a:r>
                      <a:r>
                        <a:rPr lang="zh-CN" sz="2000" kern="100">
                          <a:effectLst/>
                          <a:latin typeface="Times New Roman" panose="02020603050405020304" pitchFamily="18" charset="0"/>
                          <a:ea typeface="微软雅黑" panose="020B0503020204020204" charset="-122"/>
                          <a:cs typeface="Times New Roman" panose="02020603050405020304" pitchFamily="18" charset="0"/>
                        </a:rPr>
                        <a:t>紧张与期待的心情</a:t>
                      </a:r>
                      <a:r>
                        <a:rPr lang="en-US" sz="2000" kern="100">
                          <a:effectLst/>
                          <a:latin typeface="宋体" panose="02010600030101010101" pitchFamily="2" charset="-122"/>
                          <a:ea typeface="微软雅黑" panose="020B0503020204020204" charset="-122"/>
                          <a:cs typeface="Times New Roman" panose="02020603050405020304" pitchFamily="18" charset="0"/>
                        </a:rPr>
                        <a:t>”</a:t>
                      </a:r>
                      <a:r>
                        <a:rPr lang="zh-CN" sz="2000" kern="100">
                          <a:effectLst/>
                          <a:latin typeface="Times New Roman" panose="02020603050405020304" pitchFamily="18" charset="0"/>
                          <a:ea typeface="微软雅黑" panose="020B0503020204020204" charset="-122"/>
                          <a:cs typeface="Times New Roman" panose="02020603050405020304" pitchFamily="18" charset="0"/>
                        </a:rPr>
                        <a:t>，在艺术处理上采取的一种积极手段。通俗地说，它是指在小说的叙述中先设置一个谜面，藏起谜底，在适当的时候再予以点破，使读者的期待心理得到满足。</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5107" marR="2510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3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设置在开头，引领下文，引人入胜；设置在文末，有意料之外、情理之中之效；设置在矛盾处，勾连情节，深化内容。</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5107" marR="2510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194314" name="表格 6"/>
          <p:cNvGraphicFramePr>
            <a:graphicFrameLocks noGrp="1"/>
          </p:cNvGraphicFramePr>
          <p:nvPr/>
        </p:nvGraphicFramePr>
        <p:xfrm>
          <a:off x="0" y="4014297"/>
          <a:ext cx="12192000" cy="2987040"/>
        </p:xfrm>
        <a:graphic>
          <a:graphicData uri="http://schemas.openxmlformats.org/drawingml/2006/table">
            <a:tbl>
              <a:tblPr/>
              <a:tblGrid>
                <a:gridCol w="1041009"/>
                <a:gridCol w="5233182"/>
                <a:gridCol w="5917809"/>
              </a:tblGrid>
              <a:tr h="692479">
                <a:tc>
                  <a:txBody>
                    <a:bodyPr wrap="square"/>
                    <a:lstStyle/>
                    <a:p>
                      <a:pPr algn="ctr">
                        <a:lnSpc>
                          <a:spcPct val="14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对比</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7897" marR="2789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4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把两种对立的事物或者同一事物的两个不同方面放在一起相互比较。</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7897" marR="2789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ctr">
                        <a:lnSpc>
                          <a:spcPct val="14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渲染气氛、表现事物或突出主题。</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7897" marR="2789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2479">
                <a:tc>
                  <a:txBody>
                    <a:bodyPr wrap="square"/>
                    <a:lstStyle/>
                    <a:p>
                      <a:pPr algn="ctr">
                        <a:lnSpc>
                          <a:spcPct val="14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衬托</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7897" marR="2789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4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描绘某一事物来表现另一事物的艺术手法。它分为正衬和反衬两种。</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7897" marR="2789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4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使文章更生动，人物、事物形象更突出，主题更鲜明。</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7897" marR="2789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25133">
                <a:tc>
                  <a:txBody>
                    <a:bodyPr wrap="square"/>
                    <a:lstStyle/>
                    <a:p>
                      <a:pPr algn="ctr">
                        <a:lnSpc>
                          <a:spcPct val="14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突转</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7897" marR="2789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4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在小说结尾部分，作者常常采用突转的方法形成情节的某种</a:t>
                      </a:r>
                      <a:r>
                        <a:rPr lang="en-US" sz="2000" kern="100">
                          <a:effectLst/>
                          <a:latin typeface="宋体" panose="02010600030101010101" pitchFamily="2" charset="-122"/>
                          <a:ea typeface="微软雅黑" panose="020B0503020204020204" charset="-122"/>
                          <a:cs typeface="Times New Roman" panose="02020603050405020304" pitchFamily="18" charset="0"/>
                        </a:rPr>
                        <a:t>“</a:t>
                      </a:r>
                      <a:r>
                        <a:rPr lang="zh-CN" sz="2000" kern="100">
                          <a:effectLst/>
                          <a:latin typeface="Times New Roman" panose="02020603050405020304" pitchFamily="18" charset="0"/>
                          <a:ea typeface="微软雅黑" panose="020B0503020204020204" charset="-122"/>
                          <a:cs typeface="Times New Roman" panose="02020603050405020304" pitchFamily="18" charset="0"/>
                        </a:rPr>
                        <a:t>巧合</a:t>
                      </a:r>
                      <a:r>
                        <a:rPr lang="en-US" sz="2000" kern="100">
                          <a:effectLst/>
                          <a:latin typeface="宋体" panose="02010600030101010101" pitchFamily="2" charset="-122"/>
                          <a:ea typeface="微软雅黑" panose="020B0503020204020204" charset="-122"/>
                          <a:cs typeface="Times New Roman" panose="02020603050405020304" pitchFamily="18" charset="0"/>
                        </a:rPr>
                        <a:t>”</a:t>
                      </a:r>
                      <a:r>
                        <a:rPr lang="zh-CN" sz="2000" kern="100">
                          <a:effectLst/>
                          <a:latin typeface="Times New Roman" panose="02020603050405020304" pitchFamily="18" charset="0"/>
                          <a:ea typeface="微软雅黑" panose="020B0503020204020204" charset="-122"/>
                          <a:cs typeface="Times New Roman" panose="02020603050405020304" pitchFamily="18" charset="0"/>
                        </a:rPr>
                        <a:t>、某种意料之外的反转，或者是人物性格的</a:t>
                      </a:r>
                      <a:r>
                        <a:rPr lang="en-US" sz="2000" kern="100">
                          <a:effectLst/>
                          <a:latin typeface="宋体" panose="02010600030101010101" pitchFamily="2" charset="-122"/>
                          <a:ea typeface="微软雅黑" panose="020B0503020204020204" charset="-122"/>
                          <a:cs typeface="Times New Roman" panose="02020603050405020304" pitchFamily="18" charset="0"/>
                        </a:rPr>
                        <a:t>“</a:t>
                      </a:r>
                      <a:r>
                        <a:rPr lang="zh-CN" sz="2000" kern="100">
                          <a:effectLst/>
                          <a:latin typeface="Times New Roman" panose="02020603050405020304" pitchFamily="18" charset="0"/>
                          <a:ea typeface="微软雅黑" panose="020B0503020204020204" charset="-122"/>
                          <a:cs typeface="Times New Roman" panose="02020603050405020304" pitchFamily="18" charset="0"/>
                        </a:rPr>
                        <a:t>急剧改变</a:t>
                      </a:r>
                      <a:r>
                        <a:rPr lang="en-US" sz="2000" kern="100">
                          <a:effectLst/>
                          <a:latin typeface="宋体" panose="02010600030101010101" pitchFamily="2" charset="-122"/>
                          <a:ea typeface="微软雅黑" panose="020B0503020204020204" charset="-122"/>
                          <a:cs typeface="Times New Roman" panose="02020603050405020304" pitchFamily="18" charset="0"/>
                        </a:rPr>
                        <a:t>”</a:t>
                      </a:r>
                      <a:r>
                        <a:rPr lang="zh-CN" sz="2000" kern="100">
                          <a:effectLst/>
                          <a:latin typeface="Times New Roman" panose="02020603050405020304" pitchFamily="18" charset="0"/>
                          <a:ea typeface="微软雅黑" panose="020B0503020204020204" charset="-122"/>
                          <a:cs typeface="Times New Roman" panose="02020603050405020304" pitchFamily="18" charset="0"/>
                        </a:rPr>
                        <a:t>。</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7897" marR="2789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4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收到意料之外、情理之中的效果，对表现小说主旨起到画龙点睛的作用。</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7897" marR="27897"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48651" name="矩形 1"/>
          <p:cNvSpPr/>
          <p:nvPr/>
        </p:nvSpPr>
        <p:spPr>
          <a:xfrm>
            <a:off x="0" y="296710"/>
            <a:ext cx="3005951" cy="531749"/>
          </a:xfrm>
          <a:prstGeom prst="rect">
            <a:avLst/>
          </a:prstGeom>
        </p:spPr>
        <p:txBody>
          <a:bodyPr wrap="none">
            <a:spAutoFit/>
          </a:bodyPr>
          <a:lstStyle/>
          <a:p>
            <a:pPr>
              <a:lnSpc>
                <a:spcPct val="130000"/>
              </a:lnSpc>
            </a:pPr>
            <a:r>
              <a:rPr lang="en-US" altLang="zh-CN" sz="2400" kern="100">
                <a:solidFill>
                  <a:srgbClr val="0000CC"/>
                </a:solidFill>
                <a:latin typeface="Times New Roman" panose="02020603050405020304" pitchFamily="18" charset="0"/>
                <a:ea typeface="微软雅黑" panose="020B0503020204020204" charset="-122"/>
              </a:rPr>
              <a:t>(1)</a:t>
            </a:r>
            <a:r>
              <a:rPr lang="zh-CN" altLang="zh-CN"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rPr>
              <a:t>制造情节波澜技巧</a:t>
            </a:r>
            <a:endParaRPr lang="zh-CN" altLang="en-US" sz="2400">
              <a:solidFill>
                <a:srgbClr val="0000CC"/>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30" name=""/>
        <p:cNvGrpSpPr/>
        <p:nvPr/>
      </p:nvGrpSpPr>
      <p:grpSpPr>
        <a:xfrm>
          <a:off x="0" y="0"/>
          <a:ext cx="0" cy="0"/>
          <a:chOff x="0" y="0"/>
          <a:chExt cx="0" cy="0"/>
        </a:xfrm>
      </p:grpSpPr>
      <p:sp>
        <p:nvSpPr>
          <p:cNvPr id="1048655" name="AutoShape 1"/>
          <p:cNvSpPr>
            <a:spLocks noChangeShapeType="1"/>
          </p:cNvSpPr>
          <p:nvPr/>
        </p:nvSpPr>
        <p:spPr bwMode="auto">
          <a:xfrm flipH="1">
            <a:off x="552667" y="2079709"/>
            <a:ext cx="0" cy="0"/>
          </a:xfrm>
          <a:prstGeom prst="straightConnector1">
            <a:avLst/>
          </a:prstGeom>
          <a:noFill/>
          <a:ln w="3175">
            <a:solidFill>
              <a:srgbClr val="000000"/>
            </a:solidFill>
            <a:round/>
          </a:ln>
        </p:spPr>
        <p:txBody>
          <a:bodyPr vert="horz" wrap="square" lIns="91419" tIns="45709" rIns="91419" bIns="45709" numCol="1" anchor="t" anchorCtr="0" compatLnSpc="1"/>
          <a:lstStyle/>
          <a:p>
            <a:endParaRPr lang="zh-CN" altLang="en-US"/>
          </a:p>
        </p:txBody>
      </p:sp>
      <p:sp>
        <p:nvSpPr>
          <p:cNvPr id="1048656" name="矩形 3"/>
          <p:cNvSpPr/>
          <p:nvPr/>
        </p:nvSpPr>
        <p:spPr>
          <a:xfrm>
            <a:off x="552667" y="172969"/>
            <a:ext cx="3005951" cy="461665"/>
          </a:xfrm>
          <a:prstGeom prst="rect">
            <a:avLst/>
          </a:prstGeom>
        </p:spPr>
        <p:txBody>
          <a:bodyPr wrap="none">
            <a:spAutoFit/>
          </a:bodyPr>
          <a:lstStyle/>
          <a:p>
            <a:r>
              <a:rPr lang="en-US" altLang="zh-CN"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rPr>
              <a:t>(2)</a:t>
            </a:r>
            <a:r>
              <a:rPr lang="zh-CN" altLang="zh-CN"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rPr>
              <a:t>情节安排严密技巧</a:t>
            </a:r>
            <a:endParaRPr lang="zh-CN" altLang="en-US"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194315" name="表格 5"/>
          <p:cNvGraphicFramePr>
            <a:graphicFrameLocks noGrp="1"/>
          </p:cNvGraphicFramePr>
          <p:nvPr/>
        </p:nvGraphicFramePr>
        <p:xfrm>
          <a:off x="552666" y="795909"/>
          <a:ext cx="10785893" cy="2636414"/>
        </p:xfrm>
        <a:graphic>
          <a:graphicData uri="http://schemas.openxmlformats.org/drawingml/2006/table">
            <a:tbl>
              <a:tblPr/>
              <a:tblGrid>
                <a:gridCol w="1063398"/>
                <a:gridCol w="5241032"/>
                <a:gridCol w="4481463"/>
              </a:tblGrid>
              <a:tr h="253733">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名称</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3476" marR="3347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释义</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3476" marR="3347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作用</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3476" marR="3347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67012">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线索</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3476" marR="3347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是贯穿整个作品情节发展的脉络，它可以是小说中的某个人物、某个事物，也可以是作者的情感、小说的事件，还可以是故事发生的空间、时间。</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3476" marR="3347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使情节更加集中紧凑；使人物性格更加突出，形象更加丰满；使主题更加丰富，得以深化。</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3476" marR="3347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57922">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照应</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3476" marR="3347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是篇章间的某些内容和意思在不同部位上的互相关照与呼应。</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3476" marR="3347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使情节连贯，脉络清晰，结构紧凑。</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3476" marR="3347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194316" name="表格 1"/>
          <p:cNvGraphicFramePr>
            <a:graphicFrameLocks noGrp="1"/>
          </p:cNvGraphicFramePr>
          <p:nvPr/>
        </p:nvGraphicFramePr>
        <p:xfrm>
          <a:off x="552666" y="3390314"/>
          <a:ext cx="10785894" cy="2861702"/>
        </p:xfrm>
        <a:graphic>
          <a:graphicData uri="http://schemas.openxmlformats.org/drawingml/2006/table">
            <a:tbl>
              <a:tblPr/>
              <a:tblGrid>
                <a:gridCol w="1060287"/>
                <a:gridCol w="5252081"/>
                <a:gridCol w="4473526"/>
              </a:tblGrid>
              <a:tr h="1163077">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伏笔</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55794" marR="55794"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作者对将要在作品中出现的人物或事件，预先作的提示或暗示。</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55794" marR="55794"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使全文前后呼应，结构更严谨，情节发展更合理，前后因果更分明。</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55794" marR="55794"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98625">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铺垫</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55794" marR="55794"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也称铺叙衬垫，它是为了衬托主要人物或事物而铺叙另外的人物或事物以做衬垫。</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55794" marR="55794"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0"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蓄积气势，突出主旨。</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55794" marR="55794"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33" name=""/>
        <p:cNvGrpSpPr/>
        <p:nvPr/>
      </p:nvGrpSpPr>
      <p:grpSpPr>
        <a:xfrm>
          <a:off x="0" y="0"/>
          <a:ext cx="0" cy="0"/>
          <a:chOff x="0" y="0"/>
          <a:chExt cx="0" cy="0"/>
        </a:xfrm>
      </p:grpSpPr>
      <p:sp>
        <p:nvSpPr>
          <p:cNvPr id="1048660" name="文本框 5"/>
          <p:cNvSpPr txBox="1"/>
          <p:nvPr/>
        </p:nvSpPr>
        <p:spPr>
          <a:xfrm>
            <a:off x="4694290" y="0"/>
            <a:ext cx="2803420" cy="769441"/>
          </a:xfrm>
          <a:prstGeom prst="rect">
            <a:avLst/>
          </a:prstGeom>
          <a:noFill/>
        </p:spPr>
        <p:txBody>
          <a:bodyPr wrap="square">
            <a:spAutoFit/>
          </a:bodyPr>
          <a:lstStyle/>
          <a:p>
            <a:r>
              <a:rPr lang="zh-CN" altLang="zh-CN"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endPar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661" name="文本框 7"/>
          <p:cNvSpPr txBox="1"/>
          <p:nvPr/>
        </p:nvSpPr>
        <p:spPr>
          <a:xfrm>
            <a:off x="0" y="769441"/>
            <a:ext cx="12192000" cy="7478970"/>
          </a:xfrm>
          <a:prstGeom prst="rect">
            <a:avLst/>
          </a:prstGeom>
          <a:noFill/>
        </p:spPr>
        <p:txBody>
          <a:bodyPr wrap="square">
            <a:spAutoFit/>
          </a:bodyPr>
          <a:lstStyle/>
          <a:p>
            <a:pPr indent="267970">
              <a:tabLst>
                <a:tab pos="3742055" algn="l"/>
              </a:tabLst>
            </a:pP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400" b="1" kern="0">
                <a:solidFill>
                  <a:schemeClr val="tx2"/>
                </a:solidFill>
                <a:effectLst/>
                <a:latin typeface="方正宋刻本秀楷简体" charset="-122"/>
                <a:ea typeface="方正宋刻本秀楷简体" charset="-122"/>
                <a:cs typeface="宋体" panose="02010600030101010101" pitchFamily="2" charset="-122"/>
              </a:rPr>
              <a:t>：</a:t>
            </a:r>
            <a:r>
              <a:rPr lang="zh-CN" altLang="zh-CN" sz="2400" b="1">
                <a:latin typeface="方正宋刻本秀楷简体" charset="-122"/>
                <a:ea typeface="方正宋刻本秀楷简体" charset="-122"/>
              </a:rPr>
              <a:t> </a:t>
            </a:r>
            <a:r>
              <a:rPr lang="zh-CN" altLang="zh-CN" sz="2400" b="1">
                <a:latin typeface="方正姚体" panose="02010601030101010101" pitchFamily="2" charset="-122"/>
                <a:ea typeface="方正姚体" panose="02010601030101010101" pitchFamily="2" charset="-122"/>
              </a:rPr>
              <a:t>【</a:t>
            </a:r>
            <a:r>
              <a:rPr lang="en-US" altLang="zh-CN" sz="2400" b="1">
                <a:latin typeface="方正姚体" panose="02010601030101010101" pitchFamily="2" charset="-122"/>
                <a:ea typeface="方正姚体" panose="02010601030101010101" pitchFamily="2" charset="-122"/>
              </a:rPr>
              <a:t>2020</a:t>
            </a:r>
            <a:r>
              <a:rPr lang="zh-CN" altLang="zh-CN" sz="2400" b="1">
                <a:latin typeface="方正姚体" panose="02010601030101010101" pitchFamily="2" charset="-122"/>
                <a:ea typeface="方正姚体" panose="02010601030101010101" pitchFamily="2" charset="-122"/>
              </a:rPr>
              <a:t>年高考全国Ⅰ卷（美）海明威《越野滑雪》】</a:t>
            </a:r>
            <a:r>
              <a:rPr lang="en-US" altLang="zh-CN" sz="2400" b="1">
                <a:latin typeface="方正姚体" panose="02010601030101010101" pitchFamily="2" charset="-122"/>
                <a:ea typeface="方正姚体" panose="02010601030101010101" pitchFamily="2" charset="-122"/>
              </a:rPr>
              <a:t>【</a:t>
            </a:r>
            <a:r>
              <a:rPr lang="zh-CN" altLang="en-US" sz="2400" b="1">
                <a:solidFill>
                  <a:srgbClr val="FF0000"/>
                </a:solidFill>
                <a:latin typeface="方正姚体" panose="02010601030101010101" pitchFamily="2" charset="-122"/>
                <a:ea typeface="方正姚体" panose="02010601030101010101" pitchFamily="2" charset="-122"/>
              </a:rPr>
              <a:t>结合“文艺理论”</a:t>
            </a:r>
            <a:r>
              <a:rPr lang="en-US" altLang="zh-CN" sz="2400" b="1">
                <a:latin typeface="方正姚体" panose="02010601030101010101" pitchFamily="2" charset="-122"/>
                <a:ea typeface="方正姚体" panose="02010601030101010101" pitchFamily="2" charset="-122"/>
              </a:rPr>
              <a:t>】</a:t>
            </a:r>
            <a:endParaRPr lang="en-US" altLang="zh-CN" sz="2400" b="1">
              <a:latin typeface="方正姚体" panose="02010601030101010101" pitchFamily="2" charset="-122"/>
              <a:ea typeface="方正姚体" panose="02010601030101010101" pitchFamily="2" charset="-122"/>
            </a:endParaRPr>
          </a:p>
          <a:p>
            <a:pPr indent="267970">
              <a:tabLst>
                <a:tab pos="3742055" algn="l"/>
              </a:tabLst>
            </a:pPr>
            <a:r>
              <a:rPr lang="en-US" altLang="zh-CN" sz="2400" b="1">
                <a:latin typeface="方正姚体" panose="02010601030101010101" pitchFamily="2" charset="-122"/>
                <a:ea typeface="方正姚体" panose="02010601030101010101" pitchFamily="2" charset="-122"/>
              </a:rPr>
              <a:t>9</a:t>
            </a:r>
            <a:r>
              <a:rPr lang="zh-CN" altLang="zh-CN" sz="2400" b="1">
                <a:latin typeface="方正姚体" panose="02010601030101010101" pitchFamily="2" charset="-122"/>
                <a:ea typeface="方正姚体" panose="02010601030101010101" pitchFamily="2" charset="-122"/>
              </a:rPr>
              <a:t>．海明威的</a:t>
            </a:r>
            <a:r>
              <a:rPr lang="zh-CN" altLang="zh-CN" sz="2400" b="1">
                <a:solidFill>
                  <a:srgbClr val="FF0000"/>
                </a:solidFill>
                <a:latin typeface="方正姚体" panose="02010601030101010101" pitchFamily="2" charset="-122"/>
                <a:ea typeface="方正姚体" panose="02010601030101010101" pitchFamily="2" charset="-122"/>
              </a:rPr>
              <a:t>“冰山”理论</a:t>
            </a:r>
            <a:r>
              <a:rPr lang="zh-CN" altLang="zh-CN" sz="2400" b="1">
                <a:latin typeface="方正姚体" panose="02010601030101010101" pitchFamily="2" charset="-122"/>
                <a:ea typeface="方正姚体" panose="02010601030101010101" pitchFamily="2" charset="-122"/>
              </a:rPr>
              <a:t>将文学作品同冰山类比，他说：“冰山在海面移动很庄严宏伟，这是因为它只有八分之一露在水面上。”本小说正是只描写了这露出水面的八分之一。请据此简要说明本</a:t>
            </a:r>
            <a:r>
              <a:rPr lang="zh-CN" altLang="zh-CN" sz="2400" b="1">
                <a:solidFill>
                  <a:srgbClr val="FF0000"/>
                </a:solidFill>
                <a:latin typeface="方正姚体" panose="02010601030101010101" pitchFamily="2" charset="-122"/>
                <a:ea typeface="方正姚体" panose="02010601030101010101" pitchFamily="2" charset="-122"/>
              </a:rPr>
              <a:t>小说的情节安排及其效果</a:t>
            </a:r>
            <a:r>
              <a:rPr lang="zh-CN" altLang="zh-CN" sz="2400" b="1">
                <a:latin typeface="方正姚体" panose="02010601030101010101" pitchFamily="2" charset="-122"/>
                <a:ea typeface="方正姚体" panose="02010601030101010101" pitchFamily="2" charset="-122"/>
              </a:rPr>
              <a:t>。 （</a:t>
            </a:r>
            <a:r>
              <a:rPr lang="en-US" altLang="zh-CN" sz="2400" b="1">
                <a:latin typeface="方正姚体" panose="02010601030101010101" pitchFamily="2" charset="-122"/>
                <a:ea typeface="方正姚体" panose="02010601030101010101" pitchFamily="2" charset="-122"/>
              </a:rPr>
              <a:t>6</a:t>
            </a:r>
            <a:r>
              <a:rPr lang="zh-CN" altLang="zh-CN" sz="2400" b="1">
                <a:latin typeface="方正姚体" panose="02010601030101010101" pitchFamily="2" charset="-122"/>
                <a:ea typeface="方正姚体" panose="02010601030101010101" pitchFamily="2" charset="-122"/>
              </a:rPr>
              <a:t>分）</a:t>
            </a:r>
            <a:endParaRPr lang="zh-CN" altLang="zh-CN" sz="2400" b="1">
              <a:latin typeface="方正姚体" panose="02010601030101010101" pitchFamily="2" charset="-122"/>
              <a:ea typeface="方正姚体" panose="02010601030101010101" pitchFamily="2" charset="-122"/>
            </a:endParaRPr>
          </a:p>
          <a:p>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参考答案</a:t>
            </a:r>
            <a:r>
              <a:rPr lang="zh-CN" altLang="zh-CN" sz="2400" kern="100">
                <a:effectLst/>
                <a:latin typeface="方正清刻本悦宋简体" charset="-122"/>
                <a:ea typeface="方正清刻本悦宋简体" charset="-122"/>
                <a:cs typeface="Times New Roman" panose="02020603050405020304" pitchFamily="18" charset="0"/>
              </a:rPr>
              <a:t>：</a:t>
            </a:r>
            <a:r>
              <a:rPr lang="zh-CN" altLang="zh-CN" sz="2400"/>
              <a:t> </a:t>
            </a:r>
            <a:r>
              <a:rPr lang="zh-CN" altLang="zh-CN" sz="2400">
                <a:latin typeface="方正宋刻本秀楷简体" charset="-122"/>
                <a:ea typeface="方正宋刻本秀楷简体" charset="-122"/>
              </a:rPr>
              <a:t>①小说的情节是两人的越野滑雪及在小客栈的逗留，这只是小说“露出水面的八分之一”；</a:t>
            </a:r>
            <a:endParaRPr lang="en-US" altLang="zh-CN" sz="2400">
              <a:latin typeface="方正宋刻本秀楷简体" charset="-122"/>
              <a:ea typeface="方正宋刻本秀楷简体" charset="-122"/>
            </a:endParaRPr>
          </a:p>
          <a:p>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②通过小说已有的情节安排，可以推测出其背后隐藏着</a:t>
            </a:r>
            <a:r>
              <a:rPr lang="zh-CN" altLang="zh-CN" sz="2400" smtClean="0">
                <a:latin typeface="方正宋刻本秀楷简体" charset="-122"/>
                <a:ea typeface="方正宋刻本秀楷简体" charset="-122"/>
              </a:rPr>
              <a:t>更为丰富</a:t>
            </a:r>
            <a:r>
              <a:rPr lang="zh-CN" altLang="zh-CN" sz="2400">
                <a:latin typeface="方正宋刻本秀楷简体" charset="-122"/>
                <a:ea typeface="方正宋刻本秀楷简体" charset="-122"/>
              </a:rPr>
              <a:t>的内容，尤其是两人在滑雪之外的生活；</a:t>
            </a:r>
            <a:r>
              <a:rPr lang="en-US" altLang="zh-CN" sz="2400">
                <a:latin typeface="方正宋刻本秀楷简体" charset="-122"/>
                <a:ea typeface="方正宋刻本秀楷简体" charset="-122"/>
              </a:rPr>
              <a:t>    </a:t>
            </a:r>
            <a:endParaRPr lang="en-US" altLang="zh-CN" sz="2400">
              <a:latin typeface="方正宋刻本秀楷简体" charset="-122"/>
              <a:ea typeface="方正宋刻本秀楷简体" charset="-122"/>
            </a:endParaRPr>
          </a:p>
          <a:p>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③这种情节安排使小说大量</a:t>
            </a:r>
            <a:r>
              <a:rPr lang="zh-CN" altLang="zh-CN" sz="2400" b="1" u="sng">
                <a:latin typeface="方正宋刻本秀楷简体" charset="-122"/>
                <a:ea typeface="方正宋刻本秀楷简体" charset="-122"/>
              </a:rPr>
              <a:t>留白</a:t>
            </a:r>
            <a:r>
              <a:rPr lang="zh-CN" altLang="zh-CN" sz="2400">
                <a:latin typeface="方正宋刻本秀楷简体" charset="-122"/>
                <a:ea typeface="方正宋刻本秀楷简体" charset="-122"/>
              </a:rPr>
              <a:t>，引</a:t>
            </a:r>
            <a:r>
              <a:rPr lang="zh-CN" altLang="zh-CN" sz="2400" smtClean="0">
                <a:latin typeface="方正宋刻本秀楷简体" charset="-122"/>
                <a:ea typeface="方正宋刻本秀楷简体" charset="-122"/>
              </a:rPr>
              <a:t>人</a:t>
            </a:r>
            <a:r>
              <a:rPr lang="zh-CN" altLang="en-US" sz="2400" smtClean="0">
                <a:latin typeface="方正宋刻本秀楷简体" charset="-122"/>
                <a:ea typeface="方正宋刻本秀楷简体" charset="-122"/>
              </a:rPr>
              <a:t>遐</a:t>
            </a:r>
            <a:r>
              <a:rPr lang="zh-CN" altLang="zh-CN" sz="2400" smtClean="0">
                <a:latin typeface="方正宋刻本秀楷简体" charset="-122"/>
                <a:ea typeface="方正宋刻本秀楷简体" charset="-122"/>
              </a:rPr>
              <a:t>思</a:t>
            </a:r>
            <a:r>
              <a:rPr lang="zh-CN" altLang="zh-CN" sz="2400">
                <a:latin typeface="方正宋刻本秀楷简体" charset="-122"/>
                <a:ea typeface="方正宋刻本秀楷简体" charset="-122"/>
              </a:rPr>
              <a:t>。</a:t>
            </a:r>
            <a:endParaRPr lang="en-US" altLang="zh-CN" sz="2400">
              <a:latin typeface="方正宋刻本秀楷简体" charset="-122"/>
              <a:ea typeface="方正宋刻本秀楷简体" charset="-122"/>
            </a:endParaRPr>
          </a:p>
          <a:p>
            <a:endParaRPr lang="zh-CN" altLang="zh-CN" sz="2400">
              <a:latin typeface="方正宋刻本秀楷简体" charset="-122"/>
              <a:ea typeface="方正宋刻本秀楷简体" charset="-122"/>
            </a:endParaRPr>
          </a:p>
          <a:p>
            <a:r>
              <a:rPr lang="en-US" altLang="zh-CN" sz="2400" b="1" kern="0">
                <a:latin typeface="方正清刻本悦宋简体" charset="-122"/>
                <a:ea typeface="方正清刻本悦宋简体" charset="-122"/>
                <a:cs typeface="宋体" panose="02010600030101010101" pitchFamily="2" charset="-122"/>
              </a:rPr>
              <a:t>   </a:t>
            </a: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试题解析</a:t>
            </a:r>
            <a:r>
              <a:rPr lang="zh-CN" altLang="en-US" sz="2400" b="1" kern="0">
                <a:latin typeface="方正清刻本悦宋简体" charset="-122"/>
                <a:ea typeface="方正清刻本悦宋简体" charset="-122"/>
                <a:cs typeface="宋体" panose="02010600030101010101" pitchFamily="2" charset="-122"/>
              </a:rPr>
              <a:t>：</a:t>
            </a:r>
            <a:r>
              <a:rPr lang="zh-CN" altLang="zh-CN" sz="2400">
                <a:latin typeface="方正宋刻本秀楷简体" charset="-122"/>
                <a:ea typeface="方正宋刻本秀楷简体" charset="-122"/>
              </a:rPr>
              <a:t>一般来说，题干表述语越多越长，信息量也就越大，所以从题干中找到答题角度十分必要。</a:t>
            </a:r>
            <a:r>
              <a:rPr lang="zh-CN" altLang="zh-CN" sz="2400" b="1" u="sng">
                <a:latin typeface="方正宋刻本秀楷简体" charset="-122"/>
                <a:ea typeface="方正宋刻本秀楷简体" charset="-122"/>
              </a:rPr>
              <a:t>就本题而言，答题思维是“判断理论要点，结合文本具体分析”</a:t>
            </a:r>
            <a:r>
              <a:rPr lang="zh-CN" altLang="zh-CN" sz="2400">
                <a:latin typeface="方正宋刻本秀楷简体" charset="-122"/>
                <a:ea typeface="方正宋刻本秀楷简体" charset="-122"/>
              </a:rPr>
              <a:t>。根据题干对文章情节安排 “八分之一露在水面”的判断，可梳理文章相关情节，进行回答。而“谈谈效果”，可借助“相似概念”（留白）的置换进行设问，即通过思考“西方这一理论大约相当于中国的什么文艺理论？”这一个问题，更好地体会作者情节安排上的“苦心孤诣”。</a:t>
            </a:r>
            <a:endParaRPr lang="zh-CN" altLang="zh-CN" sz="2400">
              <a:latin typeface="方正宋刻本秀楷简体" charset="-122"/>
              <a:ea typeface="方正宋刻本秀楷简体" charset="-122"/>
            </a:endParaRPr>
          </a:p>
          <a:p>
            <a:endParaRPr lang="zh-CN" altLang="zh-CN" sz="2400"/>
          </a:p>
          <a:p>
            <a:endParaRPr lang="zh-CN" altLang="zh-CN" sz="2400" kern="100">
              <a:latin typeface="方正宋刻本秀楷简体" charset="-122"/>
              <a:ea typeface="方正宋刻本秀楷简体" charset="-122"/>
              <a:cs typeface="Times New Roman" panose="02020603050405020304" pitchFamily="18" charset="0"/>
            </a:endParaRPr>
          </a:p>
          <a:p>
            <a:r>
              <a:rPr lang="en-US" altLang="zh-CN" sz="2400" kern="100">
                <a:latin typeface="方正宋刻本秀楷简体" charset="-122"/>
                <a:ea typeface="方正宋刻本秀楷简体" charset="-122"/>
                <a:cs typeface="Times New Roman" panose="02020603050405020304" pitchFamily="18" charset="0"/>
              </a:rPr>
              <a:t> </a:t>
            </a:r>
            <a:endParaRPr lang="zh-CN" altLang="zh-CN" sz="2400" kern="100">
              <a:latin typeface="方正宋刻本秀楷简体" charset="-122"/>
              <a:ea typeface="方正宋刻本秀楷简体" charset="-122"/>
              <a:cs typeface="Times New Roman" panose="02020603050405020304" pitchFamily="18" charset="0"/>
            </a:endParaRPr>
          </a:p>
          <a:p>
            <a:endParaRPr lang="zh-CN" altLang="zh-CN" sz="2400" kern="100">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36" name=""/>
        <p:cNvGrpSpPr/>
        <p:nvPr/>
      </p:nvGrpSpPr>
      <p:grpSpPr>
        <a:xfrm>
          <a:off x="0" y="0"/>
          <a:ext cx="0" cy="0"/>
          <a:chOff x="0" y="0"/>
          <a:chExt cx="0" cy="0"/>
        </a:xfrm>
      </p:grpSpPr>
      <p:sp>
        <p:nvSpPr>
          <p:cNvPr id="1048665" name="文本框 5"/>
          <p:cNvSpPr txBox="1"/>
          <p:nvPr/>
        </p:nvSpPr>
        <p:spPr>
          <a:xfrm>
            <a:off x="2871042" y="0"/>
            <a:ext cx="6942284" cy="769441"/>
          </a:xfrm>
          <a:prstGeom prst="rect">
            <a:avLst/>
          </a:prstGeom>
          <a:noFill/>
        </p:spPr>
        <p:txBody>
          <a:bodyPr wrap="square">
            <a:spAutoFit/>
          </a:bodyPr>
          <a:lstStyle/>
          <a:p>
            <a:r>
              <a:rPr lang="zh-CN" altLang="zh-CN"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r>
              <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a:t>
            </a:r>
            <a:r>
              <a:rPr lang="zh-CN" altLang="zh-CN"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情节线索题</a:t>
            </a:r>
            <a:endPar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666" name="文本框 7"/>
          <p:cNvSpPr txBox="1"/>
          <p:nvPr/>
        </p:nvSpPr>
        <p:spPr>
          <a:xfrm>
            <a:off x="0" y="701201"/>
            <a:ext cx="12192000" cy="6315832"/>
          </a:xfrm>
          <a:prstGeom prst="rect">
            <a:avLst/>
          </a:prstGeom>
          <a:noFill/>
        </p:spPr>
        <p:txBody>
          <a:bodyPr wrap="square">
            <a:spAutoFit/>
          </a:bodyPr>
          <a:lstStyle/>
          <a:p>
            <a:pPr indent="267970">
              <a:lnSpc>
                <a:spcPts val="3500"/>
              </a:lnSpc>
              <a:tabLst>
                <a:tab pos="3742055" algn="l"/>
              </a:tabLst>
            </a:pP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400" b="1" kern="0">
                <a:solidFill>
                  <a:schemeClr val="tx2"/>
                </a:solidFill>
                <a:effectLst/>
                <a:latin typeface="方正清刻本悦宋简体" charset="-122"/>
                <a:ea typeface="方正清刻本悦宋简体" charset="-122"/>
                <a:cs typeface="宋体" panose="02010600030101010101" pitchFamily="2" charset="-122"/>
              </a:rPr>
              <a:t>：</a:t>
            </a:r>
            <a:r>
              <a:rPr lang="zh-CN" altLang="zh-CN" sz="2400" b="1"/>
              <a:t> </a:t>
            </a:r>
            <a:r>
              <a:rPr lang="zh-CN" altLang="zh-CN" sz="2400" b="1">
                <a:latin typeface="方正清刻本悦宋简体" charset="-122"/>
                <a:ea typeface="方正清刻本悦宋简体" charset="-122"/>
              </a:rPr>
              <a:t>【</a:t>
            </a:r>
            <a:r>
              <a:rPr lang="en-US" altLang="zh-CN" sz="2400" b="1">
                <a:latin typeface="方正清刻本悦宋简体" charset="-122"/>
                <a:ea typeface="方正清刻本悦宋简体" charset="-122"/>
              </a:rPr>
              <a:t>2016</a:t>
            </a:r>
            <a:r>
              <a:rPr lang="zh-CN" altLang="zh-CN" sz="2400" b="1">
                <a:latin typeface="方正清刻本悦宋简体" charset="-122"/>
                <a:ea typeface="方正清刻本悦宋简体" charset="-122"/>
              </a:rPr>
              <a:t>年全国新课标Ⅱ卷《战争》】</a:t>
            </a:r>
            <a:endParaRPr lang="en-US" altLang="zh-CN" sz="2400" b="1">
              <a:latin typeface="方正清刻本悦宋简体" charset="-122"/>
              <a:ea typeface="方正清刻本悦宋简体" charset="-122"/>
            </a:endParaRPr>
          </a:p>
          <a:p>
            <a:pPr indent="267970">
              <a:lnSpc>
                <a:spcPts val="3500"/>
              </a:lnSpc>
              <a:tabLst>
                <a:tab pos="3742055" algn="l"/>
              </a:tabLst>
            </a:pPr>
            <a:r>
              <a:rPr lang="en-US" altLang="zh-CN" sz="2400" b="1">
                <a:latin typeface="方正清刻本悦宋简体" charset="-122"/>
                <a:ea typeface="方正清刻本悦宋简体" charset="-122"/>
              </a:rPr>
              <a:t> 6.</a:t>
            </a:r>
            <a:r>
              <a:rPr lang="zh-CN" altLang="zh-CN" sz="2400" b="1">
                <a:latin typeface="方正清刻本悦宋简体" charset="-122"/>
                <a:ea typeface="方正清刻本悦宋简体" charset="-122"/>
              </a:rPr>
              <a:t>小说以</a:t>
            </a:r>
            <a:r>
              <a:rPr lang="zh-CN" altLang="zh-CN" sz="2400" b="1">
                <a:solidFill>
                  <a:srgbClr val="FF0000"/>
                </a:solidFill>
                <a:latin typeface="方正清刻本悦宋简体" charset="-122"/>
                <a:ea typeface="方正清刻本悦宋简体" charset="-122"/>
              </a:rPr>
              <a:t>“电话”为线索对人物的塑造、情节的安排</a:t>
            </a:r>
            <a:r>
              <a:rPr lang="zh-CN" altLang="zh-CN" sz="2400" b="1">
                <a:latin typeface="方正清刻本悦宋简体" charset="-122"/>
                <a:ea typeface="方正清刻本悦宋简体" charset="-122"/>
              </a:rPr>
              <a:t>有什么作用</a:t>
            </a:r>
            <a:r>
              <a:rPr lang="en-US" altLang="zh-CN" sz="2400" b="1">
                <a:latin typeface="方正清刻本悦宋简体" charset="-122"/>
                <a:ea typeface="方正清刻本悦宋简体" charset="-122"/>
              </a:rPr>
              <a:t>?</a:t>
            </a:r>
            <a:r>
              <a:rPr lang="zh-CN" altLang="zh-CN" sz="2400" b="1">
                <a:latin typeface="方正清刻本悦宋简体" charset="-122"/>
                <a:ea typeface="方正清刻本悦宋简体" charset="-122"/>
              </a:rPr>
              <a:t>请简要分析。</a:t>
            </a:r>
            <a:r>
              <a:rPr lang="en-US" altLang="zh-CN" sz="2400" b="1">
                <a:latin typeface="方正清刻本悦宋简体" charset="-122"/>
                <a:ea typeface="方正清刻本悦宋简体" charset="-122"/>
              </a:rPr>
              <a:t>(4</a:t>
            </a:r>
            <a:r>
              <a:rPr lang="zh-CN" altLang="zh-CN" sz="2400" b="1">
                <a:latin typeface="方正清刻本悦宋简体" charset="-122"/>
                <a:ea typeface="方正清刻本悦宋简体" charset="-122"/>
              </a:rPr>
              <a:t>分</a:t>
            </a:r>
            <a:r>
              <a:rPr lang="en-US" altLang="zh-CN" sz="2400" b="1">
                <a:latin typeface="方正清刻本悦宋简体" charset="-122"/>
                <a:ea typeface="方正清刻本悦宋简体" charset="-122"/>
              </a:rPr>
              <a:t>)</a:t>
            </a:r>
            <a:endParaRPr lang="zh-CN" altLang="zh-CN" sz="2400" b="1">
              <a:latin typeface="方正清刻本悦宋简体" charset="-122"/>
              <a:ea typeface="方正清刻本悦宋简体" charset="-122"/>
            </a:endParaRPr>
          </a:p>
          <a:p>
            <a:pPr>
              <a:lnSpc>
                <a:spcPts val="3500"/>
              </a:lnSpc>
            </a:pPr>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a:t>
            </a:r>
            <a:r>
              <a:rPr lang="zh-CN" altLang="en-US" sz="2400" b="1" kern="0">
                <a:solidFill>
                  <a:srgbClr val="FF0000"/>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参考答案</a:t>
            </a:r>
            <a:r>
              <a:rPr lang="zh-CN" altLang="zh-CN" sz="2400" kern="100">
                <a:latin typeface="方正宋刻本秀楷简体" charset="-122"/>
                <a:ea typeface="方正宋刻本秀楷简体" charset="-122"/>
                <a:cs typeface="Times New Roman" panose="02020603050405020304" pitchFamily="18" charset="0"/>
              </a:rPr>
              <a:t>： ①一个电话将两人命运连在一起，偶然与必然交错，凸显了战争背景，强化了戏剧性情节；</a:t>
            </a:r>
            <a:endParaRPr lang="en-US" altLang="zh-CN" sz="2400" kern="100">
              <a:latin typeface="方正宋刻本秀楷简体" charset="-122"/>
              <a:ea typeface="方正宋刻本秀楷简体" charset="-122"/>
              <a:cs typeface="Times New Roman" panose="02020603050405020304" pitchFamily="18" charset="0"/>
            </a:endParaRPr>
          </a:p>
          <a:p>
            <a:pPr>
              <a:lnSpc>
                <a:spcPts val="35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②主人公言行主要通过电话聊天呈现出来，便于透露人物心声，使人物形象更加真实；</a:t>
            </a:r>
            <a:endParaRPr lang="en-US" altLang="zh-CN" sz="2400" kern="100">
              <a:latin typeface="方正宋刻本秀楷简体" charset="-122"/>
              <a:ea typeface="方正宋刻本秀楷简体" charset="-122"/>
              <a:cs typeface="Times New Roman" panose="02020603050405020304" pitchFamily="18" charset="0"/>
            </a:endParaRPr>
          </a:p>
          <a:p>
            <a:pPr>
              <a:lnSpc>
                <a:spcPts val="35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③电话交流的限制性给小说留下较多空白，丰富了人物与主题的想象空间。</a:t>
            </a:r>
            <a:endParaRPr lang="en-US" altLang="zh-CN" sz="2400" kern="100">
              <a:latin typeface="方正宋刻本秀楷简体" charset="-122"/>
              <a:ea typeface="方正宋刻本秀楷简体" charset="-122"/>
              <a:cs typeface="Times New Roman" panose="02020603050405020304" pitchFamily="18" charset="0"/>
            </a:endParaRPr>
          </a:p>
          <a:p>
            <a:pPr>
              <a:lnSpc>
                <a:spcPts val="3500"/>
              </a:lnSpc>
            </a:pPr>
            <a:endParaRPr lang="zh-CN" altLang="zh-CN" sz="1100" kern="100">
              <a:latin typeface="方正宋刻本秀楷简体" charset="-122"/>
              <a:ea typeface="方正宋刻本秀楷简体" charset="-122"/>
              <a:cs typeface="Times New Roman" panose="02020603050405020304" pitchFamily="18" charset="0"/>
            </a:endParaRPr>
          </a:p>
          <a:p>
            <a:pPr>
              <a:lnSpc>
                <a:spcPts val="3500"/>
              </a:lnSpc>
            </a:pPr>
            <a:r>
              <a:rPr lang="en-US" altLang="zh-CN" sz="2400" b="1" kern="0">
                <a:latin typeface="方正清刻本悦宋简体" charset="-122"/>
                <a:ea typeface="方正清刻本悦宋简体" charset="-122"/>
                <a:cs typeface="宋体" panose="02010600030101010101" pitchFamily="2" charset="-122"/>
              </a:rPr>
              <a:t>    </a:t>
            </a: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试题解析</a:t>
            </a:r>
            <a:r>
              <a:rPr lang="zh-CN" altLang="en-US" sz="2400" b="1" kern="0">
                <a:latin typeface="方正清刻本悦宋简体" charset="-122"/>
                <a:ea typeface="方正清刻本悦宋简体" charset="-122"/>
                <a:cs typeface="宋体" panose="02010600030101010101" pitchFamily="2" charset="-122"/>
              </a:rPr>
              <a:t>：</a:t>
            </a:r>
            <a:r>
              <a:rPr lang="zh-CN" altLang="zh-CN" sz="2400" kern="100">
                <a:latin typeface="方正宋刻本秀楷简体" charset="-122"/>
                <a:ea typeface="方正宋刻本秀楷简体" charset="-122"/>
                <a:cs typeface="Times New Roman" panose="02020603050405020304" pitchFamily="18" charset="0"/>
              </a:rPr>
              <a:t>在小说中</a:t>
            </a:r>
            <a:r>
              <a:rPr lang="zh-CN" altLang="zh-CN" sz="2400" kern="100">
                <a:solidFill>
                  <a:srgbClr val="FF0000"/>
                </a:solidFill>
                <a:latin typeface="方正宋刻本秀楷简体" charset="-122"/>
                <a:ea typeface="方正宋刻本秀楷简体" charset="-122"/>
                <a:cs typeface="Times New Roman" panose="02020603050405020304" pitchFamily="18" charset="0"/>
              </a:rPr>
              <a:t>“电话”是线索，也是“物象”</a:t>
            </a:r>
            <a:r>
              <a:rPr lang="zh-CN" altLang="zh-CN" sz="2400" kern="100">
                <a:latin typeface="方正宋刻本秀楷简体" charset="-122"/>
                <a:ea typeface="方正宋刻本秀楷简体" charset="-122"/>
                <a:cs typeface="Times New Roman" panose="02020603050405020304" pitchFamily="18" charset="0"/>
              </a:rPr>
              <a:t>，根据题干的指向性可以从</a:t>
            </a:r>
            <a:r>
              <a:rPr lang="zh-CN" altLang="zh-CN" sz="2400" kern="100">
                <a:solidFill>
                  <a:srgbClr val="FF0000"/>
                </a:solidFill>
                <a:latin typeface="方正宋刻本秀楷简体" charset="-122"/>
                <a:ea typeface="方正宋刻本秀楷简体" charset="-122"/>
                <a:cs typeface="Times New Roman" panose="02020603050405020304" pitchFamily="18" charset="0"/>
              </a:rPr>
              <a:t>人物形象、情节结构以及本身的特色角度</a:t>
            </a:r>
            <a:r>
              <a:rPr lang="zh-CN" altLang="zh-CN" sz="2400" kern="100">
                <a:latin typeface="方正宋刻本秀楷简体" charset="-122"/>
                <a:ea typeface="方正宋刻本秀楷简体" charset="-122"/>
                <a:cs typeface="Times New Roman" panose="02020603050405020304" pitchFamily="18" charset="0"/>
              </a:rPr>
              <a:t>思考作答。</a:t>
            </a:r>
            <a:endParaRPr lang="en-US" altLang="zh-CN" sz="2400" kern="100">
              <a:latin typeface="方正宋刻本秀楷简体" charset="-122"/>
              <a:ea typeface="方正宋刻本秀楷简体" charset="-122"/>
              <a:cs typeface="Times New Roman" panose="02020603050405020304" pitchFamily="18" charset="0"/>
            </a:endParaRPr>
          </a:p>
          <a:p>
            <a:pPr>
              <a:lnSpc>
                <a:spcPts val="35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一开篇，男女主人公因为一个“错误”的电话而相识，小说由此展开对战争背景下普通人（小人物）命运的刻画；</a:t>
            </a:r>
            <a:endParaRPr lang="en-US" altLang="zh-CN" sz="2400" kern="100">
              <a:latin typeface="方正宋刻本秀楷简体" charset="-122"/>
              <a:ea typeface="方正宋刻本秀楷简体" charset="-122"/>
              <a:cs typeface="Times New Roman" panose="02020603050405020304" pitchFamily="18" charset="0"/>
            </a:endParaRPr>
          </a:p>
          <a:p>
            <a:pPr>
              <a:lnSpc>
                <a:spcPts val="35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因为又是电话交流，所欲对人物语言的描写居多，这样可以更好地塑造人物形象；</a:t>
            </a:r>
            <a:endParaRPr lang="en-US" altLang="zh-CN" sz="2400" kern="100">
              <a:latin typeface="方正宋刻本秀楷简体" charset="-122"/>
              <a:ea typeface="方正宋刻本秀楷简体" charset="-122"/>
              <a:cs typeface="Times New Roman" panose="02020603050405020304" pitchFamily="18" charset="0"/>
            </a:endParaRPr>
          </a:p>
          <a:p>
            <a:pPr>
              <a:lnSpc>
                <a:spcPts val="35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从艺术效果上，二人因电话而结缘，使得故事更有戏剧性。</a:t>
            </a:r>
            <a:endParaRPr lang="zh-CN" altLang="zh-CN" sz="2400" kern="100">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37" name=""/>
        <p:cNvGrpSpPr/>
        <p:nvPr/>
      </p:nvGrpSpPr>
      <p:grpSpPr>
        <a:xfrm>
          <a:off x="0" y="0"/>
          <a:ext cx="0" cy="0"/>
          <a:chOff x="0" y="0"/>
          <a:chExt cx="0" cy="0"/>
        </a:xfrm>
      </p:grpSpPr>
      <p:sp>
        <p:nvSpPr>
          <p:cNvPr id="1048667" name="矩形 15"/>
          <p:cNvSpPr/>
          <p:nvPr/>
        </p:nvSpPr>
        <p:spPr>
          <a:xfrm>
            <a:off x="3309383" y="-26584"/>
            <a:ext cx="5573234" cy="575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800" kern="100">
              <a:solidFill>
                <a:schemeClr val="bg1"/>
              </a:solidFill>
              <a:latin typeface="方正清刻本悦宋简体" charset="-122"/>
              <a:ea typeface="微软雅黑" panose="020B0503020204020204" charset="-122"/>
              <a:cs typeface="Times New Roman" panose="02020603050405020304"/>
            </a:endParaRPr>
          </a:p>
        </p:txBody>
      </p:sp>
      <p:sp>
        <p:nvSpPr>
          <p:cNvPr id="1048668" name="AutoShape 1"/>
          <p:cNvSpPr>
            <a:spLocks noChangeShapeType="1"/>
          </p:cNvSpPr>
          <p:nvPr/>
        </p:nvSpPr>
        <p:spPr bwMode="auto">
          <a:xfrm flipH="1">
            <a:off x="5725405" y="1947412"/>
            <a:ext cx="0" cy="0"/>
          </a:xfrm>
          <a:prstGeom prst="straightConnector1">
            <a:avLst/>
          </a:prstGeom>
          <a:noFill/>
          <a:ln w="3175">
            <a:solidFill>
              <a:srgbClr val="000000"/>
            </a:solidFill>
            <a:round/>
          </a:ln>
        </p:spPr>
        <p:txBody>
          <a:bodyPr vert="horz" wrap="square" lIns="91419" tIns="45709" rIns="91419" bIns="45709" numCol="1" anchor="t" anchorCtr="0" compatLnSpc="1"/>
          <a:lstStyle/>
          <a:p>
            <a:endParaRPr lang="zh-CN" altLang="en-US"/>
          </a:p>
        </p:txBody>
      </p:sp>
      <p:sp>
        <p:nvSpPr>
          <p:cNvPr id="1048669" name="矩形 3"/>
          <p:cNvSpPr/>
          <p:nvPr/>
        </p:nvSpPr>
        <p:spPr>
          <a:xfrm>
            <a:off x="160022" y="301905"/>
            <a:ext cx="4823419" cy="580865"/>
          </a:xfrm>
          <a:prstGeom prst="rect">
            <a:avLst/>
          </a:prstGeom>
        </p:spPr>
        <p:txBody>
          <a:bodyPr wrap="square">
            <a:spAutoFit/>
          </a:bodyPr>
          <a:lstStyle/>
          <a:p>
            <a:pPr>
              <a:lnSpc>
                <a:spcPct val="150000"/>
              </a:lnSpc>
            </a:pPr>
            <a:r>
              <a:rPr lang="en-US" altLang="zh-CN"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rPr>
              <a:t>(1)</a:t>
            </a:r>
            <a:r>
              <a:rPr lang="zh-CN" altLang="zh-CN"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rPr>
              <a:t>传统小说模式</a:t>
            </a:r>
            <a:r>
              <a:rPr lang="en-US" altLang="zh-CN"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rPr>
              <a:t>(</a:t>
            </a:r>
            <a:r>
              <a:rPr lang="zh-CN" altLang="zh-CN"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rPr>
              <a:t>线性结构模式</a:t>
            </a:r>
            <a:r>
              <a:rPr lang="en-US" altLang="zh-CN"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194317" name="表格 5"/>
          <p:cNvGraphicFramePr>
            <a:graphicFrameLocks noGrp="1"/>
          </p:cNvGraphicFramePr>
          <p:nvPr/>
        </p:nvGraphicFramePr>
        <p:xfrm>
          <a:off x="475956" y="923294"/>
          <a:ext cx="11240087" cy="2258264"/>
        </p:xfrm>
        <a:graphic>
          <a:graphicData uri="http://schemas.openxmlformats.org/drawingml/2006/table">
            <a:tbl>
              <a:tblPr/>
              <a:tblGrid>
                <a:gridCol w="2010422"/>
                <a:gridCol w="9229665"/>
              </a:tblGrid>
              <a:tr h="555953">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常见模式</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8626" marR="3862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解读</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8626" marR="3862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3653">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单线结构</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8626" marR="3862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基本模式为开端</a:t>
                      </a:r>
                      <a:r>
                        <a:rPr lang="en-US" sz="1800" kern="100">
                          <a:effectLst/>
                          <a:latin typeface="Times New Roman" panose="02020603050405020304" pitchFamily="18" charset="0"/>
                          <a:ea typeface="微软雅黑" panose="020B0503020204020204" charset="-122"/>
                          <a:cs typeface="Courier New" panose="02070309020205020404" pitchFamily="49" charset="0"/>
                        </a:rPr>
                        <a:t>——</a:t>
                      </a:r>
                      <a:r>
                        <a:rPr lang="zh-CN" sz="1800" kern="100">
                          <a:effectLst/>
                          <a:latin typeface="Times New Roman" panose="02020603050405020304" pitchFamily="18" charset="0"/>
                          <a:ea typeface="微软雅黑" panose="020B0503020204020204" charset="-122"/>
                          <a:cs typeface="Times New Roman" panose="02020603050405020304" pitchFamily="18" charset="0"/>
                        </a:rPr>
                        <a:t>发展</a:t>
                      </a:r>
                      <a:r>
                        <a:rPr lang="en-US" sz="1800" kern="100">
                          <a:effectLst/>
                          <a:latin typeface="Times New Roman" panose="02020603050405020304" pitchFamily="18" charset="0"/>
                          <a:ea typeface="微软雅黑" panose="020B0503020204020204" charset="-122"/>
                          <a:cs typeface="Courier New" panose="02070309020205020404" pitchFamily="49" charset="0"/>
                        </a:rPr>
                        <a:t>——</a:t>
                      </a:r>
                      <a:r>
                        <a:rPr lang="zh-CN" sz="1800" kern="100">
                          <a:effectLst/>
                          <a:latin typeface="Times New Roman" panose="02020603050405020304" pitchFamily="18" charset="0"/>
                          <a:ea typeface="微软雅黑" panose="020B0503020204020204" charset="-122"/>
                          <a:cs typeface="Times New Roman" panose="02020603050405020304" pitchFamily="18" charset="0"/>
                        </a:rPr>
                        <a:t>高潮</a:t>
                      </a:r>
                      <a:r>
                        <a:rPr lang="en-US" sz="1800" kern="100">
                          <a:effectLst/>
                          <a:latin typeface="Times New Roman" panose="02020603050405020304" pitchFamily="18" charset="0"/>
                          <a:ea typeface="微软雅黑" panose="020B0503020204020204" charset="-122"/>
                          <a:cs typeface="Courier New" panose="02070309020205020404" pitchFamily="49" charset="0"/>
                        </a:rPr>
                        <a:t>——</a:t>
                      </a:r>
                      <a:r>
                        <a:rPr lang="zh-CN" sz="1800" kern="100">
                          <a:effectLst/>
                          <a:latin typeface="Times New Roman" panose="02020603050405020304" pitchFamily="18" charset="0"/>
                          <a:ea typeface="微软雅黑" panose="020B0503020204020204" charset="-122"/>
                          <a:cs typeface="Times New Roman" panose="02020603050405020304" pitchFamily="18" charset="0"/>
                        </a:rPr>
                        <a:t>结局，完整模式前面还会有序幕，后面还会有尾声。目前高考选文多为这样的结构模式。</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8626" marR="3862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8658">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双线结构</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8626" marR="3862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50000"/>
                        </a:lnSpc>
                        <a:spcAft>
                          <a:spcPct val="0"/>
                        </a:spcAft>
                      </a:pPr>
                      <a:r>
                        <a:rPr lang="zh-CN" sz="1800" kern="100">
                          <a:effectLst/>
                          <a:latin typeface="Times New Roman" panose="02020603050405020304" pitchFamily="18" charset="0"/>
                          <a:ea typeface="微软雅黑" panose="020B0503020204020204" charset="-122"/>
                          <a:cs typeface="Times New Roman" panose="02020603050405020304" pitchFamily="18" charset="0"/>
                        </a:rPr>
                        <a:t>由两条线索组成，或一明一暗，或一主一次。</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38626" marR="38626"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48670" name="矩形 1"/>
          <p:cNvSpPr/>
          <p:nvPr/>
        </p:nvSpPr>
        <p:spPr>
          <a:xfrm>
            <a:off x="4788886" y="-26584"/>
            <a:ext cx="2185214" cy="621389"/>
          </a:xfrm>
          <a:prstGeom prst="rect">
            <a:avLst/>
          </a:prstGeom>
        </p:spPr>
        <p:txBody>
          <a:bodyPr wrap="none">
            <a:spAutoFit/>
          </a:bodyPr>
          <a:lstStyle/>
          <a:p>
            <a:pPr algn="just">
              <a:lnSpc>
                <a:spcPct val="150000"/>
              </a:lnSpc>
            </a:pPr>
            <a:r>
              <a:rPr lang="zh-CN" altLang="zh-CN" sz="2600" kern="100">
                <a:solidFill>
                  <a:srgbClr val="FF0000"/>
                </a:solidFill>
                <a:latin typeface="Times New Roman" panose="02020603050405020304" pitchFamily="18" charset="0"/>
                <a:ea typeface="微软雅黑" panose="020B0503020204020204" charset="-122"/>
                <a:cs typeface="Times New Roman" panose="02020603050405020304" pitchFamily="18" charset="0"/>
              </a:rPr>
              <a:t>情节结构模式</a:t>
            </a:r>
            <a:endParaRPr lang="zh-CN" altLang="zh-CN" sz="2600" kern="10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194318" name="表格 4"/>
          <p:cNvGraphicFramePr>
            <a:graphicFrameLocks noGrp="1"/>
          </p:cNvGraphicFramePr>
          <p:nvPr/>
        </p:nvGraphicFramePr>
        <p:xfrm>
          <a:off x="475956" y="3208014"/>
          <a:ext cx="11240087" cy="3657600"/>
        </p:xfrm>
        <a:graphic>
          <a:graphicData uri="http://schemas.openxmlformats.org/drawingml/2006/table">
            <a:tbl>
              <a:tblPr/>
              <a:tblGrid>
                <a:gridCol w="2028093"/>
                <a:gridCol w="9211994"/>
              </a:tblGrid>
              <a:tr h="991772">
                <a:tc>
                  <a:txBody>
                    <a:bodyPr wrap="square"/>
                    <a:lstStyle/>
                    <a:p>
                      <a:pPr marL="71755" algn="ctr">
                        <a:lnSpc>
                          <a:spcPct val="15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摇摆式</a:t>
                      </a:r>
                      <a:endParaRPr lang="en-US" altLang="zh-CN" sz="2000" kern="100">
                        <a:effectLst/>
                        <a:latin typeface="Times New Roman" panose="02020603050405020304" pitchFamily="18" charset="0"/>
                        <a:ea typeface="微软雅黑" panose="020B0503020204020204" charset="-122"/>
                        <a:cs typeface="Times New Roman" panose="02020603050405020304" pitchFamily="18" charset="0"/>
                      </a:endParaRPr>
                    </a:p>
                    <a:p>
                      <a:pPr marL="71755" algn="l">
                        <a:lnSpc>
                          <a:spcPct val="150000"/>
                        </a:lnSpc>
                        <a:spcAft>
                          <a:spcPct val="0"/>
                        </a:spcAft>
                      </a:pPr>
                      <a:r>
                        <a:rPr lang="en-US" sz="2000" kern="100">
                          <a:effectLst/>
                          <a:latin typeface="Times New Roman" panose="02020603050405020304" pitchFamily="18" charset="0"/>
                          <a:ea typeface="微软雅黑" panose="020B0503020204020204" charset="-122"/>
                          <a:cs typeface="Courier New" panose="02070309020205020404" pitchFamily="49" charset="0"/>
                        </a:rPr>
                        <a:t>(</a:t>
                      </a:r>
                      <a:r>
                        <a:rPr lang="zh-CN" sz="2000" kern="100">
                          <a:effectLst/>
                          <a:latin typeface="Times New Roman" panose="02020603050405020304" pitchFamily="18" charset="0"/>
                          <a:ea typeface="微软雅黑" panose="020B0503020204020204" charset="-122"/>
                          <a:cs typeface="Times New Roman" panose="02020603050405020304" pitchFamily="18" charset="0"/>
                        </a:rPr>
                        <a:t>一波三折式</a:t>
                      </a:r>
                      <a:r>
                        <a:rPr lang="en-US" sz="2000" kern="100">
                          <a:effectLst/>
                          <a:latin typeface="Times New Roman" panose="02020603050405020304" pitchFamily="18" charset="0"/>
                          <a:ea typeface="微软雅黑" panose="020B0503020204020204" charset="-122"/>
                          <a:cs typeface="Courier New" panose="02070309020205020404" pitchFamily="49" charset="0"/>
                        </a:rPr>
                        <a:t>)</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6429" marR="26429"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5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即通常所说的</a:t>
                      </a:r>
                      <a:r>
                        <a:rPr lang="en-US" sz="2000" kern="100">
                          <a:effectLst/>
                          <a:latin typeface="宋体" panose="02010600030101010101" pitchFamily="2" charset="-122"/>
                          <a:ea typeface="微软雅黑" panose="020B0503020204020204" charset="-122"/>
                          <a:cs typeface="Times New Roman" panose="02020603050405020304" pitchFamily="18" charset="0"/>
                        </a:rPr>
                        <a:t>“</a:t>
                      </a:r>
                      <a:r>
                        <a:rPr lang="zh-CN" sz="2000" kern="100">
                          <a:effectLst/>
                          <a:latin typeface="Times New Roman" panose="02020603050405020304" pitchFamily="18" charset="0"/>
                          <a:ea typeface="微软雅黑" panose="020B0503020204020204" charset="-122"/>
                          <a:cs typeface="Times New Roman" panose="02020603050405020304" pitchFamily="18" charset="0"/>
                        </a:rPr>
                        <a:t>一波三折</a:t>
                      </a:r>
                      <a:r>
                        <a:rPr lang="en-US" sz="2000" kern="100">
                          <a:effectLst/>
                          <a:latin typeface="宋体" panose="02010600030101010101" pitchFamily="2" charset="-122"/>
                          <a:ea typeface="微软雅黑" panose="020B0503020204020204" charset="-122"/>
                          <a:cs typeface="Times New Roman" panose="02020603050405020304" pitchFamily="18" charset="0"/>
                        </a:rPr>
                        <a:t>”</a:t>
                      </a:r>
                      <a:r>
                        <a:rPr lang="zh-CN" sz="2000" kern="100">
                          <a:effectLst/>
                          <a:latin typeface="Times New Roman" panose="02020603050405020304" pitchFamily="18" charset="0"/>
                          <a:ea typeface="微软雅黑" panose="020B0503020204020204" charset="-122"/>
                          <a:cs typeface="Times New Roman" panose="02020603050405020304" pitchFamily="18" charset="0"/>
                        </a:rPr>
                        <a:t>。大多数小说的情节发展轨迹并不呈现为一条直线，不会很顺利地循着开端、发展、高潮、结局行进，而往往会在发展或高潮处横生枝节，使情节发生波折，经历一定的波折后，再回到正轨。这就出现了情节的摇摆。情节的摇摆往往赋予小说更为摄人心魄的魅力。</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6429" marR="26429"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91772">
                <a:tc>
                  <a:txBody>
                    <a:bodyPr wrap="square"/>
                    <a:lstStyle/>
                    <a:p>
                      <a:pPr marL="0" algn="ctr">
                        <a:lnSpc>
                          <a:spcPct val="15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对话式</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6429" marR="26429"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50000"/>
                        </a:lnSpc>
                        <a:spcAft>
                          <a:spcPct val="0"/>
                        </a:spcAft>
                      </a:pPr>
                      <a:r>
                        <a:rPr lang="zh-CN" sz="2000" kern="100">
                          <a:effectLst/>
                          <a:latin typeface="Times New Roman" panose="02020603050405020304" pitchFamily="18" charset="0"/>
                          <a:ea typeface="微软雅黑" panose="020B0503020204020204" charset="-122"/>
                          <a:cs typeface="Times New Roman" panose="02020603050405020304" pitchFamily="18" charset="0"/>
                        </a:rPr>
                        <a:t>以人物在特定场景中的富有个性的对话，构成作品的主体。言为心声，这种形式便于突出人物性格特征，结构简洁明快。采用对话的手法，直接切入生活的横断面，透视人物的精神世界，将他们各自所持生活态度的差异显示出来；在有限的篇幅里，折射出较丰富的思想。</a:t>
                      </a:r>
                      <a:endParaRPr lang="zh-CN" sz="2000" kern="100">
                        <a:effectLst/>
                        <a:latin typeface="宋体" panose="02010600030101010101" pitchFamily="2" charset="-122"/>
                        <a:ea typeface="宋体" panose="02010600030101010101" pitchFamily="2" charset="-122"/>
                        <a:cs typeface="Courier New" panose="02070309020205020404" pitchFamily="49" charset="0"/>
                      </a:endParaRPr>
                    </a:p>
                  </a:txBody>
                  <a:tcPr marL="26429" marR="26429"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40" name=""/>
        <p:cNvGrpSpPr/>
        <p:nvPr/>
      </p:nvGrpSpPr>
      <p:grpSpPr>
        <a:xfrm>
          <a:off x="0" y="0"/>
          <a:ext cx="0" cy="0"/>
          <a:chOff x="0" y="0"/>
          <a:chExt cx="0" cy="0"/>
        </a:xfrm>
      </p:grpSpPr>
      <p:sp>
        <p:nvSpPr>
          <p:cNvPr id="1048674" name="矩形 15"/>
          <p:cNvSpPr/>
          <p:nvPr/>
        </p:nvSpPr>
        <p:spPr>
          <a:xfrm>
            <a:off x="3309383" y="-26584"/>
            <a:ext cx="5573234" cy="575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800" kern="100">
              <a:solidFill>
                <a:schemeClr val="bg1"/>
              </a:solidFill>
              <a:latin typeface="方正清刻本悦宋简体" charset="-122"/>
              <a:ea typeface="微软雅黑" panose="020B0503020204020204" charset="-122"/>
              <a:cs typeface="Times New Roman" panose="02020603050405020304"/>
            </a:endParaRPr>
          </a:p>
        </p:txBody>
      </p:sp>
      <p:sp>
        <p:nvSpPr>
          <p:cNvPr id="1048675" name="AutoShape 1"/>
          <p:cNvSpPr>
            <a:spLocks noChangeShapeType="1"/>
          </p:cNvSpPr>
          <p:nvPr/>
        </p:nvSpPr>
        <p:spPr bwMode="auto">
          <a:xfrm flipH="1">
            <a:off x="5725405" y="1947412"/>
            <a:ext cx="0" cy="0"/>
          </a:xfrm>
          <a:prstGeom prst="straightConnector1">
            <a:avLst/>
          </a:prstGeom>
          <a:noFill/>
          <a:ln w="3175">
            <a:solidFill>
              <a:srgbClr val="000000"/>
            </a:solidFill>
            <a:round/>
          </a:ln>
        </p:spPr>
        <p:txBody>
          <a:bodyPr vert="horz" wrap="square" lIns="91419" tIns="45709" rIns="91419" bIns="45709" numCol="1" anchor="t" anchorCtr="0" compatLnSpc="1"/>
          <a:lstStyle/>
          <a:p>
            <a:endParaRPr lang="zh-CN" altLang="en-US"/>
          </a:p>
        </p:txBody>
      </p:sp>
      <p:sp>
        <p:nvSpPr>
          <p:cNvPr id="1048676" name="矩形 3"/>
          <p:cNvSpPr/>
          <p:nvPr/>
        </p:nvSpPr>
        <p:spPr>
          <a:xfrm>
            <a:off x="482871" y="261381"/>
            <a:ext cx="2390398" cy="461665"/>
          </a:xfrm>
          <a:prstGeom prst="rect">
            <a:avLst/>
          </a:prstGeom>
        </p:spPr>
        <p:txBody>
          <a:bodyPr wrap="none">
            <a:spAutoFit/>
          </a:bodyPr>
          <a:lstStyle/>
          <a:p>
            <a:r>
              <a:rPr lang="en-US" altLang="zh-CN"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rPr>
              <a:t>(2)</a:t>
            </a:r>
            <a:r>
              <a:rPr lang="zh-CN" altLang="zh-CN"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rPr>
              <a:t>外国小说模式</a:t>
            </a:r>
            <a:endParaRPr lang="zh-CN" altLang="en-US" sz="2400" kern="100">
              <a:solidFill>
                <a:srgbClr val="0000CC"/>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194319" name="表格 5"/>
          <p:cNvGraphicFramePr>
            <a:graphicFrameLocks noGrp="1"/>
          </p:cNvGraphicFramePr>
          <p:nvPr/>
        </p:nvGraphicFramePr>
        <p:xfrm>
          <a:off x="482871" y="867503"/>
          <a:ext cx="11228454" cy="5702966"/>
        </p:xfrm>
        <a:graphic>
          <a:graphicData uri="http://schemas.openxmlformats.org/drawingml/2006/table">
            <a:tbl>
              <a:tblPr/>
              <a:tblGrid>
                <a:gridCol w="2085554"/>
                <a:gridCol w="9142900"/>
              </a:tblGrid>
              <a:tr h="575931">
                <a:tc>
                  <a:txBody>
                    <a:bodyPr wrap="square"/>
                    <a:lstStyle/>
                    <a:p>
                      <a:pPr algn="ctr">
                        <a:lnSpc>
                          <a:spcPct val="130000"/>
                        </a:lnSpc>
                        <a:spcAft>
                          <a:spcPct val="0"/>
                        </a:spcAft>
                      </a:pPr>
                      <a:r>
                        <a:rPr lang="zh-CN" sz="2400" kern="100">
                          <a:effectLst/>
                          <a:latin typeface="Times New Roman" panose="02020603050405020304" pitchFamily="18" charset="0"/>
                          <a:ea typeface="微软雅黑" panose="020B0503020204020204" charset="-122"/>
                          <a:cs typeface="Times New Roman" panose="02020603050405020304" pitchFamily="18" charset="0"/>
                        </a:rPr>
                        <a:t>常见模式</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21832" marR="21832"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30000"/>
                        </a:lnSpc>
                        <a:spcAft>
                          <a:spcPct val="0"/>
                        </a:spcAft>
                      </a:pPr>
                      <a:r>
                        <a:rPr lang="zh-CN" sz="2400" kern="100">
                          <a:effectLst/>
                          <a:latin typeface="Times New Roman" panose="02020603050405020304" pitchFamily="18" charset="0"/>
                          <a:ea typeface="微软雅黑" panose="020B0503020204020204" charset="-122"/>
                          <a:cs typeface="Times New Roman" panose="02020603050405020304" pitchFamily="18" charset="0"/>
                        </a:rPr>
                        <a:t>解读</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21832" marR="21832"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64868">
                <a:tc>
                  <a:txBody>
                    <a:bodyPr wrap="square"/>
                    <a:lstStyle/>
                    <a:p>
                      <a:pPr algn="ctr">
                        <a:lnSpc>
                          <a:spcPct val="130000"/>
                        </a:lnSpc>
                        <a:spcAft>
                          <a:spcPct val="0"/>
                        </a:spcAft>
                      </a:pPr>
                      <a:r>
                        <a:rPr lang="en-US" sz="2400" kern="100">
                          <a:effectLst/>
                          <a:latin typeface="宋体" panose="02010600030101010101" pitchFamily="2" charset="-122"/>
                          <a:ea typeface="微软雅黑" panose="020B0503020204020204" charset="-122"/>
                          <a:cs typeface="Times New Roman" panose="02020603050405020304" pitchFamily="18" charset="0"/>
                        </a:rPr>
                        <a:t>“</a:t>
                      </a:r>
                      <a:r>
                        <a:rPr lang="zh-CN" sz="2400" kern="100">
                          <a:effectLst/>
                          <a:latin typeface="Times New Roman" panose="02020603050405020304" pitchFamily="18" charset="0"/>
                          <a:ea typeface="微软雅黑" panose="020B0503020204020204" charset="-122"/>
                          <a:cs typeface="Times New Roman" panose="02020603050405020304" pitchFamily="18" charset="0"/>
                        </a:rPr>
                        <a:t>延迟</a:t>
                      </a:r>
                      <a:r>
                        <a:rPr lang="en-US" sz="2400" kern="100">
                          <a:effectLst/>
                          <a:latin typeface="宋体" panose="02010600030101010101" pitchFamily="2" charset="-122"/>
                          <a:ea typeface="微软雅黑" panose="020B0503020204020204" charset="-122"/>
                          <a:cs typeface="Times New Roman" panose="02020603050405020304" pitchFamily="18" charset="0"/>
                        </a:rPr>
                        <a:t>”</a:t>
                      </a:r>
                      <a:r>
                        <a:rPr lang="zh-CN" sz="2400" kern="100">
                          <a:effectLst/>
                          <a:latin typeface="Times New Roman" panose="02020603050405020304" pitchFamily="18" charset="0"/>
                          <a:ea typeface="微软雅黑" panose="020B0503020204020204" charset="-122"/>
                          <a:cs typeface="Times New Roman" panose="02020603050405020304" pitchFamily="18" charset="0"/>
                        </a:rPr>
                        <a:t>式</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21832" marR="21832"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30000"/>
                        </a:lnSpc>
                        <a:spcAft>
                          <a:spcPct val="0"/>
                        </a:spcAft>
                      </a:pPr>
                      <a:r>
                        <a:rPr lang="zh-CN" sz="2400" kern="100">
                          <a:effectLst/>
                          <a:latin typeface="Times New Roman" panose="02020603050405020304" pitchFamily="18" charset="0"/>
                          <a:ea typeface="微软雅黑" panose="020B0503020204020204" charset="-122"/>
                          <a:cs typeface="Times New Roman" panose="02020603050405020304" pitchFamily="18" charset="0"/>
                        </a:rPr>
                        <a:t>作者竭力给故事、人物、心理的紧张设置障碍，又不使读者觉得希望完全破灭，在这种捉迷藏式的游戏中，一环扣一环，实现小说的结构张力。如《牲畜林》。</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21832" marR="21832"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09011">
                <a:tc>
                  <a:txBody>
                    <a:bodyPr wrap="square"/>
                    <a:lstStyle/>
                    <a:p>
                      <a:pPr marL="71755" algn="l">
                        <a:lnSpc>
                          <a:spcPct val="130000"/>
                        </a:lnSpc>
                        <a:spcAft>
                          <a:spcPct val="0"/>
                        </a:spcAft>
                      </a:pPr>
                      <a:r>
                        <a:rPr lang="en-US" sz="2400" kern="100">
                          <a:effectLst/>
                          <a:latin typeface="宋体" panose="02010600030101010101" pitchFamily="2" charset="-122"/>
                          <a:ea typeface="微软雅黑" panose="020B0503020204020204" charset="-122"/>
                          <a:cs typeface="Times New Roman" panose="02020603050405020304" pitchFamily="18" charset="0"/>
                        </a:rPr>
                        <a:t>“</a:t>
                      </a:r>
                      <a:r>
                        <a:rPr lang="zh-CN" sz="2400" kern="100">
                          <a:effectLst/>
                          <a:latin typeface="Times New Roman" panose="02020603050405020304" pitchFamily="18" charset="0"/>
                          <a:ea typeface="微软雅黑" panose="020B0503020204020204" charset="-122"/>
                          <a:cs typeface="Times New Roman" panose="02020603050405020304" pitchFamily="18" charset="0"/>
                        </a:rPr>
                        <a:t>突转</a:t>
                      </a:r>
                      <a:r>
                        <a:rPr lang="en-US" sz="2400" kern="100">
                          <a:effectLst/>
                          <a:latin typeface="宋体" panose="02010600030101010101" pitchFamily="2" charset="-122"/>
                          <a:ea typeface="微软雅黑" panose="020B0503020204020204" charset="-122"/>
                          <a:cs typeface="Times New Roman" panose="02020603050405020304" pitchFamily="18" charset="0"/>
                        </a:rPr>
                        <a:t>”</a:t>
                      </a:r>
                      <a:r>
                        <a:rPr lang="zh-CN" sz="2400" kern="100">
                          <a:effectLst/>
                          <a:latin typeface="Times New Roman" panose="02020603050405020304" pitchFamily="18" charset="0"/>
                          <a:ea typeface="微软雅黑" panose="020B0503020204020204" charset="-122"/>
                          <a:cs typeface="Times New Roman" panose="02020603050405020304" pitchFamily="18" charset="0"/>
                        </a:rPr>
                        <a:t>式</a:t>
                      </a:r>
                      <a:endParaRPr lang="en-US" altLang="zh-CN" sz="2400" kern="100">
                        <a:effectLst/>
                        <a:latin typeface="Times New Roman" panose="02020603050405020304" pitchFamily="18" charset="0"/>
                        <a:ea typeface="微软雅黑" panose="020B0503020204020204" charset="-122"/>
                        <a:cs typeface="Times New Roman" panose="02020603050405020304" pitchFamily="18" charset="0"/>
                      </a:endParaRPr>
                    </a:p>
                    <a:p>
                      <a:pPr marL="71755" algn="l">
                        <a:lnSpc>
                          <a:spcPct val="130000"/>
                        </a:lnSpc>
                        <a:spcAft>
                          <a:spcPct val="0"/>
                        </a:spcAft>
                      </a:pPr>
                      <a:r>
                        <a:rPr lang="en-US" sz="2400" kern="100">
                          <a:effectLst/>
                          <a:latin typeface="Times New Roman" panose="02020603050405020304" pitchFamily="18" charset="0"/>
                          <a:ea typeface="微软雅黑" panose="020B0503020204020204" charset="-122"/>
                          <a:cs typeface="Courier New" panose="02070309020205020404" pitchFamily="49" charset="0"/>
                        </a:rPr>
                        <a:t>(</a:t>
                      </a:r>
                      <a:r>
                        <a:rPr lang="zh-CN" sz="2400" kern="100">
                          <a:effectLst/>
                          <a:latin typeface="Times New Roman" panose="02020603050405020304" pitchFamily="18" charset="0"/>
                          <a:ea typeface="微软雅黑" panose="020B0503020204020204" charset="-122"/>
                          <a:cs typeface="Times New Roman" panose="02020603050405020304" pitchFamily="18" charset="0"/>
                        </a:rPr>
                        <a:t>欧</a:t>
                      </a:r>
                      <a:r>
                        <a:rPr lang="en-US" sz="2400" kern="100">
                          <a:effectLst/>
                          <a:latin typeface="Times New Roman" panose="02020603050405020304" pitchFamily="18" charset="0"/>
                          <a:ea typeface="微软雅黑" panose="020B0503020204020204" charset="-122"/>
                          <a:cs typeface="Courier New" panose="02070309020205020404" pitchFamily="49" charset="0"/>
                        </a:rPr>
                        <a:t>·</a:t>
                      </a:r>
                      <a:r>
                        <a:rPr lang="zh-CN" sz="2400" kern="100">
                          <a:effectLst/>
                          <a:latin typeface="Times New Roman" panose="02020603050405020304" pitchFamily="18" charset="0"/>
                          <a:ea typeface="微软雅黑" panose="020B0503020204020204" charset="-122"/>
                          <a:cs typeface="Times New Roman" panose="02020603050405020304" pitchFamily="18" charset="0"/>
                        </a:rPr>
                        <a:t>亨利式</a:t>
                      </a:r>
                      <a:r>
                        <a:rPr lang="en-US" sz="2400" kern="100">
                          <a:effectLst/>
                          <a:latin typeface="Times New Roman" panose="02020603050405020304" pitchFamily="18" charset="0"/>
                          <a:ea typeface="微软雅黑" panose="020B0503020204020204" charset="-122"/>
                          <a:cs typeface="Courier New" panose="02070309020205020404" pitchFamily="49" charset="0"/>
                        </a:rPr>
                        <a:t>)</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21832" marR="21832"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30000"/>
                        </a:lnSpc>
                        <a:spcAft>
                          <a:spcPct val="0"/>
                        </a:spcAft>
                      </a:pPr>
                      <a:r>
                        <a:rPr lang="zh-CN" sz="2400" kern="100">
                          <a:effectLst/>
                          <a:latin typeface="Times New Roman" panose="02020603050405020304" pitchFamily="18" charset="0"/>
                          <a:ea typeface="微软雅黑" panose="020B0503020204020204" charset="-122"/>
                          <a:cs typeface="Times New Roman" panose="02020603050405020304" pitchFamily="18" charset="0"/>
                        </a:rPr>
                        <a:t>在结尾处情节突然向相反方向转变，揭示真相，而这个真相通常都出人意料，但由于前面的情节早已埋下伏笔，照应前面的情节，一切又都在情理之中，从而增加小说情节的生动性。</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21832" marR="21832"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6578">
                <a:tc>
                  <a:txBody>
                    <a:bodyPr wrap="square"/>
                    <a:lstStyle/>
                    <a:p>
                      <a:pPr marL="71755" algn="l">
                        <a:lnSpc>
                          <a:spcPct val="130000"/>
                        </a:lnSpc>
                        <a:spcAft>
                          <a:spcPct val="0"/>
                        </a:spcAft>
                      </a:pPr>
                      <a:r>
                        <a:rPr lang="en-US" sz="2400" kern="100">
                          <a:effectLst/>
                          <a:latin typeface="宋体" panose="02010600030101010101" pitchFamily="2" charset="-122"/>
                          <a:ea typeface="微软雅黑" panose="020B0503020204020204" charset="-122"/>
                          <a:cs typeface="Times New Roman" panose="02020603050405020304" pitchFamily="18" charset="0"/>
                        </a:rPr>
                        <a:t>“</a:t>
                      </a:r>
                      <a:r>
                        <a:rPr lang="zh-CN" sz="2400" kern="100">
                          <a:effectLst/>
                          <a:latin typeface="Times New Roman" panose="02020603050405020304" pitchFamily="18" charset="0"/>
                          <a:ea typeface="微软雅黑" panose="020B0503020204020204" charset="-122"/>
                          <a:cs typeface="Times New Roman" panose="02020603050405020304" pitchFamily="18" charset="0"/>
                        </a:rPr>
                        <a:t>横截面</a:t>
                      </a:r>
                      <a:r>
                        <a:rPr lang="en-US" sz="2400" kern="100">
                          <a:effectLst/>
                          <a:latin typeface="宋体" panose="02010600030101010101" pitchFamily="2" charset="-122"/>
                          <a:ea typeface="微软雅黑" panose="020B0503020204020204" charset="-122"/>
                          <a:cs typeface="Times New Roman" panose="02020603050405020304" pitchFamily="18" charset="0"/>
                        </a:rPr>
                        <a:t>”</a:t>
                      </a:r>
                      <a:r>
                        <a:rPr lang="zh-CN" sz="2400" kern="100">
                          <a:effectLst/>
                          <a:latin typeface="Times New Roman" panose="02020603050405020304" pitchFamily="18" charset="0"/>
                          <a:ea typeface="微软雅黑" panose="020B0503020204020204" charset="-122"/>
                          <a:cs typeface="Times New Roman" panose="02020603050405020304" pitchFamily="18" charset="0"/>
                        </a:rPr>
                        <a:t>式</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21832" marR="21832"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30000"/>
                        </a:lnSpc>
                        <a:spcAft>
                          <a:spcPct val="0"/>
                        </a:spcAft>
                      </a:pPr>
                      <a:r>
                        <a:rPr lang="zh-CN" sz="2400" kern="100">
                          <a:effectLst/>
                          <a:latin typeface="Times New Roman" panose="02020603050405020304" pitchFamily="18" charset="0"/>
                          <a:ea typeface="微软雅黑" panose="020B0503020204020204" charset="-122"/>
                          <a:cs typeface="Times New Roman" panose="02020603050405020304" pitchFamily="18" charset="0"/>
                        </a:rPr>
                        <a:t>将时空浓缩到一个小小的点上，在精巧的结构中展开漫长的时间和立体的无限空间。如《半张纸》。</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21832" marR="21832"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6578">
                <a:tc>
                  <a:txBody>
                    <a:bodyPr wrap="square"/>
                    <a:lstStyle/>
                    <a:p>
                      <a:pPr algn="ctr">
                        <a:lnSpc>
                          <a:spcPct val="130000"/>
                        </a:lnSpc>
                        <a:spcAft>
                          <a:spcPct val="0"/>
                        </a:spcAft>
                      </a:pPr>
                      <a:r>
                        <a:rPr lang="zh-CN" sz="2400" kern="100">
                          <a:effectLst/>
                          <a:latin typeface="Times New Roman" panose="02020603050405020304" pitchFamily="18" charset="0"/>
                          <a:ea typeface="微软雅黑" panose="020B0503020204020204" charset="-122"/>
                          <a:cs typeface="Times New Roman" panose="02020603050405020304" pitchFamily="18" charset="0"/>
                        </a:rPr>
                        <a:t>意识流</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21832" marR="21832"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marL="71755" algn="l">
                        <a:lnSpc>
                          <a:spcPct val="130000"/>
                        </a:lnSpc>
                        <a:spcAft>
                          <a:spcPct val="0"/>
                        </a:spcAft>
                      </a:pPr>
                      <a:r>
                        <a:rPr lang="zh-CN" sz="2400" kern="100">
                          <a:effectLst/>
                          <a:latin typeface="Times New Roman" panose="02020603050405020304" pitchFamily="18" charset="0"/>
                          <a:ea typeface="微软雅黑" panose="020B0503020204020204" charset="-122"/>
                          <a:cs typeface="Times New Roman" panose="02020603050405020304" pitchFamily="18" charset="0"/>
                        </a:rPr>
                        <a:t>它打破了时间这一恒常的维度，让人物的意识在超时间的空间里按照心理时序任意往来。如《墙上的斑点》。</a:t>
                      </a:r>
                      <a:endParaRPr lang="zh-CN" sz="2400" kern="100">
                        <a:effectLst/>
                        <a:latin typeface="宋体" panose="02010600030101010101" pitchFamily="2" charset="-122"/>
                        <a:ea typeface="宋体" panose="02010600030101010101" pitchFamily="2" charset="-122"/>
                        <a:cs typeface="Courier New" panose="02070309020205020404" pitchFamily="49" charset="0"/>
                      </a:endParaRPr>
                    </a:p>
                  </a:txBody>
                  <a:tcPr marL="21832" marR="21832"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43" name=""/>
        <p:cNvGrpSpPr/>
        <p:nvPr/>
      </p:nvGrpSpPr>
      <p:grpSpPr>
        <a:xfrm>
          <a:off x="0" y="0"/>
          <a:ext cx="0" cy="0"/>
          <a:chOff x="0" y="0"/>
          <a:chExt cx="0" cy="0"/>
        </a:xfrm>
      </p:grpSpPr>
      <p:sp>
        <p:nvSpPr>
          <p:cNvPr id="1048680" name="AutoShape 1"/>
          <p:cNvSpPr>
            <a:spLocks noChangeShapeType="1"/>
          </p:cNvSpPr>
          <p:nvPr/>
        </p:nvSpPr>
        <p:spPr bwMode="auto">
          <a:xfrm flipH="1">
            <a:off x="5725405" y="2141428"/>
            <a:ext cx="0" cy="0"/>
          </a:xfrm>
          <a:prstGeom prst="straightConnector1">
            <a:avLst/>
          </a:prstGeom>
          <a:noFill/>
          <a:ln w="3175">
            <a:solidFill>
              <a:srgbClr val="000000"/>
            </a:solidFill>
            <a:round/>
          </a:ln>
        </p:spPr>
        <p:txBody>
          <a:bodyPr vert="horz" wrap="square" lIns="91419" tIns="45709" rIns="91419" bIns="45709" numCol="1" anchor="t" anchorCtr="0" compatLnSpc="1"/>
          <a:lstStyle/>
          <a:p>
            <a:endParaRPr lang="zh-CN" altLang="en-US"/>
          </a:p>
        </p:txBody>
      </p:sp>
      <p:sp>
        <p:nvSpPr>
          <p:cNvPr id="1048681" name="矩形 6"/>
          <p:cNvSpPr/>
          <p:nvPr/>
        </p:nvSpPr>
        <p:spPr>
          <a:xfrm>
            <a:off x="4836681" y="112582"/>
            <a:ext cx="2518638" cy="492314"/>
          </a:xfrm>
          <a:prstGeom prst="rect">
            <a:avLst/>
          </a:prstGeom>
        </p:spPr>
        <p:txBody>
          <a:bodyPr wrap="none">
            <a:spAutoFit/>
          </a:bodyPr>
          <a:lstStyle/>
          <a:p>
            <a:r>
              <a:rPr lang="zh-CN" altLang="en-US" sz="2600" b="1">
                <a:solidFill>
                  <a:srgbClr val="FF0000"/>
                </a:solidFill>
                <a:latin typeface="微软雅黑" panose="020B0503020204020204" charset="-122"/>
                <a:ea typeface="微软雅黑" panose="020B0503020204020204" charset="-122"/>
              </a:rPr>
              <a:t>情节的叙事技巧</a:t>
            </a:r>
            <a:endParaRPr lang="zh-CN" altLang="en-US" sz="2600" b="1">
              <a:solidFill>
                <a:srgbClr val="FF0000"/>
              </a:solidFill>
              <a:latin typeface="微软雅黑" panose="020B0503020204020204" charset="-122"/>
              <a:ea typeface="微软雅黑" panose="020B0503020204020204" charset="-122"/>
            </a:endParaRPr>
          </a:p>
        </p:txBody>
      </p:sp>
      <p:pic>
        <p:nvPicPr>
          <p:cNvPr id="2097189" name="Picture 2" descr="TT12"/>
          <p:cNvPicPr>
            <a:picLocks noChangeAspect="1" noChangeArrowheads="1"/>
          </p:cNvPicPr>
          <p:nvPr/>
        </p:nvPicPr>
        <p:blipFill>
          <a:blip r:embed="rId1">
            <a:clrChange>
              <a:clrFrom>
                <a:srgbClr val="FFFFFF"/>
              </a:clrFrom>
              <a:clrTo>
                <a:srgbClr val="FFFFFF">
                  <a:alpha val="0"/>
                </a:srgbClr>
              </a:clrTo>
            </a:clrChange>
          </a:blip>
          <a:stretch>
            <a:fillRect/>
          </a:stretch>
        </p:blipFill>
        <p:spPr bwMode="auto">
          <a:xfrm>
            <a:off x="-81888" y="779135"/>
            <a:ext cx="12168195" cy="5859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46" name=""/>
        <p:cNvGrpSpPr/>
        <p:nvPr/>
      </p:nvGrpSpPr>
      <p:grpSpPr>
        <a:xfrm>
          <a:off x="0" y="0"/>
          <a:ext cx="0" cy="0"/>
          <a:chOff x="0" y="0"/>
          <a:chExt cx="0" cy="0"/>
        </a:xfrm>
      </p:grpSpPr>
      <p:sp>
        <p:nvSpPr>
          <p:cNvPr id="1048685" name="矩形 3"/>
          <p:cNvSpPr/>
          <p:nvPr/>
        </p:nvSpPr>
        <p:spPr>
          <a:xfrm>
            <a:off x="264160" y="1490029"/>
            <a:ext cx="11660780" cy="3708708"/>
          </a:xfrm>
          <a:prstGeom prst="rect">
            <a:avLst/>
          </a:prstGeom>
        </p:spPr>
        <p:txBody>
          <a:bodyPr wrap="square">
            <a:spAutoFit/>
          </a:bodyPr>
          <a:lstStyle/>
          <a:p>
            <a:pPr marL="330200">
              <a:lnSpc>
                <a:spcPct val="150000"/>
              </a:lnSpc>
              <a:spcBef>
                <a:spcPts val="10"/>
              </a:spcBef>
              <a:spcAft>
                <a:spcPct val="0"/>
              </a:spcAft>
            </a:pPr>
            <a:r>
              <a:rPr lang="zh-CN" altLang="zh-CN" sz="3200">
                <a:latin typeface="宋体" panose="02010600030101010101" pitchFamily="2" charset="-122"/>
                <a:cs typeface="宋体" panose="02010600030101010101" pitchFamily="2" charset="-122"/>
              </a:rPr>
              <a:t>①材料选择方面，自由丰富，不受时空限制，形散神聚；</a:t>
            </a:r>
            <a:endParaRPr lang="en-US" altLang="zh-CN" sz="3200">
              <a:latin typeface="宋体" panose="02010600030101010101" pitchFamily="2" charset="-122"/>
              <a:cs typeface="宋体" panose="02010600030101010101" pitchFamily="2" charset="-122"/>
            </a:endParaRPr>
          </a:p>
          <a:p>
            <a:pPr marL="330200">
              <a:lnSpc>
                <a:spcPct val="150000"/>
              </a:lnSpc>
              <a:spcBef>
                <a:spcPts val="10"/>
              </a:spcBef>
              <a:spcAft>
                <a:spcPct val="0"/>
              </a:spcAft>
            </a:pPr>
            <a:r>
              <a:rPr lang="zh-CN" altLang="zh-CN" sz="3200">
                <a:latin typeface="宋体" panose="02010600030101010101" pitchFamily="2" charset="-122"/>
                <a:cs typeface="宋体" panose="02010600030101010101" pitchFamily="2" charset="-122"/>
              </a:rPr>
              <a:t>②组织材料方面，线</a:t>
            </a:r>
            <a:r>
              <a:rPr lang="zh-CN" altLang="zh-CN" sz="3200" spc="-40">
                <a:latin typeface="宋体" panose="02010600030101010101" pitchFamily="2" charset="-122"/>
                <a:cs typeface="宋体" panose="02010600030101010101" pitchFamily="2" charset="-122"/>
              </a:rPr>
              <a:t>索清晰，以时空变化为线索，贯穿全文，结构严谨，层层深入；</a:t>
            </a:r>
            <a:endParaRPr lang="en-US" altLang="zh-CN" sz="3200" spc="-40">
              <a:latin typeface="宋体" panose="02010600030101010101" pitchFamily="2" charset="-122"/>
              <a:cs typeface="宋体" panose="02010600030101010101" pitchFamily="2" charset="-122"/>
            </a:endParaRPr>
          </a:p>
          <a:p>
            <a:pPr marL="63500" marR="136525">
              <a:lnSpc>
                <a:spcPct val="150000"/>
              </a:lnSpc>
              <a:spcBef>
                <a:spcPts val="340"/>
              </a:spcBef>
              <a:spcAft>
                <a:spcPct val="0"/>
              </a:spcAft>
            </a:pPr>
            <a:r>
              <a:rPr lang="en-US" altLang="zh-CN" sz="3200" spc="-40">
                <a:latin typeface="宋体" panose="02010600030101010101" pitchFamily="2" charset="-122"/>
                <a:cs typeface="宋体" panose="02010600030101010101" pitchFamily="2" charset="-122"/>
              </a:rPr>
              <a:t>  </a:t>
            </a:r>
            <a:r>
              <a:rPr lang="zh-CN" altLang="zh-CN" sz="3200" spc="-40">
                <a:latin typeface="宋体" panose="02010600030101010101" pitchFamily="2" charset="-122"/>
                <a:cs typeface="宋体" panose="02010600030101010101" pitchFamily="2" charset="-122"/>
              </a:rPr>
              <a:t>③手法多变，历史与现实交织、记叙议</a:t>
            </a:r>
            <a:r>
              <a:rPr lang="zh-CN" altLang="zh-CN" sz="3200" spc="-25">
                <a:latin typeface="宋体" panose="02010600030101010101" pitchFamily="2" charset="-122"/>
                <a:cs typeface="宋体" panose="02010600030101010101" pitchFamily="2" charset="-122"/>
              </a:rPr>
              <a:t>论、抒情相结合，虚实结合。</a:t>
            </a:r>
            <a:r>
              <a:rPr lang="zh-CN" altLang="zh-CN" sz="3200">
                <a:latin typeface="宋体" panose="02010600030101010101" pitchFamily="2" charset="-122"/>
                <a:cs typeface="宋体" panose="02010600030101010101" pitchFamily="2" charset="-122"/>
              </a:rPr>
              <a:t> </a:t>
            </a:r>
            <a:endParaRPr lang="zh-CN" altLang="zh-CN" sz="3200">
              <a:latin typeface="宋体" panose="02010600030101010101" pitchFamily="2" charset="-122"/>
              <a:cs typeface="宋体" panose="02010600030101010101" pitchFamily="2" charset="-122"/>
            </a:endParaRPr>
          </a:p>
        </p:txBody>
      </p:sp>
      <p:sp>
        <p:nvSpPr>
          <p:cNvPr id="1048686" name="矩形 4"/>
          <p:cNvSpPr/>
          <p:nvPr/>
        </p:nvSpPr>
        <p:spPr>
          <a:xfrm>
            <a:off x="5104681" y="515202"/>
            <a:ext cx="1797928" cy="584775"/>
          </a:xfrm>
          <a:prstGeom prst="rect">
            <a:avLst/>
          </a:prstGeom>
        </p:spPr>
        <p:txBody>
          <a:bodyPr wrap="none">
            <a:spAutoFit/>
          </a:bodyPr>
          <a:lstStyle/>
          <a:p>
            <a:r>
              <a:rPr lang="zh-CN" altLang="zh-CN" sz="3200" b="1" spc="-55">
                <a:solidFill>
                  <a:srgbClr val="FF0000"/>
                </a:solidFill>
                <a:latin typeface="华文细黑" panose="02010600040101010101" pitchFamily="2" charset="-122"/>
                <a:ea typeface="华文细黑" panose="02010600040101010101" pitchFamily="2" charset="-122"/>
              </a:rPr>
              <a:t>构思特点</a:t>
            </a:r>
            <a:endParaRPr lang="zh-CN" altLang="en-US" sz="3200" b="1" spc="-55">
              <a:solidFill>
                <a:srgbClr val="FF0000"/>
              </a:solidFill>
              <a:latin typeface="华文细黑" panose="02010600040101010101" pitchFamily="2" charset="-122"/>
              <a:ea typeface="华文细黑" panose="0201060004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内容占位符 3" descr="t01db6f43fcd41c46df"/>
          <p:cNvPicPr>
            <a:picLocks noChangeAspect="1"/>
          </p:cNvPicPr>
          <p:nvPr>
            <p:ph idx="1"/>
          </p:nvPr>
        </p:nvPicPr>
        <p:blipFill>
          <a:blip r:embed="rId1"/>
          <a:stretch>
            <a:fillRect/>
          </a:stretch>
        </p:blipFill>
        <p:spPr>
          <a:xfrm>
            <a:off x="81280" y="-151765"/>
            <a:ext cx="12413615" cy="7278370"/>
          </a:xfrm>
        </p:spPr>
      </p:pic>
      <p:sp>
        <p:nvSpPr>
          <p:cNvPr id="9219" name="标题 1"/>
          <p:cNvSpPr>
            <a:spLocks noGrp="1"/>
          </p:cNvSpPr>
          <p:nvPr>
            <p:ph type="title"/>
          </p:nvPr>
        </p:nvSpPr>
        <p:spPr/>
        <p:txBody>
          <a:bodyPr vert="horz" wrap="square" lIns="91440" tIns="45720" rIns="91440" bIns="45720" anchor="ctr"/>
          <a:lstStyle/>
          <a:p>
            <a:pPr eaLnBrk="1" hangingPunct="1"/>
            <a:endParaRPr lang="zh-CN" altLang="en-US"/>
          </a:p>
        </p:txBody>
      </p:sp>
      <p:sp>
        <p:nvSpPr>
          <p:cNvPr id="48131" name="文本框 48130"/>
          <p:cNvSpPr txBox="1"/>
          <p:nvPr/>
        </p:nvSpPr>
        <p:spPr>
          <a:xfrm>
            <a:off x="2566988" y="188913"/>
            <a:ext cx="6089650" cy="583565"/>
          </a:xfrm>
          <a:prstGeom prst="rect">
            <a:avLst/>
          </a:prstGeom>
          <a:noFill/>
          <a:ln w="9525">
            <a:noFill/>
          </a:ln>
        </p:spPr>
        <p:txBody>
          <a:bodyPr>
            <a:spAutoFit/>
          </a:bodyPr>
          <a:lstStyle/>
          <a:p>
            <a:pPr marR="0" defTabSz="914400">
              <a:buClrTx/>
              <a:buSzTx/>
              <a:defRPr/>
            </a:pPr>
            <a:r>
              <a:rPr kumimoji="0" lang="zh-CN" altLang="en-US" sz="3200" b="1" kern="1200" cap="none" spc="0" normalizeH="0" baseline="0" noProof="1">
                <a:solidFill>
                  <a:srgbClr val="000808"/>
                </a:solidFill>
                <a:effectLst>
                  <a:outerShdw blurRad="38100" dist="38100" dir="2700000">
                    <a:srgbClr val="C0C0C0"/>
                  </a:outerShdw>
                </a:effectLst>
                <a:latin typeface="Arial" panose="020B0604020202020204" pitchFamily="34" charset="0"/>
                <a:ea typeface="华文中宋" panose="02010600040101010101" pitchFamily="2" charset="-122"/>
                <a:cs typeface="+mn-ea"/>
              </a:rPr>
              <a:t>翻译下列句子，找出它们的特点</a:t>
            </a:r>
            <a:endParaRPr kumimoji="0" lang="zh-CN" altLang="en-US" sz="3200" b="1" kern="1200" cap="none" spc="0" normalizeH="0" baseline="0" noProof="1">
              <a:solidFill>
                <a:srgbClr val="000808"/>
              </a:solidFill>
              <a:effectLst>
                <a:outerShdw blurRad="38100" dist="38100" dir="2700000">
                  <a:srgbClr val="C0C0C0"/>
                </a:outerShdw>
              </a:effectLst>
              <a:latin typeface="Arial" panose="020B0604020202020204" pitchFamily="34" charset="0"/>
              <a:ea typeface="华文中宋" panose="02010600040101010101" pitchFamily="2" charset="-122"/>
              <a:cs typeface="+mn-cs"/>
            </a:endParaRPr>
          </a:p>
        </p:txBody>
      </p:sp>
      <p:sp>
        <p:nvSpPr>
          <p:cNvPr id="48132" name="文本框 48131"/>
          <p:cNvSpPr txBox="1"/>
          <p:nvPr/>
        </p:nvSpPr>
        <p:spPr>
          <a:xfrm>
            <a:off x="3071813" y="836613"/>
            <a:ext cx="4067175" cy="1512570"/>
          </a:xfrm>
          <a:prstGeom prst="rect">
            <a:avLst/>
          </a:prstGeom>
          <a:noFill/>
          <a:ln w="9525">
            <a:noFill/>
          </a:ln>
        </p:spPr>
        <p:txBody>
          <a:bodyPr>
            <a:spAutoFit/>
          </a:bodyPr>
          <a:lstStyle/>
          <a:p>
            <a:pPr marL="342900" marR="0" indent="-342900" defTabSz="914400">
              <a:lnSpc>
                <a:spcPct val="110000"/>
              </a:lnSpc>
              <a:buClrTx/>
              <a:buSzTx/>
              <a:defRPr/>
            </a:pPr>
            <a:r>
              <a:rPr kumimoji="0" lang="zh-CN" altLang="zh-CN" sz="2800" b="1" kern="1200" cap="none" spc="0" normalizeH="0" baseline="0" noProof="1">
                <a:solidFill>
                  <a:srgbClr val="000808"/>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①</a:t>
            </a:r>
            <a:r>
              <a:rPr kumimoji="0" lang="zh-CN" altLang="en-US" sz="2800" b="1" kern="1200" cap="none" spc="0" normalizeH="0" baseline="0" noProof="1">
                <a:solidFill>
                  <a:srgbClr val="000808"/>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大王来何操？</a:t>
            </a:r>
            <a:endParaRPr kumimoji="0" lang="zh-CN" altLang="en-US" sz="2800" b="1" kern="1200" cap="none" spc="0" normalizeH="0" baseline="0" noProof="1">
              <a:solidFill>
                <a:srgbClr val="000808"/>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endParaRPr>
          </a:p>
          <a:p>
            <a:pPr marL="342900" marR="0" indent="-342900" defTabSz="914400">
              <a:lnSpc>
                <a:spcPct val="110000"/>
              </a:lnSpc>
              <a:buClrTx/>
              <a:buSzTx/>
              <a:defRPr/>
            </a:pPr>
            <a:r>
              <a:rPr kumimoji="0" lang="zh-CN" altLang="zh-CN" sz="2800" b="1" kern="1200" cap="none" spc="0" normalizeH="0" baseline="0" noProof="1">
                <a:solidFill>
                  <a:srgbClr val="000808"/>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②</a:t>
            </a:r>
            <a:r>
              <a:rPr kumimoji="0" lang="zh-CN" altLang="en-US" sz="2800" b="1" kern="1200" cap="none" spc="0" normalizeH="0" baseline="0" noProof="1">
                <a:solidFill>
                  <a:srgbClr val="000808"/>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沛公安在？</a:t>
            </a:r>
            <a:endParaRPr kumimoji="0" lang="zh-CN" altLang="en-US" sz="2800" b="1" kern="1200" cap="none" spc="0" normalizeH="0" baseline="0" noProof="1">
              <a:solidFill>
                <a:srgbClr val="000808"/>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a:p>
            <a:pPr marL="342900" marR="0" indent="-342900" defTabSz="914400">
              <a:lnSpc>
                <a:spcPct val="110000"/>
              </a:lnSpc>
              <a:buClrTx/>
              <a:buSzTx/>
              <a:defRPr/>
            </a:pPr>
            <a:r>
              <a:rPr kumimoji="0" lang="zh-CN" altLang="zh-CN" sz="2800" b="1" kern="1200" cap="none" spc="0" normalizeH="0" baseline="0" noProof="1">
                <a:solidFill>
                  <a:srgbClr val="000808"/>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③</a:t>
            </a:r>
            <a:r>
              <a:rPr kumimoji="0" lang="zh-CN" altLang="en-US" sz="2800" b="1" kern="1200" cap="none" spc="0" normalizeH="0" baseline="0" noProof="1">
                <a:solidFill>
                  <a:srgbClr val="000808"/>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客何为者</a:t>
            </a:r>
            <a:r>
              <a:rPr kumimoji="0" lang="zh-CN" altLang="zh-CN" sz="2800" b="1" kern="1200" cap="none" spc="0" normalizeH="0" baseline="0" noProof="1">
                <a:solidFill>
                  <a:srgbClr val="000808"/>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zh-CN" altLang="zh-CN" sz="2800" kern="1200" cap="none" spc="0" normalizeH="0" baseline="0" noProof="1">
                <a:effectLst>
                  <a:outerShdw blurRad="38100" dist="38100" dir="2700000" algn="tl">
                    <a:srgbClr val="C0C0C0"/>
                  </a:outerShdw>
                </a:effectLst>
                <a:latin typeface="黑体" panose="02010609060101010101" pitchFamily="49" charset="-122"/>
                <a:ea typeface="黑体" panose="02010609060101010101" pitchFamily="49" charset="-122"/>
                <a:cs typeface="+mn-cs"/>
              </a:rPr>
              <a:t>   </a:t>
            </a:r>
            <a:endParaRPr kumimoji="0" lang="zh-CN" altLang="zh-CN" sz="2800" kern="1200" cap="none" spc="0" normalizeH="0" baseline="0" noProof="1">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p:txBody>
      </p:sp>
      <p:sp>
        <p:nvSpPr>
          <p:cNvPr id="48133" name="文本框 48132"/>
          <p:cNvSpPr txBox="1"/>
          <p:nvPr/>
        </p:nvSpPr>
        <p:spPr>
          <a:xfrm>
            <a:off x="6311900" y="908050"/>
            <a:ext cx="1968500" cy="521970"/>
          </a:xfrm>
          <a:prstGeom prst="rect">
            <a:avLst/>
          </a:prstGeom>
          <a:noFill/>
          <a:ln w="9525">
            <a:noFill/>
          </a:ln>
        </p:spPr>
        <p:txBody>
          <a:bodyPr wrap="none">
            <a:spAutoFit/>
          </a:bodyPr>
          <a:lstStyle/>
          <a:p>
            <a:pPr marR="0" defTabSz="914400">
              <a:buClrTx/>
              <a:buSzTx/>
              <a:defRPr/>
            </a:pPr>
            <a:r>
              <a:rPr kumimoji="0" lang="zh-CN" altLang="zh-CN" sz="28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a:t>
            </a:r>
            <a:r>
              <a:rPr kumimoji="0" lang="zh-CN" altLang="en-US" sz="28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何操”</a:t>
            </a:r>
            <a:r>
              <a:rPr kumimoji="0" lang="zh-CN" altLang="en-US" sz="2800"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  </a:t>
            </a:r>
            <a:endParaRPr kumimoji="0" lang="zh-CN" altLang="en-US" sz="2800"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endParaRPr>
          </a:p>
        </p:txBody>
      </p:sp>
      <p:sp>
        <p:nvSpPr>
          <p:cNvPr id="48134" name="右箭头 48133"/>
          <p:cNvSpPr/>
          <p:nvPr/>
        </p:nvSpPr>
        <p:spPr>
          <a:xfrm>
            <a:off x="7751763" y="1125538"/>
            <a:ext cx="685800" cy="152400"/>
          </a:xfrm>
          <a:prstGeom prst="rightArrow">
            <a:avLst>
              <a:gd name="adj1" fmla="val 50000"/>
              <a:gd name="adj2" fmla="val 112500"/>
            </a:avLst>
          </a:prstGeom>
          <a:solidFill>
            <a:srgbClr val="008080"/>
          </a:solidFill>
          <a:ln w="9525" cap="flat" cmpd="sng">
            <a:solidFill>
              <a:schemeClr val="tx1"/>
            </a:solidFill>
            <a:prstDash val="solid"/>
            <a:miter/>
            <a:headEnd type="none" w="med" len="med"/>
            <a:tailEnd type="none" w="med" len="med"/>
          </a:ln>
        </p:spPr>
        <p:txBody>
          <a:bodyPr/>
          <a:lstStyle/>
          <a:p>
            <a:endParaRPr lang="zh-CN" altLang="en-US">
              <a:latin typeface="Arial" panose="020B0604020202020204" pitchFamily="34" charset="0"/>
            </a:endParaRPr>
          </a:p>
        </p:txBody>
      </p:sp>
      <p:sp>
        <p:nvSpPr>
          <p:cNvPr id="48135" name="文本框 48134"/>
          <p:cNvSpPr txBox="1"/>
          <p:nvPr/>
        </p:nvSpPr>
        <p:spPr>
          <a:xfrm>
            <a:off x="8401050" y="908050"/>
            <a:ext cx="1968500" cy="521970"/>
          </a:xfrm>
          <a:prstGeom prst="rect">
            <a:avLst/>
          </a:prstGeom>
          <a:noFill/>
          <a:ln w="9525">
            <a:noFill/>
          </a:ln>
        </p:spPr>
        <p:txBody>
          <a:bodyPr wrap="none">
            <a:spAutoFit/>
          </a:bodyPr>
          <a:lstStyle/>
          <a:p>
            <a:pPr marR="0" defTabSz="914400">
              <a:buClrTx/>
              <a:buSzTx/>
              <a:defRPr/>
            </a:pPr>
            <a:r>
              <a:rPr kumimoji="0" lang="zh-CN" altLang="zh-CN" sz="28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a:t>
            </a:r>
            <a:r>
              <a:rPr kumimoji="0" lang="zh-CN" altLang="en-US" sz="28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操何”</a:t>
            </a:r>
            <a:r>
              <a:rPr kumimoji="0" lang="zh-CN" altLang="en-US" sz="2800"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  </a:t>
            </a:r>
            <a:endParaRPr kumimoji="0" lang="zh-CN" altLang="en-US" sz="2800"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endParaRPr>
          </a:p>
        </p:txBody>
      </p:sp>
      <p:sp>
        <p:nvSpPr>
          <p:cNvPr id="48136" name="文本框 48135"/>
          <p:cNvSpPr txBox="1"/>
          <p:nvPr/>
        </p:nvSpPr>
        <p:spPr>
          <a:xfrm>
            <a:off x="6311900" y="1412875"/>
            <a:ext cx="1612900" cy="521970"/>
          </a:xfrm>
          <a:prstGeom prst="rect">
            <a:avLst/>
          </a:prstGeom>
          <a:noFill/>
          <a:ln w="9525">
            <a:noFill/>
          </a:ln>
        </p:spPr>
        <p:txBody>
          <a:bodyPr wrap="none">
            <a:spAutoFit/>
          </a:bodyPr>
          <a:lstStyle/>
          <a:p>
            <a:pPr marR="0" defTabSz="914400">
              <a:buClrTx/>
              <a:buSzTx/>
              <a:defRPr/>
            </a:pPr>
            <a:r>
              <a:rPr kumimoji="0" lang="en-US" altLang="zh-CN"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安在”</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48137" name="右箭头 48136"/>
          <p:cNvSpPr/>
          <p:nvPr/>
        </p:nvSpPr>
        <p:spPr>
          <a:xfrm>
            <a:off x="7751763" y="1557338"/>
            <a:ext cx="685800" cy="152400"/>
          </a:xfrm>
          <a:prstGeom prst="rightArrow">
            <a:avLst>
              <a:gd name="adj1" fmla="val 50000"/>
              <a:gd name="adj2" fmla="val 112500"/>
            </a:avLst>
          </a:prstGeom>
          <a:solidFill>
            <a:srgbClr val="008080"/>
          </a:solidFill>
          <a:ln w="9525" cap="flat" cmpd="sng">
            <a:solidFill>
              <a:schemeClr val="tx1"/>
            </a:solidFill>
            <a:prstDash val="solid"/>
            <a:miter/>
            <a:headEnd type="none" w="med" len="med"/>
            <a:tailEnd type="none" w="med" len="med"/>
          </a:ln>
        </p:spPr>
        <p:txBody>
          <a:bodyPr/>
          <a:lstStyle/>
          <a:p>
            <a:endParaRPr lang="zh-CN" altLang="en-US">
              <a:latin typeface="Arial" panose="020B0604020202020204" pitchFamily="34" charset="0"/>
            </a:endParaRPr>
          </a:p>
        </p:txBody>
      </p:sp>
      <p:sp>
        <p:nvSpPr>
          <p:cNvPr id="48138" name="右箭头 48137"/>
          <p:cNvSpPr/>
          <p:nvPr/>
        </p:nvSpPr>
        <p:spPr>
          <a:xfrm>
            <a:off x="7751763" y="1989138"/>
            <a:ext cx="685800" cy="152400"/>
          </a:xfrm>
          <a:prstGeom prst="rightArrow">
            <a:avLst>
              <a:gd name="adj1" fmla="val 50000"/>
              <a:gd name="adj2" fmla="val 112500"/>
            </a:avLst>
          </a:prstGeom>
          <a:solidFill>
            <a:srgbClr val="008080"/>
          </a:solidFill>
          <a:ln w="9525" cap="flat" cmpd="sng">
            <a:solidFill>
              <a:schemeClr val="tx1"/>
            </a:solidFill>
            <a:prstDash val="solid"/>
            <a:miter/>
            <a:headEnd type="none" w="med" len="med"/>
            <a:tailEnd type="none" w="med" len="med"/>
          </a:ln>
        </p:spPr>
        <p:txBody>
          <a:bodyPr/>
          <a:lstStyle/>
          <a:p>
            <a:endParaRPr lang="zh-CN" altLang="en-US">
              <a:latin typeface="Arial" panose="020B0604020202020204" pitchFamily="34" charset="0"/>
            </a:endParaRPr>
          </a:p>
        </p:txBody>
      </p:sp>
      <p:sp>
        <p:nvSpPr>
          <p:cNvPr id="48139" name="文本框 48138"/>
          <p:cNvSpPr txBox="1"/>
          <p:nvPr/>
        </p:nvSpPr>
        <p:spPr>
          <a:xfrm>
            <a:off x="8472488" y="1341438"/>
            <a:ext cx="1612900" cy="521970"/>
          </a:xfrm>
          <a:prstGeom prst="rect">
            <a:avLst/>
          </a:prstGeom>
          <a:noFill/>
          <a:ln w="9525">
            <a:noFill/>
          </a:ln>
        </p:spPr>
        <p:txBody>
          <a:bodyPr wrap="none">
            <a:spAutoFit/>
          </a:bodyPr>
          <a:lstStyle/>
          <a:p>
            <a:pPr marR="0" defTabSz="914400">
              <a:buClrTx/>
              <a:buSzTx/>
              <a:defRPr/>
            </a:pPr>
            <a:r>
              <a:rPr kumimoji="0" lang="en-US" altLang="zh-CN"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在安”</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48140" name="文本框 48139"/>
          <p:cNvSpPr txBox="1"/>
          <p:nvPr/>
        </p:nvSpPr>
        <p:spPr>
          <a:xfrm>
            <a:off x="6383338" y="1844675"/>
            <a:ext cx="1612900" cy="521970"/>
          </a:xfrm>
          <a:prstGeom prst="rect">
            <a:avLst/>
          </a:prstGeom>
          <a:noFill/>
          <a:ln w="9525">
            <a:noFill/>
          </a:ln>
        </p:spPr>
        <p:txBody>
          <a:bodyPr wrap="none">
            <a:spAutoFit/>
          </a:bodyPr>
          <a:lstStyle/>
          <a:p>
            <a:pPr marR="0" defTabSz="914400">
              <a:buClrTx/>
              <a:buSzTx/>
              <a:defRPr/>
            </a:pPr>
            <a:r>
              <a:rPr kumimoji="0" lang="en-US" altLang="zh-CN"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何为”</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48141" name="文本框 48140"/>
          <p:cNvSpPr txBox="1"/>
          <p:nvPr/>
        </p:nvSpPr>
        <p:spPr>
          <a:xfrm>
            <a:off x="8472488" y="1844675"/>
            <a:ext cx="1612900" cy="521970"/>
          </a:xfrm>
          <a:prstGeom prst="rect">
            <a:avLst/>
          </a:prstGeom>
          <a:noFill/>
          <a:ln w="9525">
            <a:noFill/>
          </a:ln>
        </p:spPr>
        <p:txBody>
          <a:bodyPr wrap="none">
            <a:spAutoFit/>
          </a:bodyPr>
          <a:lstStyle/>
          <a:p>
            <a:pPr marR="0" defTabSz="914400">
              <a:buClrTx/>
              <a:buSzTx/>
              <a:defRPr/>
            </a:pPr>
            <a:r>
              <a:rPr kumimoji="0" lang="en-US" altLang="zh-CN"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为何”</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48142" name="文本框 48141"/>
          <p:cNvSpPr txBox="1"/>
          <p:nvPr/>
        </p:nvSpPr>
        <p:spPr>
          <a:xfrm>
            <a:off x="2927350" y="2492375"/>
            <a:ext cx="7416800" cy="2589530"/>
          </a:xfrm>
          <a:prstGeom prst="rect">
            <a:avLst/>
          </a:prstGeom>
          <a:noFill/>
          <a:ln w="9525">
            <a:noFill/>
          </a:ln>
        </p:spPr>
        <p:txBody>
          <a:bodyPr>
            <a:spAutoFit/>
          </a:bodyPr>
          <a:lstStyle/>
          <a:p>
            <a:pPr marR="0" defTabSz="914400">
              <a:buClrTx/>
              <a:buSzTx/>
              <a:defRPr/>
            </a:pP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句子的特点：</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a:p>
            <a:pPr marR="0" defTabSz="914400">
              <a:lnSpc>
                <a:spcPct val="120000"/>
              </a:lnSpc>
              <a:buClrTx/>
              <a:buSzTx/>
              <a:defRPr/>
            </a:pPr>
            <a:r>
              <a:rPr kumimoji="0" lang="en-US" altLang="zh-CN" sz="28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ea"/>
              </a:rPr>
              <a:t>1</a:t>
            </a:r>
            <a:r>
              <a:rPr kumimoji="0" lang="zh-CN" altLang="en-US" sz="28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ea"/>
              </a:rPr>
              <a:t>、都是疑问句，</a:t>
            </a:r>
            <a:endParaRPr kumimoji="0" lang="zh-CN" altLang="en-US" sz="28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cs"/>
            </a:endParaRPr>
          </a:p>
          <a:p>
            <a:pPr marR="0" defTabSz="914400">
              <a:lnSpc>
                <a:spcPct val="120000"/>
              </a:lnSpc>
              <a:buClrTx/>
              <a:buSzTx/>
              <a:defRPr/>
            </a:pPr>
            <a:r>
              <a:rPr kumimoji="0" lang="en-US" altLang="zh-CN" sz="28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ea"/>
              </a:rPr>
              <a:t>2</a:t>
            </a:r>
            <a:r>
              <a:rPr kumimoji="0" lang="zh-CN" altLang="en-US" sz="28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ea"/>
              </a:rPr>
              <a:t>、疑问代词分别是“何”“安”“何”，它们分别作“操”“在”“为”的宾语。</a:t>
            </a:r>
            <a:endParaRPr kumimoji="0" lang="zh-CN" altLang="en-US" sz="28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cs"/>
            </a:endParaRPr>
          </a:p>
          <a:p>
            <a:pPr marR="0" defTabSz="914400">
              <a:lnSpc>
                <a:spcPct val="120000"/>
              </a:lnSpc>
              <a:buClrTx/>
              <a:buSzTx/>
              <a:defRPr/>
            </a:pPr>
            <a:r>
              <a:rPr kumimoji="0" lang="en-US" altLang="zh-CN" sz="28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ea"/>
              </a:rPr>
              <a:t>3</a:t>
            </a:r>
            <a:r>
              <a:rPr kumimoji="0" lang="zh-CN" altLang="en-US" sz="28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ea"/>
              </a:rPr>
              <a:t>、宾语都前置。</a:t>
            </a:r>
            <a:endParaRPr kumimoji="0" lang="zh-CN" altLang="en-US" sz="28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48148" name="矩形 48147"/>
          <p:cNvSpPr/>
          <p:nvPr/>
        </p:nvSpPr>
        <p:spPr>
          <a:xfrm>
            <a:off x="1703388" y="5373688"/>
            <a:ext cx="8785225"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FF0000"/>
                </a:solidFill>
                <a:effectLst>
                  <a:outerShdw blurRad="38100" dist="38100" dir="2700000">
                    <a:srgbClr val="C0C0C0"/>
                  </a:outerShdw>
                </a:effectLst>
                <a:uLnTx/>
                <a:uFillTx/>
                <a:latin typeface="Arial" panose="020B0604020202020204" pitchFamily="34" charset="0"/>
                <a:ea typeface="黑体" panose="02010609060101010101" pitchFamily="49" charset="-122"/>
                <a:cs typeface="+mn-ea"/>
              </a:rPr>
              <a:t>规律一：疑问句中疑问代词作宾语时，宾语前置。</a:t>
            </a:r>
            <a:endParaRPr kumimoji="0" lang="zh-CN" altLang="en-US" sz="3200" b="1" i="0" u="none" strike="noStrike" kern="1200" cap="none" spc="0" normalizeH="0" baseline="0" noProof="1">
              <a:ln>
                <a:noFill/>
              </a:ln>
              <a:solidFill>
                <a:srgbClr val="FF0000"/>
              </a:solidFill>
              <a:effectLst>
                <a:outerShdw blurRad="38100" dist="38100" dir="2700000">
                  <a:srgbClr val="C0C0C0"/>
                </a:outerShdw>
              </a:effectLst>
              <a:uLnTx/>
              <a:uFillTx/>
              <a:latin typeface="Arial" panose="020B0604020202020204" pitchFamily="34"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1">
              <a:ln>
                <a:noFill/>
              </a:ln>
              <a:solidFill>
                <a:srgbClr val="FF0000"/>
              </a:solidFill>
              <a:effectLst>
                <a:outerShdw blurRad="38100" dist="38100" dir="2700000">
                  <a:srgbClr val="C0C0C0"/>
                </a:outerShdw>
              </a:effectLst>
              <a:uLnTx/>
              <a:uFillTx/>
              <a:latin typeface="Arial" panose="020B0604020202020204" pitchFamily="34" charset="0"/>
              <a:ea typeface="黑体" panose="02010609060101010101" pitchFamily="49" charset="-122"/>
              <a:cs typeface="+mn-cs"/>
            </a:endParaRPr>
          </a:p>
        </p:txBody>
      </p:sp>
      <p:sp>
        <p:nvSpPr>
          <p:cNvPr id="9233" name="矩形 48150"/>
          <p:cNvSpPr>
            <a:spLocks noTextEdit="1"/>
          </p:cNvSpPr>
          <p:nvPr/>
        </p:nvSpPr>
        <p:spPr>
          <a:xfrm rot="5400000">
            <a:off x="155575" y="2600325"/>
            <a:ext cx="3671888" cy="576263"/>
          </a:xfrm>
          <a:prstGeom prst="rect">
            <a:avLst/>
          </a:prstGeom>
        </p:spPr>
        <p:txBody>
          <a:bodyPr vert="eaVert" wrap="none" fromWordArt="1">
            <a:prstTxWarp prst="textPlain">
              <a:avLst>
                <a:gd name="adj" fmla="val 50000"/>
              </a:avLst>
            </a:prstTxWarp>
            <a:normAutofit/>
          </a:bodyPr>
          <a:lstStyle/>
          <a:p>
            <a:pPr algn="ctr" eaLnBrk="0" hangingPunct="0"/>
            <a:r>
              <a:rPr lang="zh-CN" altLang="en-US" sz="3600" b="1">
                <a:solidFill>
                  <a:srgbClr val="336699"/>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宾语前置句</a:t>
            </a:r>
            <a:endParaRPr lang="zh-CN" altLang="en-US" sz="3600" b="1">
              <a:solidFill>
                <a:srgbClr val="336699"/>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endParaRPr>
          </a:p>
        </p:txBody>
      </p:sp>
      <p:sp>
        <p:nvSpPr>
          <p:cNvPr id="14351"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2" name="页脚占位符 2"/>
          <p:cNvSpPr txBox="1">
            <a:spLocks noGrp="1"/>
          </p:cNvSpPr>
          <p:nvPr>
            <p:ph type="ftr" sz="quarter" idx="11"/>
          </p:nvPr>
        </p:nvSpPr>
        <p:spPr>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9236"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8133"/>
                                        </p:tgtEl>
                                        <p:attrNameLst>
                                          <p:attrName>style.visibility</p:attrName>
                                        </p:attrNameLst>
                                      </p:cBhvr>
                                      <p:to>
                                        <p:strVal val="visible"/>
                                      </p:to>
                                    </p:set>
                                    <p:anim calcmode="lin" valueType="num">
                                      <p:cBhvr>
                                        <p:cTn id="7" dur="500" fill="hold"/>
                                        <p:tgtEl>
                                          <p:spTgt spid="481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8133"/>
                                        </p:tgtEl>
                                        <p:attrNameLst>
                                          <p:attrName>ppt_y</p:attrName>
                                        </p:attrNameLst>
                                      </p:cBhvr>
                                      <p:tavLst>
                                        <p:tav tm="0">
                                          <p:val>
                                            <p:strVal val="#ppt_y"/>
                                          </p:val>
                                        </p:tav>
                                        <p:tav tm="100000">
                                          <p:val>
                                            <p:strVal val="#ppt_y"/>
                                          </p:val>
                                        </p:tav>
                                      </p:tavLst>
                                    </p:anim>
                                    <p:anim calcmode="lin" valueType="num">
                                      <p:cBhvr>
                                        <p:cTn id="9" dur="500" fill="hold"/>
                                        <p:tgtEl>
                                          <p:spTgt spid="481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81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8133"/>
                                        </p:tgtEl>
                                      </p:cBhvr>
                                    </p:animEffect>
                                  </p:childTnLst>
                                </p:cTn>
                              </p:par>
                            </p:childTnLst>
                          </p:cTn>
                        </p:par>
                      </p:childTnLst>
                    </p:cTn>
                  </p:par>
                  <p:par>
                    <p:cTn id="12" fill="hold">
                      <p:stCondLst>
                        <p:cond delay="indefinite"/>
                      </p:stCondLst>
                      <p:childTnLst>
                        <p:par>
                          <p:cTn id="13" fill="hold">
                            <p:stCondLst>
                              <p:cond delay="0"/>
                            </p:stCondLst>
                            <p:childTnLst>
                              <p:par>
                                <p:cTn id="14" presetID="30" presetClass="entr" presetSubtype="0" fill="hold" nodeType="clickEffect">
                                  <p:stCondLst>
                                    <p:cond delay="0"/>
                                  </p:stCondLst>
                                  <p:childTnLst>
                                    <p:set>
                                      <p:cBhvr>
                                        <p:cTn id="15" dur="1" fill="hold">
                                          <p:stCondLst>
                                            <p:cond delay="0"/>
                                          </p:stCondLst>
                                        </p:cTn>
                                        <p:tgtEl>
                                          <p:spTgt spid="48134"/>
                                        </p:tgtEl>
                                        <p:attrNameLst>
                                          <p:attrName>style.visibility</p:attrName>
                                        </p:attrNameLst>
                                      </p:cBhvr>
                                      <p:to>
                                        <p:strVal val="visible"/>
                                      </p:to>
                                    </p:set>
                                    <p:animEffect transition="in" filter="fade">
                                      <p:cBhvr>
                                        <p:cTn id="16" dur="800" decel="100000"/>
                                        <p:tgtEl>
                                          <p:spTgt spid="48134"/>
                                        </p:tgtEl>
                                      </p:cBhvr>
                                    </p:animEffect>
                                    <p:anim calcmode="lin" valueType="num">
                                      <p:cBhvr>
                                        <p:cTn id="17" dur="800" decel="100000" fill="hold"/>
                                        <p:tgtEl>
                                          <p:spTgt spid="48134"/>
                                        </p:tgtEl>
                                        <p:attrNameLst>
                                          <p:attrName>style.rotation</p:attrName>
                                        </p:attrNameLst>
                                      </p:cBhvr>
                                      <p:tavLst>
                                        <p:tav tm="0">
                                          <p:val>
                                            <p:fltVal val="-90"/>
                                          </p:val>
                                        </p:tav>
                                        <p:tav tm="100000">
                                          <p:val>
                                            <p:fltVal val="0"/>
                                          </p:val>
                                        </p:tav>
                                      </p:tavLst>
                                    </p:anim>
                                    <p:anim calcmode="lin" valueType="num">
                                      <p:cBhvr>
                                        <p:cTn id="18" dur="800" decel="100000" fill="hold"/>
                                        <p:tgtEl>
                                          <p:spTgt spid="48134"/>
                                        </p:tgtEl>
                                        <p:attrNameLst>
                                          <p:attrName>ppt_x</p:attrName>
                                        </p:attrNameLst>
                                      </p:cBhvr>
                                      <p:tavLst>
                                        <p:tav tm="0">
                                          <p:val>
                                            <p:strVal val="#ppt_x+0.4"/>
                                          </p:val>
                                        </p:tav>
                                        <p:tav tm="100000">
                                          <p:val>
                                            <p:strVal val="#ppt_x-0.05"/>
                                          </p:val>
                                        </p:tav>
                                      </p:tavLst>
                                    </p:anim>
                                    <p:anim calcmode="lin" valueType="num">
                                      <p:cBhvr>
                                        <p:cTn id="19" dur="800" decel="100000" fill="hold"/>
                                        <p:tgtEl>
                                          <p:spTgt spid="48134"/>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48134"/>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48134"/>
                                        </p:tgtEl>
                                        <p:attrNameLst>
                                          <p:attrName>ppt_y</p:attrName>
                                        </p:attrNameLst>
                                      </p:cBhvr>
                                      <p:tavLst>
                                        <p:tav tm="0">
                                          <p:val>
                                            <p:strVal val="#ppt_y+0.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10000"/>
                                  </p:iterate>
                                  <p:childTnLst>
                                    <p:set>
                                      <p:cBhvr>
                                        <p:cTn id="25" dur="1" fill="hold">
                                          <p:stCondLst>
                                            <p:cond delay="0"/>
                                          </p:stCondLst>
                                        </p:cTn>
                                        <p:tgtEl>
                                          <p:spTgt spid="48135"/>
                                        </p:tgtEl>
                                        <p:attrNameLst>
                                          <p:attrName>style.visibility</p:attrName>
                                        </p:attrNameLst>
                                      </p:cBhvr>
                                      <p:to>
                                        <p:strVal val="visible"/>
                                      </p:to>
                                    </p:set>
                                    <p:anim calcmode="lin" valueType="num">
                                      <p:cBhvr>
                                        <p:cTn id="26" dur="500" fill="hold"/>
                                        <p:tgtEl>
                                          <p:spTgt spid="481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8135"/>
                                        </p:tgtEl>
                                        <p:attrNameLst>
                                          <p:attrName>ppt_y</p:attrName>
                                        </p:attrNameLst>
                                      </p:cBhvr>
                                      <p:tavLst>
                                        <p:tav tm="0">
                                          <p:val>
                                            <p:strVal val="#ppt_y"/>
                                          </p:val>
                                        </p:tav>
                                        <p:tav tm="100000">
                                          <p:val>
                                            <p:strVal val="#ppt_y"/>
                                          </p:val>
                                        </p:tav>
                                      </p:tavLst>
                                    </p:anim>
                                    <p:anim calcmode="lin" valueType="num">
                                      <p:cBhvr>
                                        <p:cTn id="28" dur="500" fill="hold"/>
                                        <p:tgtEl>
                                          <p:spTgt spid="481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81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8135"/>
                                        </p:tgtEl>
                                      </p:cBhvr>
                                    </p:animEffect>
                                  </p:childTnLst>
                                </p:cTn>
                              </p:par>
                            </p:childTnLst>
                          </p:cTn>
                        </p:par>
                      </p:childTnLst>
                    </p:cTn>
                  </p:par>
                  <p:par>
                    <p:cTn id="31" fill="hold">
                      <p:stCondLst>
                        <p:cond delay="indefinite"/>
                      </p:stCondLst>
                      <p:childTnLst>
                        <p:par>
                          <p:cTn id="32" fill="hold">
                            <p:stCondLst>
                              <p:cond delay="0"/>
                            </p:stCondLst>
                            <p:childTnLst>
                              <p:par>
                                <p:cTn id="33" presetID="41" presetClass="entr" presetSubtype="0" fill="hold" grpId="0" nodeType="clickEffect">
                                  <p:stCondLst>
                                    <p:cond delay="0"/>
                                  </p:stCondLst>
                                  <p:iterate type="lt">
                                    <p:tmPct val="10000"/>
                                  </p:iterate>
                                  <p:childTnLst>
                                    <p:set>
                                      <p:cBhvr>
                                        <p:cTn id="34" dur="1" fill="hold">
                                          <p:stCondLst>
                                            <p:cond delay="0"/>
                                          </p:stCondLst>
                                        </p:cTn>
                                        <p:tgtEl>
                                          <p:spTgt spid="48136"/>
                                        </p:tgtEl>
                                        <p:attrNameLst>
                                          <p:attrName>style.visibility</p:attrName>
                                        </p:attrNameLst>
                                      </p:cBhvr>
                                      <p:to>
                                        <p:strVal val="visible"/>
                                      </p:to>
                                    </p:set>
                                    <p:anim calcmode="lin" valueType="num">
                                      <p:cBhvr>
                                        <p:cTn id="35" dur="500" fill="hold"/>
                                        <p:tgtEl>
                                          <p:spTgt spid="4813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48136"/>
                                        </p:tgtEl>
                                        <p:attrNameLst>
                                          <p:attrName>ppt_y</p:attrName>
                                        </p:attrNameLst>
                                      </p:cBhvr>
                                      <p:tavLst>
                                        <p:tav tm="0">
                                          <p:val>
                                            <p:strVal val="#ppt_y"/>
                                          </p:val>
                                        </p:tav>
                                        <p:tav tm="100000">
                                          <p:val>
                                            <p:strVal val="#ppt_y"/>
                                          </p:val>
                                        </p:tav>
                                      </p:tavLst>
                                    </p:anim>
                                    <p:anim calcmode="lin" valueType="num">
                                      <p:cBhvr>
                                        <p:cTn id="37" dur="500" fill="hold"/>
                                        <p:tgtEl>
                                          <p:spTgt spid="4813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4813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48136"/>
                                        </p:tgtEl>
                                      </p:cBhvr>
                                    </p:animEffect>
                                  </p:childTnLst>
                                </p:cTn>
                              </p:par>
                            </p:childTnLst>
                          </p:cTn>
                        </p:par>
                      </p:childTnLst>
                    </p:cTn>
                  </p:par>
                  <p:par>
                    <p:cTn id="40" fill="hold">
                      <p:stCondLst>
                        <p:cond delay="indefinite"/>
                      </p:stCondLst>
                      <p:childTnLst>
                        <p:par>
                          <p:cTn id="41" fill="hold">
                            <p:stCondLst>
                              <p:cond delay="0"/>
                            </p:stCondLst>
                            <p:childTnLst>
                              <p:par>
                                <p:cTn id="42" presetID="30" presetClass="entr" presetSubtype="0" fill="hold" nodeType="clickEffect">
                                  <p:stCondLst>
                                    <p:cond delay="0"/>
                                  </p:stCondLst>
                                  <p:childTnLst>
                                    <p:set>
                                      <p:cBhvr>
                                        <p:cTn id="43" dur="1" fill="hold">
                                          <p:stCondLst>
                                            <p:cond delay="0"/>
                                          </p:stCondLst>
                                        </p:cTn>
                                        <p:tgtEl>
                                          <p:spTgt spid="48137"/>
                                        </p:tgtEl>
                                        <p:attrNameLst>
                                          <p:attrName>style.visibility</p:attrName>
                                        </p:attrNameLst>
                                      </p:cBhvr>
                                      <p:to>
                                        <p:strVal val="visible"/>
                                      </p:to>
                                    </p:set>
                                    <p:animEffect transition="in" filter="fade">
                                      <p:cBhvr>
                                        <p:cTn id="44" dur="800" decel="100000"/>
                                        <p:tgtEl>
                                          <p:spTgt spid="48137"/>
                                        </p:tgtEl>
                                      </p:cBhvr>
                                    </p:animEffect>
                                    <p:anim calcmode="lin" valueType="num">
                                      <p:cBhvr>
                                        <p:cTn id="45" dur="800" decel="100000" fill="hold"/>
                                        <p:tgtEl>
                                          <p:spTgt spid="48137"/>
                                        </p:tgtEl>
                                        <p:attrNameLst>
                                          <p:attrName>style.rotation</p:attrName>
                                        </p:attrNameLst>
                                      </p:cBhvr>
                                      <p:tavLst>
                                        <p:tav tm="0">
                                          <p:val>
                                            <p:fltVal val="-90"/>
                                          </p:val>
                                        </p:tav>
                                        <p:tav tm="100000">
                                          <p:val>
                                            <p:fltVal val="0"/>
                                          </p:val>
                                        </p:tav>
                                      </p:tavLst>
                                    </p:anim>
                                    <p:anim calcmode="lin" valueType="num">
                                      <p:cBhvr>
                                        <p:cTn id="46" dur="800" decel="100000" fill="hold"/>
                                        <p:tgtEl>
                                          <p:spTgt spid="48137"/>
                                        </p:tgtEl>
                                        <p:attrNameLst>
                                          <p:attrName>ppt_x</p:attrName>
                                        </p:attrNameLst>
                                      </p:cBhvr>
                                      <p:tavLst>
                                        <p:tav tm="0">
                                          <p:val>
                                            <p:strVal val="#ppt_x+0.4"/>
                                          </p:val>
                                        </p:tav>
                                        <p:tav tm="100000">
                                          <p:val>
                                            <p:strVal val="#ppt_x-0.05"/>
                                          </p:val>
                                        </p:tav>
                                      </p:tavLst>
                                    </p:anim>
                                    <p:anim calcmode="lin" valueType="num">
                                      <p:cBhvr>
                                        <p:cTn id="47" dur="800" decel="100000" fill="hold"/>
                                        <p:tgtEl>
                                          <p:spTgt spid="48137"/>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48137"/>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48137"/>
                                        </p:tgtEl>
                                        <p:attrNameLst>
                                          <p:attrName>ppt_y</p:attrName>
                                        </p:attrNameLst>
                                      </p:cBhvr>
                                      <p:tavLst>
                                        <p:tav tm="0">
                                          <p:val>
                                            <p:strVal val="#ppt_y+0.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1" presetClass="entr" presetSubtype="0" fill="hold" grpId="0" nodeType="clickEffect">
                                  <p:stCondLst>
                                    <p:cond delay="0"/>
                                  </p:stCondLst>
                                  <p:iterate type="lt">
                                    <p:tmPct val="10000"/>
                                  </p:iterate>
                                  <p:childTnLst>
                                    <p:set>
                                      <p:cBhvr>
                                        <p:cTn id="53" dur="1" fill="hold">
                                          <p:stCondLst>
                                            <p:cond delay="0"/>
                                          </p:stCondLst>
                                        </p:cTn>
                                        <p:tgtEl>
                                          <p:spTgt spid="48139"/>
                                        </p:tgtEl>
                                        <p:attrNameLst>
                                          <p:attrName>style.visibility</p:attrName>
                                        </p:attrNameLst>
                                      </p:cBhvr>
                                      <p:to>
                                        <p:strVal val="visible"/>
                                      </p:to>
                                    </p:set>
                                    <p:anim calcmode="lin" valueType="num">
                                      <p:cBhvr>
                                        <p:cTn id="54" dur="500" fill="hold"/>
                                        <p:tgtEl>
                                          <p:spTgt spid="48139"/>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48139"/>
                                        </p:tgtEl>
                                        <p:attrNameLst>
                                          <p:attrName>ppt_y</p:attrName>
                                        </p:attrNameLst>
                                      </p:cBhvr>
                                      <p:tavLst>
                                        <p:tav tm="0">
                                          <p:val>
                                            <p:strVal val="#ppt_y"/>
                                          </p:val>
                                        </p:tav>
                                        <p:tav tm="100000">
                                          <p:val>
                                            <p:strVal val="#ppt_y"/>
                                          </p:val>
                                        </p:tav>
                                      </p:tavLst>
                                    </p:anim>
                                    <p:anim calcmode="lin" valueType="num">
                                      <p:cBhvr>
                                        <p:cTn id="56" dur="500" fill="hold"/>
                                        <p:tgtEl>
                                          <p:spTgt spid="48139"/>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48139"/>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48139"/>
                                        </p:tgtEl>
                                      </p:cBhvr>
                                    </p:animEffect>
                                  </p:childTnLst>
                                </p:cTn>
                              </p:par>
                            </p:childTnLst>
                          </p:cTn>
                        </p:par>
                      </p:childTnLst>
                    </p:cTn>
                  </p:par>
                  <p:par>
                    <p:cTn id="59" fill="hold">
                      <p:stCondLst>
                        <p:cond delay="indefinite"/>
                      </p:stCondLst>
                      <p:childTnLst>
                        <p:par>
                          <p:cTn id="60" fill="hold">
                            <p:stCondLst>
                              <p:cond delay="0"/>
                            </p:stCondLst>
                            <p:childTnLst>
                              <p:par>
                                <p:cTn id="61" presetID="41" presetClass="entr" presetSubtype="0" fill="hold" grpId="0" nodeType="clickEffect">
                                  <p:stCondLst>
                                    <p:cond delay="0"/>
                                  </p:stCondLst>
                                  <p:iterate type="lt">
                                    <p:tmPct val="10000"/>
                                  </p:iterate>
                                  <p:childTnLst>
                                    <p:set>
                                      <p:cBhvr>
                                        <p:cTn id="62" dur="1" fill="hold">
                                          <p:stCondLst>
                                            <p:cond delay="0"/>
                                          </p:stCondLst>
                                        </p:cTn>
                                        <p:tgtEl>
                                          <p:spTgt spid="48140"/>
                                        </p:tgtEl>
                                        <p:attrNameLst>
                                          <p:attrName>style.visibility</p:attrName>
                                        </p:attrNameLst>
                                      </p:cBhvr>
                                      <p:to>
                                        <p:strVal val="visible"/>
                                      </p:to>
                                    </p:set>
                                    <p:anim calcmode="lin" valueType="num">
                                      <p:cBhvr>
                                        <p:cTn id="63" dur="500" fill="hold"/>
                                        <p:tgtEl>
                                          <p:spTgt spid="48140"/>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48140"/>
                                        </p:tgtEl>
                                        <p:attrNameLst>
                                          <p:attrName>ppt_y</p:attrName>
                                        </p:attrNameLst>
                                      </p:cBhvr>
                                      <p:tavLst>
                                        <p:tav tm="0">
                                          <p:val>
                                            <p:strVal val="#ppt_y"/>
                                          </p:val>
                                        </p:tav>
                                        <p:tav tm="100000">
                                          <p:val>
                                            <p:strVal val="#ppt_y"/>
                                          </p:val>
                                        </p:tav>
                                      </p:tavLst>
                                    </p:anim>
                                    <p:anim calcmode="lin" valueType="num">
                                      <p:cBhvr>
                                        <p:cTn id="65" dur="500" fill="hold"/>
                                        <p:tgtEl>
                                          <p:spTgt spid="48140"/>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48140"/>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48140"/>
                                        </p:tgtEl>
                                      </p:cBhvr>
                                    </p:animEffect>
                                  </p:childTnLst>
                                </p:cTn>
                              </p:par>
                            </p:childTnLst>
                          </p:cTn>
                        </p:par>
                      </p:childTnLst>
                    </p:cTn>
                  </p:par>
                  <p:par>
                    <p:cTn id="68" fill="hold">
                      <p:stCondLst>
                        <p:cond delay="indefinite"/>
                      </p:stCondLst>
                      <p:childTnLst>
                        <p:par>
                          <p:cTn id="69" fill="hold">
                            <p:stCondLst>
                              <p:cond delay="0"/>
                            </p:stCondLst>
                            <p:childTnLst>
                              <p:par>
                                <p:cTn id="70" presetID="30" presetClass="entr" presetSubtype="0" fill="hold" nodeType="clickEffect">
                                  <p:stCondLst>
                                    <p:cond delay="0"/>
                                  </p:stCondLst>
                                  <p:childTnLst>
                                    <p:set>
                                      <p:cBhvr>
                                        <p:cTn id="71" dur="1" fill="hold">
                                          <p:stCondLst>
                                            <p:cond delay="0"/>
                                          </p:stCondLst>
                                        </p:cTn>
                                        <p:tgtEl>
                                          <p:spTgt spid="48138"/>
                                        </p:tgtEl>
                                        <p:attrNameLst>
                                          <p:attrName>style.visibility</p:attrName>
                                        </p:attrNameLst>
                                      </p:cBhvr>
                                      <p:to>
                                        <p:strVal val="visible"/>
                                      </p:to>
                                    </p:set>
                                    <p:animEffect transition="in" filter="fade">
                                      <p:cBhvr>
                                        <p:cTn id="72" dur="800" decel="100000"/>
                                        <p:tgtEl>
                                          <p:spTgt spid="48138"/>
                                        </p:tgtEl>
                                      </p:cBhvr>
                                    </p:animEffect>
                                    <p:anim calcmode="lin" valueType="num">
                                      <p:cBhvr>
                                        <p:cTn id="73" dur="800" decel="100000" fill="hold"/>
                                        <p:tgtEl>
                                          <p:spTgt spid="48138"/>
                                        </p:tgtEl>
                                        <p:attrNameLst>
                                          <p:attrName>style.rotation</p:attrName>
                                        </p:attrNameLst>
                                      </p:cBhvr>
                                      <p:tavLst>
                                        <p:tav tm="0">
                                          <p:val>
                                            <p:fltVal val="-90"/>
                                          </p:val>
                                        </p:tav>
                                        <p:tav tm="100000">
                                          <p:val>
                                            <p:fltVal val="0"/>
                                          </p:val>
                                        </p:tav>
                                      </p:tavLst>
                                    </p:anim>
                                    <p:anim calcmode="lin" valueType="num">
                                      <p:cBhvr>
                                        <p:cTn id="74" dur="800" decel="100000" fill="hold"/>
                                        <p:tgtEl>
                                          <p:spTgt spid="48138"/>
                                        </p:tgtEl>
                                        <p:attrNameLst>
                                          <p:attrName>ppt_x</p:attrName>
                                        </p:attrNameLst>
                                      </p:cBhvr>
                                      <p:tavLst>
                                        <p:tav tm="0">
                                          <p:val>
                                            <p:strVal val="#ppt_x+0.4"/>
                                          </p:val>
                                        </p:tav>
                                        <p:tav tm="100000">
                                          <p:val>
                                            <p:strVal val="#ppt_x-0.05"/>
                                          </p:val>
                                        </p:tav>
                                      </p:tavLst>
                                    </p:anim>
                                    <p:anim calcmode="lin" valueType="num">
                                      <p:cBhvr>
                                        <p:cTn id="75" dur="800" decel="100000" fill="hold"/>
                                        <p:tgtEl>
                                          <p:spTgt spid="48138"/>
                                        </p:tgtEl>
                                        <p:attrNameLst>
                                          <p:attrName>ppt_y</p:attrName>
                                        </p:attrNameLst>
                                      </p:cBhvr>
                                      <p:tavLst>
                                        <p:tav tm="0">
                                          <p:val>
                                            <p:strVal val="#ppt_y-0.4"/>
                                          </p:val>
                                        </p:tav>
                                        <p:tav tm="100000">
                                          <p:val>
                                            <p:strVal val="#ppt_y+0.1"/>
                                          </p:val>
                                        </p:tav>
                                      </p:tavLst>
                                    </p:anim>
                                    <p:anim calcmode="lin" valueType="num">
                                      <p:cBhvr>
                                        <p:cTn id="76" dur="200" accel="100000" fill="hold">
                                          <p:stCondLst>
                                            <p:cond delay="800"/>
                                          </p:stCondLst>
                                        </p:cTn>
                                        <p:tgtEl>
                                          <p:spTgt spid="48138"/>
                                        </p:tgtEl>
                                        <p:attrNameLst>
                                          <p:attrName>ppt_x</p:attrName>
                                        </p:attrNameLst>
                                      </p:cBhvr>
                                      <p:tavLst>
                                        <p:tav tm="0">
                                          <p:val>
                                            <p:strVal val="#ppt_x-0.05"/>
                                          </p:val>
                                        </p:tav>
                                        <p:tav tm="100000">
                                          <p:val>
                                            <p:strVal val="#ppt_x"/>
                                          </p:val>
                                        </p:tav>
                                      </p:tavLst>
                                    </p:anim>
                                    <p:anim calcmode="lin" valueType="num">
                                      <p:cBhvr>
                                        <p:cTn id="77" dur="200" accel="100000" fill="hold">
                                          <p:stCondLst>
                                            <p:cond delay="800"/>
                                          </p:stCondLst>
                                        </p:cTn>
                                        <p:tgtEl>
                                          <p:spTgt spid="48138"/>
                                        </p:tgtEl>
                                        <p:attrNameLst>
                                          <p:attrName>ppt_y</p:attrName>
                                        </p:attrNameLst>
                                      </p:cBhvr>
                                      <p:tavLst>
                                        <p:tav tm="0">
                                          <p:val>
                                            <p:strVal val="#ppt_y+0.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1" presetClass="entr" presetSubtype="0" fill="hold" grpId="0" nodeType="clickEffect">
                                  <p:stCondLst>
                                    <p:cond delay="0"/>
                                  </p:stCondLst>
                                  <p:iterate type="lt">
                                    <p:tmPct val="10000"/>
                                  </p:iterate>
                                  <p:childTnLst>
                                    <p:set>
                                      <p:cBhvr>
                                        <p:cTn id="81" dur="1" fill="hold">
                                          <p:stCondLst>
                                            <p:cond delay="0"/>
                                          </p:stCondLst>
                                        </p:cTn>
                                        <p:tgtEl>
                                          <p:spTgt spid="48141"/>
                                        </p:tgtEl>
                                        <p:attrNameLst>
                                          <p:attrName>style.visibility</p:attrName>
                                        </p:attrNameLst>
                                      </p:cBhvr>
                                      <p:to>
                                        <p:strVal val="visible"/>
                                      </p:to>
                                    </p:set>
                                    <p:anim calcmode="lin" valueType="num">
                                      <p:cBhvr>
                                        <p:cTn id="82" dur="500" fill="hold"/>
                                        <p:tgtEl>
                                          <p:spTgt spid="48141"/>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48141"/>
                                        </p:tgtEl>
                                        <p:attrNameLst>
                                          <p:attrName>ppt_y</p:attrName>
                                        </p:attrNameLst>
                                      </p:cBhvr>
                                      <p:tavLst>
                                        <p:tav tm="0">
                                          <p:val>
                                            <p:strVal val="#ppt_y"/>
                                          </p:val>
                                        </p:tav>
                                        <p:tav tm="100000">
                                          <p:val>
                                            <p:strVal val="#ppt_y"/>
                                          </p:val>
                                        </p:tav>
                                      </p:tavLst>
                                    </p:anim>
                                    <p:anim calcmode="lin" valueType="num">
                                      <p:cBhvr>
                                        <p:cTn id="84" dur="500" fill="hold"/>
                                        <p:tgtEl>
                                          <p:spTgt spid="48141"/>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48141"/>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48141"/>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48142"/>
                                        </p:tgtEl>
                                        <p:attrNameLst>
                                          <p:attrName>style.visibility</p:attrName>
                                        </p:attrNameLst>
                                      </p:cBhvr>
                                      <p:to>
                                        <p:strVal val="visible"/>
                                      </p:to>
                                    </p:set>
                                    <p:animEffect transition="in" filter="blinds(horizontal)">
                                      <p:cBhvr>
                                        <p:cTn id="91" dur="500"/>
                                        <p:tgtEl>
                                          <p:spTgt spid="48142"/>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48148"/>
                                        </p:tgtEl>
                                        <p:attrNameLst>
                                          <p:attrName>style.visibility</p:attrName>
                                        </p:attrNameLst>
                                      </p:cBhvr>
                                      <p:to>
                                        <p:strVal val="visible"/>
                                      </p:to>
                                    </p:set>
                                    <p:animEffect transition="in" filter="blinds(horizontal)">
                                      <p:cBhvr>
                                        <p:cTn id="96" dur="500"/>
                                        <p:tgtEl>
                                          <p:spTgt spid="48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p:bldP spid="48135" grpId="0"/>
      <p:bldP spid="48136" grpId="0"/>
      <p:bldP spid="48139" grpId="0"/>
      <p:bldP spid="48140" grpId="0"/>
      <p:bldP spid="48141" grpId="0"/>
      <p:bldP spid="48142" grpId="0"/>
      <p:bldP spid="4814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47" name=""/>
        <p:cNvGrpSpPr/>
        <p:nvPr/>
      </p:nvGrpSpPr>
      <p:grpSpPr>
        <a:xfrm>
          <a:off x="0" y="0"/>
          <a:ext cx="0" cy="0"/>
          <a:chOff x="0" y="0"/>
          <a:chExt cx="0" cy="0"/>
        </a:xfrm>
      </p:grpSpPr>
      <p:sp>
        <p:nvSpPr>
          <p:cNvPr id="1048687" name="文本框 5"/>
          <p:cNvSpPr txBox="1"/>
          <p:nvPr/>
        </p:nvSpPr>
        <p:spPr>
          <a:xfrm>
            <a:off x="4619262" y="-101600"/>
            <a:ext cx="2803420" cy="769441"/>
          </a:xfrm>
          <a:prstGeom prst="rect">
            <a:avLst/>
          </a:prstGeom>
          <a:noFill/>
        </p:spPr>
        <p:txBody>
          <a:bodyPr wrap="square">
            <a:spAutoFit/>
          </a:bodyPr>
          <a:lstStyle/>
          <a:p>
            <a:r>
              <a:rPr lang="zh-CN" altLang="zh-CN"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endPar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688" name="文本框 7"/>
          <p:cNvSpPr txBox="1"/>
          <p:nvPr/>
        </p:nvSpPr>
        <p:spPr>
          <a:xfrm>
            <a:off x="150055" y="644802"/>
            <a:ext cx="12041945" cy="5816977"/>
          </a:xfrm>
          <a:prstGeom prst="rect">
            <a:avLst/>
          </a:prstGeom>
          <a:noFill/>
        </p:spPr>
        <p:txBody>
          <a:bodyPr wrap="square">
            <a:spAutoFit/>
          </a:bodyPr>
          <a:lstStyle/>
          <a:p>
            <a:pPr indent="267970">
              <a:tabLst>
                <a:tab pos="3742055" algn="l"/>
              </a:tabLst>
            </a:pPr>
            <a:r>
              <a:rPr lang="zh-CN" altLang="zh-CN" sz="28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800" b="1" kern="0">
                <a:solidFill>
                  <a:schemeClr val="tx2"/>
                </a:solidFill>
                <a:effectLst/>
                <a:latin typeface="方正宋刻本秀楷简体" charset="-122"/>
                <a:ea typeface="方正宋刻本秀楷简体" charset="-122"/>
                <a:cs typeface="宋体" panose="02010600030101010101" pitchFamily="2" charset="-122"/>
              </a:rPr>
              <a:t>：</a:t>
            </a:r>
            <a:r>
              <a:rPr lang="zh-CN" altLang="zh-CN" sz="2800" b="1">
                <a:latin typeface="方正宋刻本秀楷简体" charset="-122"/>
                <a:ea typeface="方正宋刻本秀楷简体" charset="-122"/>
              </a:rPr>
              <a:t> </a:t>
            </a:r>
            <a:r>
              <a:rPr lang="zh-CN" altLang="zh-CN" sz="2800" b="1">
                <a:latin typeface="方正姚体" panose="02010601030101010101" pitchFamily="2" charset="-122"/>
                <a:ea typeface="方正姚体" panose="02010601030101010101" pitchFamily="2" charset="-122"/>
              </a:rPr>
              <a:t>【2018年高考新课标Ⅰ卷阿成《赵一曼女士》】</a:t>
            </a:r>
            <a:endParaRPr lang="en-US" altLang="zh-CN" sz="2800" b="1">
              <a:latin typeface="方正姚体" panose="02010601030101010101" pitchFamily="2" charset="-122"/>
              <a:ea typeface="方正姚体" panose="02010601030101010101" pitchFamily="2" charset="-122"/>
            </a:endParaRPr>
          </a:p>
          <a:p>
            <a:pPr indent="267970">
              <a:tabLst>
                <a:tab pos="3742055" algn="l"/>
              </a:tabLst>
            </a:pPr>
            <a:r>
              <a:rPr lang="en-US" altLang="zh-CN" sz="2800" b="1">
                <a:latin typeface="方正姚体" panose="02010601030101010101" pitchFamily="2" charset="-122"/>
                <a:ea typeface="方正姚体" panose="02010601030101010101" pitchFamily="2" charset="-122"/>
              </a:rPr>
              <a:t>6</a:t>
            </a:r>
            <a:r>
              <a:rPr lang="zh-CN" altLang="zh-CN" sz="2800" b="1">
                <a:latin typeface="方正姚体" panose="02010601030101010101" pitchFamily="2" charset="-122"/>
                <a:ea typeface="方正姚体" panose="02010601030101010101" pitchFamily="2" charset="-122"/>
              </a:rPr>
              <a:t>．小说中</a:t>
            </a:r>
            <a:r>
              <a:rPr lang="zh-CN" altLang="zh-CN" sz="2800" b="1">
                <a:solidFill>
                  <a:srgbClr val="FF0000"/>
                </a:solidFill>
                <a:latin typeface="方正姚体" panose="02010601030101010101" pitchFamily="2" charset="-122"/>
                <a:ea typeface="方正姚体" panose="02010601030101010101" pitchFamily="2" charset="-122"/>
              </a:rPr>
              <a:t>历史与现实交织穿插</a:t>
            </a:r>
            <a:r>
              <a:rPr lang="zh-CN" altLang="zh-CN" sz="2800" b="1">
                <a:latin typeface="方正姚体" panose="02010601030101010101" pitchFamily="2" charset="-122"/>
                <a:ea typeface="方正姚体" panose="02010601030101010101" pitchFamily="2" charset="-122"/>
              </a:rPr>
              <a:t>，这种</a:t>
            </a:r>
            <a:r>
              <a:rPr lang="zh-CN" altLang="zh-CN" sz="2800" b="1">
                <a:solidFill>
                  <a:srgbClr val="FF0000"/>
                </a:solidFill>
                <a:latin typeface="方正姚体" panose="02010601030101010101" pitchFamily="2" charset="-122"/>
                <a:ea typeface="方正姚体" panose="02010601030101010101" pitchFamily="2" charset="-122"/>
              </a:rPr>
              <a:t>叙述方式有哪些好处</a:t>
            </a:r>
            <a:r>
              <a:rPr lang="zh-CN" altLang="zh-CN" sz="2800" b="1">
                <a:latin typeface="方正姚体" panose="02010601030101010101" pitchFamily="2" charset="-122"/>
                <a:ea typeface="方正姚体" panose="02010601030101010101" pitchFamily="2" charset="-122"/>
              </a:rPr>
              <a:t>？请结合作品简要分析。（</a:t>
            </a:r>
            <a:r>
              <a:rPr lang="en-US" altLang="zh-CN" sz="2800" b="1">
                <a:latin typeface="方正姚体" panose="02010601030101010101" pitchFamily="2" charset="-122"/>
                <a:ea typeface="方正姚体" panose="02010601030101010101" pitchFamily="2" charset="-122"/>
              </a:rPr>
              <a:t>6</a:t>
            </a:r>
            <a:r>
              <a:rPr lang="zh-CN" altLang="zh-CN" sz="2800" b="1">
                <a:latin typeface="方正姚体" panose="02010601030101010101" pitchFamily="2" charset="-122"/>
                <a:ea typeface="方正姚体" panose="02010601030101010101" pitchFamily="2" charset="-122"/>
              </a:rPr>
              <a:t>分）</a:t>
            </a:r>
            <a:endParaRPr lang="zh-CN" altLang="zh-CN" sz="2800" b="1">
              <a:latin typeface="方正姚体" panose="02010601030101010101" pitchFamily="2" charset="-122"/>
              <a:ea typeface="方正姚体" panose="02010601030101010101" pitchFamily="2" charset="-122"/>
            </a:endParaRPr>
          </a:p>
          <a:p>
            <a:r>
              <a:rPr lang="zh-CN" altLang="en-US" sz="28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参考答案</a:t>
            </a:r>
            <a:r>
              <a:rPr lang="zh-CN" altLang="zh-CN" sz="2800" kern="100">
                <a:effectLst/>
                <a:latin typeface="方正清刻本悦宋简体" charset="-122"/>
                <a:ea typeface="方正清刻本悦宋简体" charset="-122"/>
                <a:cs typeface="Times New Roman" panose="02020603050405020304" pitchFamily="18" charset="0"/>
              </a:rPr>
              <a:t>：</a:t>
            </a:r>
            <a:endParaRPr lang="en-US" altLang="zh-CN" sz="2800" kern="100">
              <a:effectLst/>
              <a:latin typeface="方正清刻本悦宋简体" charset="-122"/>
              <a:ea typeface="方正清刻本悦宋简体" charset="-122"/>
              <a:cs typeface="Times New Roman" panose="02020603050405020304" pitchFamily="18" charset="0"/>
            </a:endParaRPr>
          </a:p>
          <a:p>
            <a:r>
              <a:rPr lang="zh-CN" altLang="zh-CN" sz="2800"/>
              <a:t> </a:t>
            </a:r>
            <a:r>
              <a:rPr lang="en-US" altLang="zh-CN" sz="2800"/>
              <a:t>        </a:t>
            </a:r>
            <a:r>
              <a:rPr lang="zh-CN" altLang="zh-CN" sz="2800">
                <a:latin typeface="方正宋刻本秀楷简体" charset="-122"/>
                <a:ea typeface="方正宋刻本秀楷简体" charset="-122"/>
              </a:rPr>
              <a:t>①既能表现当代人对赵一曼女士的尊敬之情，又能表现赵一曼精神的当下意义，使主题内蕴更深刻</a:t>
            </a:r>
            <a:r>
              <a:rPr lang="zh-CN" altLang="zh-CN" sz="2800" smtClean="0">
                <a:latin typeface="方正宋刻本秀楷简体" charset="-122"/>
                <a:ea typeface="方正宋刻本秀楷简体" charset="-122"/>
              </a:rPr>
              <a:t>；</a:t>
            </a:r>
            <a:endParaRPr lang="en-US" altLang="zh-CN" sz="2800" smtClean="0">
              <a:latin typeface="方正宋刻本秀楷简体" charset="-122"/>
              <a:ea typeface="方正宋刻本秀楷简体" charset="-122"/>
            </a:endParaRPr>
          </a:p>
          <a:p>
            <a:r>
              <a:rPr lang="zh-CN" altLang="zh-CN" sz="2800" smtClean="0">
                <a:latin typeface="方正宋刻本秀楷简体" charset="-122"/>
                <a:ea typeface="方正宋刻本秀楷简体" charset="-122"/>
              </a:rPr>
              <a:t>②</a:t>
            </a:r>
            <a:r>
              <a:rPr lang="zh-CN" altLang="zh-CN" sz="2800">
                <a:latin typeface="方正宋刻本秀楷简体" charset="-122"/>
                <a:ea typeface="方正宋刻本秀楷简体" charset="-122"/>
              </a:rPr>
              <a:t>可以拉开时间距离，更加全面地认识英雄，使人物形象更加立体</a:t>
            </a:r>
            <a:r>
              <a:rPr lang="zh-CN" altLang="zh-CN" sz="2800" smtClean="0">
                <a:latin typeface="方正宋刻本秀楷简体" charset="-122"/>
                <a:ea typeface="方正宋刻本秀楷简体" charset="-122"/>
              </a:rPr>
              <a:t>；</a:t>
            </a:r>
            <a:endParaRPr lang="en-US" altLang="zh-CN" sz="2800" smtClean="0">
              <a:latin typeface="方正宋刻本秀楷简体" charset="-122"/>
              <a:ea typeface="方正宋刻本秀楷简体" charset="-122"/>
            </a:endParaRPr>
          </a:p>
          <a:p>
            <a:r>
              <a:rPr lang="zh-CN" altLang="zh-CN" sz="2800" smtClean="0">
                <a:latin typeface="方正宋刻本秀楷简体" charset="-122"/>
                <a:ea typeface="方正宋刻本秀楷简体" charset="-122"/>
              </a:rPr>
              <a:t>③</a:t>
            </a:r>
            <a:r>
              <a:rPr lang="zh-CN" altLang="zh-CN" sz="2800">
                <a:latin typeface="方正宋刻本秀楷简体" charset="-122"/>
                <a:ea typeface="方正宋刻本秀楷简体" charset="-122"/>
              </a:rPr>
              <a:t>灵活使用文献档案，与小说叙述相互印证，使艺术描写更真实</a:t>
            </a:r>
            <a:r>
              <a:rPr lang="zh-CN" altLang="zh-CN" sz="2800" smtClean="0">
                <a:latin typeface="方正宋刻本秀楷简体" charset="-122"/>
                <a:ea typeface="方正宋刻本秀楷简体" charset="-122"/>
              </a:rPr>
              <a:t>。</a:t>
            </a:r>
            <a:endParaRPr lang="zh-CN" altLang="zh-CN" sz="2800" kern="100">
              <a:latin typeface="方正宋刻本秀楷简体" charset="-122"/>
              <a:ea typeface="方正宋刻本秀楷简体" charset="-122"/>
              <a:cs typeface="Times New Roman" panose="02020603050405020304" pitchFamily="18" charset="0"/>
            </a:endParaRPr>
          </a:p>
          <a:p>
            <a:r>
              <a:rPr lang="en-US" altLang="zh-CN" sz="2800" b="1" kern="0">
                <a:latin typeface="方正清刻本悦宋简体" charset="-122"/>
                <a:ea typeface="方正清刻本悦宋简体" charset="-122"/>
                <a:cs typeface="宋体" panose="02010600030101010101" pitchFamily="2" charset="-122"/>
              </a:rPr>
              <a:t>   </a:t>
            </a: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试题解析</a:t>
            </a:r>
            <a:r>
              <a:rPr lang="zh-CN" altLang="en-US" sz="2400" b="1" kern="0">
                <a:latin typeface="方正清刻本悦宋简体" charset="-122"/>
                <a:ea typeface="方正清刻本悦宋简体" charset="-122"/>
                <a:cs typeface="宋体" panose="02010600030101010101" pitchFamily="2" charset="-122"/>
              </a:rPr>
              <a:t>：</a:t>
            </a:r>
            <a:r>
              <a:rPr lang="zh-CN" altLang="zh-CN" sz="2400">
                <a:latin typeface="方正宋刻本秀楷简体" charset="-122"/>
                <a:ea typeface="方正宋刻本秀楷简体" charset="-122"/>
              </a:rPr>
              <a:t>本题考查对作品艺术手法的鉴赏。题干要求分析“</a:t>
            </a:r>
            <a:r>
              <a:rPr lang="zh-CN" altLang="zh-CN" sz="2400" b="1" u="sng">
                <a:latin typeface="方正宋刻本秀楷简体" charset="-122"/>
                <a:ea typeface="方正宋刻本秀楷简体" charset="-122"/>
              </a:rPr>
              <a:t>历史与现实交织穿插叙述方式的好处</a:t>
            </a:r>
            <a:r>
              <a:rPr lang="zh-CN" altLang="zh-CN" sz="2400">
                <a:latin typeface="方正宋刻本秀楷简体" charset="-122"/>
                <a:ea typeface="方正宋刻本秀楷简体" charset="-122"/>
              </a:rPr>
              <a:t>”，指向性清晰。在分析小说的叙事方式时，应注意结合小说的文本特征进行分析：事件的叙述方式，主要有倒叙、插叙等；叙事的视角，以第几人称或“谁”的视角叙诉；叙事的重点，叙事离不开人物，叙事选择的是人物的语言、动作、心理、肖像的哪一方面。其次，作为 “作用”类题目，可以从小说三要素以及主题的角度，即主题的表现、人物形象的塑造、表达效果三个方面来考虑</a:t>
            </a:r>
            <a:r>
              <a:rPr lang="zh-CN" altLang="zh-CN" sz="2400" smtClean="0">
                <a:latin typeface="方正宋刻本秀楷简体" charset="-122"/>
                <a:ea typeface="方正宋刻本秀楷简体" charset="-122"/>
              </a:rPr>
              <a:t>。</a:t>
            </a:r>
            <a:endParaRPr lang="zh-CN" altLang="zh-CN" sz="2400">
              <a:latin typeface="方正宋刻本秀楷简体" charset="-122"/>
              <a:ea typeface="方正宋刻本秀楷简体"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48" name=""/>
        <p:cNvGrpSpPr/>
        <p:nvPr/>
      </p:nvGrpSpPr>
      <p:grpSpPr>
        <a:xfrm>
          <a:off x="0" y="0"/>
          <a:ext cx="0" cy="0"/>
          <a:chOff x="0" y="0"/>
          <a:chExt cx="0" cy="0"/>
        </a:xfrm>
      </p:grpSpPr>
      <p:sp>
        <p:nvSpPr>
          <p:cNvPr id="1048689" name="矩形 5"/>
          <p:cNvSpPr/>
          <p:nvPr/>
        </p:nvSpPr>
        <p:spPr>
          <a:xfrm>
            <a:off x="736980" y="604375"/>
            <a:ext cx="10385946" cy="5093702"/>
          </a:xfrm>
          <a:prstGeom prst="rect">
            <a:avLst/>
          </a:prstGeom>
        </p:spPr>
        <p:txBody>
          <a:bodyPr wrap="square">
            <a:spAutoFit/>
          </a:bodyPr>
          <a:lstStyle/>
          <a:p>
            <a:pPr>
              <a:lnSpc>
                <a:spcPts val="3000"/>
              </a:lnSpc>
            </a:pPr>
            <a:r>
              <a:rPr lang="en-US" altLang="zh-CN" sz="2800" b="1" smtClean="0">
                <a:solidFill>
                  <a:srgbClr val="0000CC"/>
                </a:solidFill>
                <a:latin typeface="Arial" panose="020B0604020202020204" pitchFamily="34" charset="0"/>
              </a:rPr>
              <a:t>8</a:t>
            </a:r>
            <a:r>
              <a:rPr lang="en-US" altLang="zh-CN" sz="2800" b="1">
                <a:solidFill>
                  <a:srgbClr val="0000CC"/>
                </a:solidFill>
                <a:latin typeface="Arial" panose="020B0604020202020204" pitchFamily="34" charset="0"/>
              </a:rPr>
              <a:t>.</a:t>
            </a:r>
            <a:r>
              <a:rPr lang="zh-CN" altLang="en-US" sz="2800" b="1">
                <a:solidFill>
                  <a:srgbClr val="0000CC"/>
                </a:solidFill>
                <a:latin typeface="Arial" panose="020B0604020202020204" pitchFamily="34" charset="0"/>
              </a:rPr>
              <a:t>小说在</a:t>
            </a:r>
            <a:r>
              <a:rPr lang="zh-CN" altLang="en-US" sz="2800" b="1">
                <a:solidFill>
                  <a:srgbClr val="FF0000"/>
                </a:solidFill>
                <a:latin typeface="Arial" panose="020B0604020202020204" pitchFamily="34" charset="0"/>
              </a:rPr>
              <a:t>叙事上有哪些特点</a:t>
            </a:r>
            <a:r>
              <a:rPr lang="en-US" altLang="zh-CN" sz="2800" b="1">
                <a:solidFill>
                  <a:srgbClr val="0000CC"/>
                </a:solidFill>
                <a:latin typeface="Arial" panose="020B0604020202020204" pitchFamily="34" charset="0"/>
              </a:rPr>
              <a:t>?</a:t>
            </a:r>
            <a:r>
              <a:rPr lang="zh-CN" altLang="en-US" sz="2800" b="1">
                <a:solidFill>
                  <a:srgbClr val="0000CC"/>
                </a:solidFill>
                <a:latin typeface="Arial" panose="020B0604020202020204" pitchFamily="34" charset="0"/>
              </a:rPr>
              <a:t>请结合文本分析。</a:t>
            </a:r>
            <a:r>
              <a:rPr lang="en-US" altLang="zh-CN" sz="2800" b="1">
                <a:solidFill>
                  <a:srgbClr val="0000CC"/>
                </a:solidFill>
                <a:latin typeface="Arial" panose="020B0604020202020204" pitchFamily="34" charset="0"/>
              </a:rPr>
              <a:t> ——《</a:t>
            </a:r>
            <a:r>
              <a:rPr lang="zh-CN" altLang="en-US" sz="2800" b="1">
                <a:solidFill>
                  <a:srgbClr val="0000CC"/>
                </a:solidFill>
                <a:latin typeface="Arial" panose="020B0604020202020204" pitchFamily="34" charset="0"/>
              </a:rPr>
              <a:t>麦穗的故事</a:t>
            </a:r>
            <a:r>
              <a:rPr lang="en-US" altLang="zh-CN" sz="2800" b="1">
                <a:solidFill>
                  <a:srgbClr val="0000CC"/>
                </a:solidFill>
                <a:latin typeface="Arial" panose="020B0604020202020204" pitchFamily="34" charset="0"/>
              </a:rPr>
              <a:t>》</a:t>
            </a:r>
            <a:r>
              <a:rPr lang="zh-CN" altLang="en-US" sz="2800" b="1">
                <a:solidFill>
                  <a:srgbClr val="0000CC"/>
                </a:solidFill>
                <a:latin typeface="Arial" panose="020B0604020202020204" pitchFamily="34" charset="0"/>
              </a:rPr>
              <a:t>常辰哲</a:t>
            </a:r>
            <a:endParaRPr lang="zh-CN" altLang="en-US" sz="2800" b="1">
              <a:solidFill>
                <a:srgbClr val="0000CC"/>
              </a:solidFill>
              <a:latin typeface="Arial" panose="020B0604020202020204" pitchFamily="34" charset="0"/>
            </a:endParaRPr>
          </a:p>
          <a:p>
            <a:pPr>
              <a:lnSpc>
                <a:spcPts val="3000"/>
              </a:lnSpc>
            </a:pPr>
            <a:r>
              <a:rPr lang="zh-CN" altLang="en-US" sz="2800">
                <a:solidFill>
                  <a:srgbClr val="333333"/>
                </a:solidFill>
                <a:latin typeface="Arial" panose="020B0604020202020204" pitchFamily="34" charset="0"/>
              </a:rPr>
              <a:t>    ①采取全知视角，采用第三人称，以旁观者身份来讲述“麦穗”的故事，不受时空限制，叙述自由灵活，显得客观冷静； </a:t>
            </a:r>
            <a:endParaRPr lang="en-US" altLang="zh-CN" sz="2800">
              <a:solidFill>
                <a:srgbClr val="333333"/>
              </a:solidFill>
              <a:latin typeface="Arial" panose="020B0604020202020204" pitchFamily="34" charset="0"/>
            </a:endParaRPr>
          </a:p>
          <a:p>
            <a:pPr>
              <a:lnSpc>
                <a:spcPts val="3000"/>
              </a:lnSpc>
            </a:pPr>
            <a:r>
              <a:rPr lang="zh-CN" altLang="en-US" sz="2800">
                <a:solidFill>
                  <a:srgbClr val="333333"/>
                </a:solidFill>
                <a:latin typeface="Arial" panose="020B0604020202020204" pitchFamily="34" charset="0"/>
              </a:rPr>
              <a:t>    ②采用顺叙，按照“麦穗”成长的时间顺序自然展开，以“麦子梦”为线索，虚实结合不蔓不枝，清晰地展现了主人公由一个普通的山村娃成长为一个优秀戍边战士的过程。</a:t>
            </a:r>
            <a:endParaRPr lang="zh-CN" altLang="en-US" sz="2800">
              <a:solidFill>
                <a:srgbClr val="333333"/>
              </a:solidFill>
              <a:latin typeface="Arial" panose="020B0604020202020204" pitchFamily="34" charset="0"/>
            </a:endParaRPr>
          </a:p>
          <a:p>
            <a:pPr>
              <a:lnSpc>
                <a:spcPts val="3000"/>
              </a:lnSpc>
            </a:pPr>
            <a:r>
              <a:rPr lang="zh-CN" altLang="en-US" sz="2800">
                <a:solidFill>
                  <a:srgbClr val="333333"/>
                </a:solidFill>
                <a:latin typeface="Arial" panose="020B0604020202020204" pitchFamily="34" charset="0"/>
              </a:rPr>
              <a:t>    ③巧妙采用片断组合手法（或蒙太奇手法），将出生起名、人武部报名、长跑唱歌哭泣、梦境等情景描写与叙事相结合，叙事简洁明快，集中紧凑。</a:t>
            </a:r>
            <a:endParaRPr lang="zh-CN" altLang="en-US" sz="2800">
              <a:solidFill>
                <a:srgbClr val="333333"/>
              </a:solidFill>
              <a:latin typeface="Arial" panose="020B0604020202020204" pitchFamily="34" charset="0"/>
            </a:endParaRPr>
          </a:p>
          <a:p>
            <a:pPr>
              <a:lnSpc>
                <a:spcPts val="3000"/>
              </a:lnSpc>
            </a:pPr>
            <a:r>
              <a:rPr lang="zh-CN" altLang="en-US" sz="2800">
                <a:solidFill>
                  <a:srgbClr val="333333"/>
                </a:solidFill>
                <a:latin typeface="Arial" panose="020B0604020202020204" pitchFamily="34" charset="0"/>
              </a:rPr>
              <a:t>     ④采用多种表现手法，叙事中运用动作描写、心理描写等手法多角度塑造“麦穗”积极进取、富有责任感的形象。</a:t>
            </a:r>
            <a:endParaRPr lang="zh-CN" altLang="en-US" sz="2800">
              <a:solidFill>
                <a:srgbClr val="333333"/>
              </a:solidFill>
              <a:latin typeface="Arial" panose="020B0604020202020204" pitchFamily="34" charset="0"/>
            </a:endParaRPr>
          </a:p>
          <a:p>
            <a:pPr>
              <a:lnSpc>
                <a:spcPts val="3000"/>
              </a:lnSpc>
            </a:pPr>
            <a:endParaRPr lang="en-US" altLang="zh-CN" sz="2800">
              <a:solidFill>
                <a:srgbClr val="333333"/>
              </a:solidFill>
              <a:latin typeface="Arial" panose="020B0604020202020204" pitchFamily="34"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49" name=""/>
        <p:cNvGrpSpPr/>
        <p:nvPr/>
      </p:nvGrpSpPr>
      <p:grpSpPr>
        <a:xfrm>
          <a:off x="0" y="0"/>
          <a:ext cx="0" cy="0"/>
          <a:chOff x="0" y="0"/>
          <a:chExt cx="0" cy="0"/>
        </a:xfrm>
      </p:grpSpPr>
      <p:sp>
        <p:nvSpPr>
          <p:cNvPr id="1048690" name="矩形 3"/>
          <p:cNvSpPr/>
          <p:nvPr/>
        </p:nvSpPr>
        <p:spPr>
          <a:xfrm>
            <a:off x="478302" y="1468944"/>
            <a:ext cx="11490178" cy="954107"/>
          </a:xfrm>
          <a:prstGeom prst="rect">
            <a:avLst/>
          </a:prstGeom>
        </p:spPr>
        <p:txBody>
          <a:bodyPr wrap="square">
            <a:spAutoFit/>
          </a:bodyPr>
          <a:lstStyle/>
          <a:p>
            <a:r>
              <a:rPr lang="en-US" altLang="zh-CN" sz="2800">
                <a:solidFill>
                  <a:srgbClr val="222222"/>
                </a:solidFill>
                <a:latin typeface="微软雅黑" panose="020B0503020204020204" charset="-122"/>
                <a:ea typeface="微软雅黑" panose="020B0503020204020204" charset="-122"/>
              </a:rPr>
              <a:t>8.</a:t>
            </a:r>
            <a:r>
              <a:rPr lang="zh-CN" altLang="en-US" sz="2800">
                <a:solidFill>
                  <a:srgbClr val="222222"/>
                </a:solidFill>
                <a:latin typeface="微软雅黑" panose="020B0503020204020204" charset="-122"/>
                <a:ea typeface="微软雅黑" panose="020B0503020204020204" charset="-122"/>
              </a:rPr>
              <a:t>作品</a:t>
            </a:r>
            <a:r>
              <a:rPr lang="zh-CN" altLang="en-US" sz="2800">
                <a:solidFill>
                  <a:srgbClr val="FF0000"/>
                </a:solidFill>
                <a:latin typeface="微软雅黑" panose="020B0503020204020204" charset="-122"/>
                <a:ea typeface="微软雅黑" panose="020B0503020204020204" charset="-122"/>
              </a:rPr>
              <a:t>叙述舒缓</a:t>
            </a:r>
            <a:r>
              <a:rPr lang="zh-CN" altLang="en-US" sz="2800">
                <a:solidFill>
                  <a:srgbClr val="222222"/>
                </a:solidFill>
                <a:latin typeface="微软雅黑" panose="020B0503020204020204" charset="-122"/>
                <a:ea typeface="微软雅黑" panose="020B0503020204020204" charset="-122"/>
              </a:rPr>
              <a:t>，</a:t>
            </a:r>
            <a:r>
              <a:rPr lang="zh-CN" altLang="en-US" sz="2800">
                <a:solidFill>
                  <a:srgbClr val="FF0000"/>
                </a:solidFill>
                <a:latin typeface="微软雅黑" panose="020B0503020204020204" charset="-122"/>
                <a:ea typeface="微软雅黑" panose="020B0503020204020204" charset="-122"/>
              </a:rPr>
              <a:t>没有太强的故事性</a:t>
            </a:r>
            <a:r>
              <a:rPr lang="zh-CN" altLang="en-US" sz="2800">
                <a:solidFill>
                  <a:srgbClr val="222222"/>
                </a:solidFill>
                <a:latin typeface="微软雅黑" panose="020B0503020204020204" charset="-122"/>
                <a:ea typeface="微软雅黑" panose="020B0503020204020204" charset="-122"/>
              </a:rPr>
              <a:t>，这样写对表现小说的内容有什么</a:t>
            </a:r>
            <a:r>
              <a:rPr lang="zh-CN" altLang="en-US" sz="2800">
                <a:solidFill>
                  <a:srgbClr val="FF0000"/>
                </a:solidFill>
                <a:latin typeface="微软雅黑" panose="020B0503020204020204" charset="-122"/>
                <a:ea typeface="微软雅黑" panose="020B0503020204020204" charset="-122"/>
              </a:rPr>
              <a:t>作用</a:t>
            </a:r>
            <a:r>
              <a:rPr lang="en-US" altLang="zh-CN" sz="2800">
                <a:solidFill>
                  <a:srgbClr val="222222"/>
                </a:solidFill>
                <a:latin typeface="微软雅黑" panose="020B0503020204020204" charset="-122"/>
                <a:ea typeface="微软雅黑" panose="020B0503020204020204" charset="-122"/>
              </a:rPr>
              <a:t>? </a:t>
            </a:r>
            <a:r>
              <a:rPr lang="zh-CN" altLang="en-US" sz="2800">
                <a:solidFill>
                  <a:srgbClr val="222222"/>
                </a:solidFill>
                <a:latin typeface="微软雅黑" panose="020B0503020204020204" charset="-122"/>
                <a:ea typeface="微软雅黑" panose="020B0503020204020204" charset="-122"/>
              </a:rPr>
              <a:t>试作探究。</a:t>
            </a:r>
            <a:r>
              <a:rPr lang="en-US" altLang="zh-CN" sz="2800">
                <a:solidFill>
                  <a:srgbClr val="222222"/>
                </a:solidFill>
                <a:latin typeface="微软雅黑" panose="020B0503020204020204" charset="-122"/>
                <a:ea typeface="微软雅黑" panose="020B0503020204020204" charset="-122"/>
              </a:rPr>
              <a:t>(6</a:t>
            </a:r>
            <a:r>
              <a:rPr lang="zh-CN" altLang="en-US" sz="2800">
                <a:solidFill>
                  <a:srgbClr val="222222"/>
                </a:solidFill>
                <a:latin typeface="微软雅黑" panose="020B0503020204020204" charset="-122"/>
                <a:ea typeface="微软雅黑" panose="020B0503020204020204" charset="-122"/>
              </a:rPr>
              <a:t>分</a:t>
            </a:r>
            <a:r>
              <a:rPr lang="en-US" altLang="zh-CN" sz="2800">
                <a:solidFill>
                  <a:srgbClr val="222222"/>
                </a:solidFill>
                <a:latin typeface="微软雅黑" panose="020B0503020204020204" charset="-122"/>
                <a:ea typeface="微软雅黑" panose="020B0503020204020204" charset="-122"/>
              </a:rPr>
              <a:t>)</a:t>
            </a:r>
            <a:endParaRPr lang="zh-CN" altLang="en-US" sz="2800"/>
          </a:p>
        </p:txBody>
      </p:sp>
      <p:sp>
        <p:nvSpPr>
          <p:cNvPr id="1048691" name="矩形 4"/>
          <p:cNvSpPr/>
          <p:nvPr/>
        </p:nvSpPr>
        <p:spPr>
          <a:xfrm>
            <a:off x="337625" y="2551837"/>
            <a:ext cx="10846190" cy="3323987"/>
          </a:xfrm>
          <a:prstGeom prst="rect">
            <a:avLst/>
          </a:prstGeom>
        </p:spPr>
        <p:txBody>
          <a:bodyPr wrap="square">
            <a:spAutoFit/>
          </a:bodyPr>
          <a:lstStyle/>
          <a:p>
            <a:pPr algn="just">
              <a:lnSpc>
                <a:spcPct val="150000"/>
              </a:lnSpc>
            </a:pPr>
            <a:r>
              <a:rPr lang="en-US" altLang="zh-CN" sz="2800">
                <a:solidFill>
                  <a:srgbClr val="222222"/>
                </a:solidFill>
                <a:latin typeface="微软雅黑" panose="020B0503020204020204" charset="-122"/>
                <a:ea typeface="微软雅黑" panose="020B0503020204020204" charset="-122"/>
              </a:rPr>
              <a:t>【</a:t>
            </a:r>
            <a:r>
              <a:rPr lang="zh-CN" altLang="en-US" sz="2800">
                <a:solidFill>
                  <a:srgbClr val="222222"/>
                </a:solidFill>
                <a:latin typeface="微软雅黑" panose="020B0503020204020204" charset="-122"/>
                <a:ea typeface="微软雅黑" panose="020B0503020204020204" charset="-122"/>
              </a:rPr>
              <a:t>参考答案</a:t>
            </a:r>
            <a:r>
              <a:rPr lang="en-US" altLang="zh-CN" sz="2800">
                <a:solidFill>
                  <a:srgbClr val="222222"/>
                </a:solidFill>
                <a:latin typeface="微软雅黑" panose="020B0503020204020204" charset="-122"/>
                <a:ea typeface="微软雅黑" panose="020B0503020204020204" charset="-122"/>
              </a:rPr>
              <a:t>】</a:t>
            </a:r>
            <a:endParaRPr lang="en-US" altLang="zh-CN" sz="2800">
              <a:solidFill>
                <a:srgbClr val="222222"/>
              </a:solidFill>
              <a:latin typeface="微软雅黑" panose="020B0503020204020204" charset="-122"/>
              <a:ea typeface="微软雅黑" panose="020B0503020204020204" charset="-122"/>
            </a:endParaRPr>
          </a:p>
          <a:p>
            <a:pPr algn="just">
              <a:lnSpc>
                <a:spcPct val="150000"/>
              </a:lnSpc>
            </a:pPr>
            <a:r>
              <a:rPr lang="zh-CN" altLang="en-US" sz="2800">
                <a:solidFill>
                  <a:srgbClr val="222222"/>
                </a:solidFill>
                <a:latin typeface="微软雅黑" panose="020B0503020204020204" charset="-122"/>
                <a:ea typeface="微软雅黑" panose="020B0503020204020204" charset="-122"/>
              </a:rPr>
              <a:t>     （</a:t>
            </a:r>
            <a:r>
              <a:rPr lang="en-US" altLang="zh-CN" sz="2800">
                <a:solidFill>
                  <a:srgbClr val="222222"/>
                </a:solidFill>
                <a:latin typeface="微软雅黑" panose="020B0503020204020204" charset="-122"/>
                <a:ea typeface="微软雅黑" panose="020B0503020204020204" charset="-122"/>
              </a:rPr>
              <a:t>1</a:t>
            </a:r>
            <a:r>
              <a:rPr lang="zh-CN" altLang="en-US" sz="2800">
                <a:solidFill>
                  <a:srgbClr val="222222"/>
                </a:solidFill>
                <a:latin typeface="微软雅黑" panose="020B0503020204020204" charset="-122"/>
                <a:ea typeface="微软雅黑" panose="020B0503020204020204" charset="-122"/>
              </a:rPr>
              <a:t>）有助于刻画小说中女儿的</a:t>
            </a:r>
            <a:r>
              <a:rPr lang="zh-CN" altLang="en-US" sz="2800">
                <a:solidFill>
                  <a:srgbClr val="FF0000"/>
                </a:solidFill>
                <a:latin typeface="微软雅黑" panose="020B0503020204020204" charset="-122"/>
                <a:ea typeface="微软雅黑" panose="020B0503020204020204" charset="-122"/>
              </a:rPr>
              <a:t>形象</a:t>
            </a:r>
            <a:r>
              <a:rPr lang="zh-CN" altLang="en-US" sz="2800">
                <a:solidFill>
                  <a:srgbClr val="222222"/>
                </a:solidFill>
                <a:latin typeface="微软雅黑" panose="020B0503020204020204" charset="-122"/>
                <a:ea typeface="微软雅黑" panose="020B0503020204020204" charset="-122"/>
              </a:rPr>
              <a:t>特征：经历平常，性格平和</a:t>
            </a:r>
            <a:r>
              <a:rPr lang="en-US" altLang="zh-CN" sz="2800">
                <a:solidFill>
                  <a:srgbClr val="222222"/>
                </a:solidFill>
                <a:latin typeface="微软雅黑" panose="020B0503020204020204" charset="-122"/>
                <a:ea typeface="微软雅黑" panose="020B0503020204020204" charset="-122"/>
              </a:rPr>
              <a:t>;</a:t>
            </a:r>
            <a:r>
              <a:rPr lang="zh-CN" altLang="en-US" sz="2800">
                <a:solidFill>
                  <a:srgbClr val="222222"/>
                </a:solidFill>
                <a:latin typeface="微软雅黑" panose="020B0503020204020204" charset="-122"/>
                <a:ea typeface="微软雅黑" panose="020B0503020204020204" charset="-122"/>
              </a:rPr>
              <a:t>也有助于表现家庭惯常的生活状态，平凡而琐碎</a:t>
            </a:r>
            <a:r>
              <a:rPr lang="en-US" altLang="zh-CN" sz="2800">
                <a:solidFill>
                  <a:srgbClr val="222222"/>
                </a:solidFill>
                <a:latin typeface="微软雅黑" panose="020B0503020204020204" charset="-122"/>
                <a:ea typeface="微软雅黑" panose="020B0503020204020204" charset="-122"/>
              </a:rPr>
              <a:t>;</a:t>
            </a:r>
            <a:endParaRPr lang="en-US" altLang="zh-CN" sz="2800">
              <a:solidFill>
                <a:srgbClr val="222222"/>
              </a:solidFill>
              <a:latin typeface="微软雅黑" panose="020B0503020204020204" charset="-122"/>
              <a:ea typeface="微软雅黑" panose="020B0503020204020204" charset="-122"/>
            </a:endParaRPr>
          </a:p>
          <a:p>
            <a:pPr algn="just">
              <a:lnSpc>
                <a:spcPct val="150000"/>
              </a:lnSpc>
            </a:pPr>
            <a:r>
              <a:rPr lang="zh-CN" altLang="en-US" sz="2800">
                <a:solidFill>
                  <a:srgbClr val="222222"/>
                </a:solidFill>
                <a:latin typeface="微软雅黑" panose="020B0503020204020204" charset="-122"/>
                <a:ea typeface="微软雅黑" panose="020B0503020204020204" charset="-122"/>
              </a:rPr>
              <a:t>     （</a:t>
            </a:r>
            <a:r>
              <a:rPr lang="en-US" altLang="zh-CN" sz="2800">
                <a:solidFill>
                  <a:srgbClr val="222222"/>
                </a:solidFill>
                <a:latin typeface="微软雅黑" panose="020B0503020204020204" charset="-122"/>
                <a:ea typeface="微软雅黑" panose="020B0503020204020204" charset="-122"/>
              </a:rPr>
              <a:t>2</a:t>
            </a:r>
            <a:r>
              <a:rPr lang="zh-CN" altLang="en-US" sz="2800">
                <a:solidFill>
                  <a:srgbClr val="222222"/>
                </a:solidFill>
                <a:latin typeface="微软雅黑" panose="020B0503020204020204" charset="-122"/>
                <a:ea typeface="微软雅黑" panose="020B0503020204020204" charset="-122"/>
              </a:rPr>
              <a:t>）</a:t>
            </a:r>
            <a:r>
              <a:rPr lang="zh-CN" altLang="en-US" sz="2800">
                <a:solidFill>
                  <a:srgbClr val="FF0000"/>
                </a:solidFill>
                <a:latin typeface="微软雅黑" panose="020B0503020204020204" charset="-122"/>
                <a:ea typeface="微软雅黑" panose="020B0503020204020204" charset="-122"/>
              </a:rPr>
              <a:t>淡化了情节，有助于形成作品的抒情风格</a:t>
            </a:r>
            <a:r>
              <a:rPr lang="zh-CN" altLang="en-US" sz="2800">
                <a:solidFill>
                  <a:srgbClr val="222222"/>
                </a:solidFill>
                <a:latin typeface="微软雅黑" panose="020B0503020204020204" charset="-122"/>
                <a:ea typeface="微软雅黑" panose="020B0503020204020204" charset="-122"/>
              </a:rPr>
              <a:t>，表达对这种美好的生活点滴的追忆。</a:t>
            </a:r>
            <a:r>
              <a:rPr lang="en-US" altLang="zh-CN" sz="2800">
                <a:solidFill>
                  <a:srgbClr val="222222"/>
                </a:solidFill>
                <a:latin typeface="微软雅黑" panose="020B0503020204020204" charset="-122"/>
                <a:ea typeface="微软雅黑" panose="020B0503020204020204" charset="-122"/>
              </a:rPr>
              <a:t>(6</a:t>
            </a:r>
            <a:r>
              <a:rPr lang="zh-CN" altLang="en-US" sz="2800">
                <a:solidFill>
                  <a:srgbClr val="222222"/>
                </a:solidFill>
                <a:latin typeface="微软雅黑" panose="020B0503020204020204" charset="-122"/>
                <a:ea typeface="微软雅黑" panose="020B0503020204020204" charset="-122"/>
              </a:rPr>
              <a:t>分</a:t>
            </a:r>
            <a:r>
              <a:rPr lang="en-US" altLang="zh-CN" sz="2800" smtClean="0">
                <a:solidFill>
                  <a:srgbClr val="222222"/>
                </a:solidFill>
                <a:latin typeface="微软雅黑" panose="020B0503020204020204" charset="-122"/>
                <a:ea typeface="微软雅黑" panose="020B0503020204020204" charset="-122"/>
              </a:rPr>
              <a:t>)</a:t>
            </a:r>
            <a:endParaRPr lang="en-US" altLang="zh-CN" sz="2800">
              <a:solidFill>
                <a:srgbClr val="222222"/>
              </a:solidFill>
              <a:latin typeface="微软雅黑" panose="020B0503020204020204" charset="-122"/>
              <a:ea typeface="微软雅黑" panose="020B0503020204020204" charset="-122"/>
            </a:endParaRPr>
          </a:p>
        </p:txBody>
      </p:sp>
      <p:sp>
        <p:nvSpPr>
          <p:cNvPr id="1048692" name="矩形 5"/>
          <p:cNvSpPr/>
          <p:nvPr/>
        </p:nvSpPr>
        <p:spPr>
          <a:xfrm>
            <a:off x="5152220" y="304683"/>
            <a:ext cx="1422184" cy="1137106"/>
          </a:xfrm>
          <a:prstGeom prst="rect">
            <a:avLst/>
          </a:prstGeom>
        </p:spPr>
        <p:txBody>
          <a:bodyPr wrap="none">
            <a:spAutoFit/>
          </a:bodyPr>
          <a:lstStyle/>
          <a:p>
            <a:pPr>
              <a:lnSpc>
                <a:spcPct val="150000"/>
              </a:lnSpc>
            </a:pPr>
            <a:r>
              <a:rPr lang="en-US" altLang="zh-CN" sz="2400" b="1"/>
              <a:t>《</a:t>
            </a:r>
            <a:r>
              <a:rPr lang="zh-CN" altLang="en-US" sz="2400" b="1"/>
              <a:t>红梅</a:t>
            </a:r>
            <a:r>
              <a:rPr lang="en-US" altLang="zh-CN" sz="2400" b="1"/>
              <a:t>》</a:t>
            </a:r>
            <a:endParaRPr lang="en-US" altLang="zh-CN" sz="2400" b="1"/>
          </a:p>
          <a:p>
            <a:pPr>
              <a:lnSpc>
                <a:spcPct val="150000"/>
              </a:lnSpc>
            </a:pPr>
            <a:r>
              <a:rPr lang="zh-CN" altLang="en-US" sz="2400" b="1"/>
              <a:t>川端康成</a:t>
            </a:r>
            <a:endParaRPr lang="zh-CN" altLang="en-US" sz="2400" b="1"/>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50" name=""/>
        <p:cNvGrpSpPr/>
        <p:nvPr/>
      </p:nvGrpSpPr>
      <p:grpSpPr>
        <a:xfrm>
          <a:off x="0" y="0"/>
          <a:ext cx="0" cy="0"/>
          <a:chOff x="0" y="0"/>
          <a:chExt cx="0" cy="0"/>
        </a:xfrm>
      </p:grpSpPr>
      <p:pic>
        <p:nvPicPr>
          <p:cNvPr id="2097190" name="图片 4"/>
          <p:cNvPicPr>
            <a:picLocks noChangeAspect="1"/>
          </p:cNvPicPr>
          <p:nvPr/>
        </p:nvPicPr>
        <p:blipFill>
          <a:blip r:embed="rId1">
            <a:clrChange>
              <a:clrFrom>
                <a:srgbClr val="EFF3FF"/>
              </a:clrFrom>
              <a:clrTo>
                <a:srgbClr val="EFF3FF">
                  <a:alpha val="0"/>
                </a:srgbClr>
              </a:clrTo>
            </a:clrChange>
          </a:blip>
          <a:srcRect l="20654" t="8616"/>
          <a:stretch>
            <a:fillRect/>
          </a:stretch>
        </p:blipFill>
        <p:spPr>
          <a:xfrm>
            <a:off x="-98474" y="0"/>
            <a:ext cx="12290473" cy="6857999"/>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51" name=""/>
        <p:cNvGrpSpPr/>
        <p:nvPr/>
      </p:nvGrpSpPr>
      <p:grpSpPr>
        <a:xfrm>
          <a:off x="0" y="0"/>
          <a:ext cx="0" cy="0"/>
          <a:chOff x="0" y="0"/>
          <a:chExt cx="0" cy="0"/>
        </a:xfrm>
      </p:grpSpPr>
      <p:pic>
        <p:nvPicPr>
          <p:cNvPr id="2097191" name="图片 4"/>
          <p:cNvPicPr>
            <a:picLocks noChangeAspect="1"/>
          </p:cNvPicPr>
          <p:nvPr/>
        </p:nvPicPr>
        <p:blipFill>
          <a:blip r:embed="rId1">
            <a:clrChange>
              <a:clrFrom>
                <a:srgbClr val="FFFFFF"/>
              </a:clrFrom>
              <a:clrTo>
                <a:srgbClr val="FFFFFF">
                  <a:alpha val="0"/>
                </a:srgbClr>
              </a:clrTo>
            </a:clrChange>
          </a:blip>
          <a:stretch>
            <a:fillRect/>
          </a:stretch>
        </p:blipFill>
        <p:spPr>
          <a:xfrm>
            <a:off x="0" y="1405721"/>
            <a:ext cx="12192000" cy="4838130"/>
          </a:xfrm>
          <a:prstGeom prst="rect">
            <a:avLst/>
          </a:prstGeom>
        </p:spPr>
      </p:pic>
      <p:sp>
        <p:nvSpPr>
          <p:cNvPr id="1048693" name="矩形 3"/>
          <p:cNvSpPr/>
          <p:nvPr/>
        </p:nvSpPr>
        <p:spPr>
          <a:xfrm>
            <a:off x="175128" y="586854"/>
            <a:ext cx="6764993" cy="461665"/>
          </a:xfrm>
          <a:prstGeom prst="rect">
            <a:avLst/>
          </a:prstGeom>
          <a:solidFill>
            <a:schemeClr val="accent2">
              <a:lumMod val="20000"/>
              <a:lumOff val="80000"/>
            </a:schemeClr>
          </a:solidFill>
        </p:spPr>
        <p:txBody>
          <a:bodyPr wrap="none">
            <a:spAutoFit/>
          </a:bodyPr>
          <a:lstStyle/>
          <a:p>
            <a:r>
              <a:rPr lang="zh-CN" altLang="en-US" sz="2400">
                <a:solidFill>
                  <a:srgbClr val="FF0000"/>
                </a:solidFill>
                <a:latin typeface="华文中宋" panose="02010600040101010101" pitchFamily="2" charset="-122"/>
                <a:ea typeface="华文中宋" panose="02010600040101010101" pitchFamily="2" charset="-122"/>
              </a:rPr>
              <a:t>任务二 概括形象</a:t>
            </a:r>
            <a:r>
              <a:rPr lang="en-US" altLang="zh-CN" sz="2400">
                <a:solidFill>
                  <a:srgbClr val="FF0000"/>
                </a:solidFill>
                <a:latin typeface="华文中宋" panose="02010600040101010101" pitchFamily="2" charset="-122"/>
                <a:ea typeface="华文中宋" panose="02010600040101010101" pitchFamily="2" charset="-122"/>
              </a:rPr>
              <a:t>——</a:t>
            </a:r>
            <a:r>
              <a:rPr lang="zh-CN" altLang="en-US" sz="2400" b="1">
                <a:latin typeface="+mn-ea"/>
              </a:rPr>
              <a:t>把握特点，分清角色与角度</a:t>
            </a:r>
            <a:endParaRPr lang="zh-CN" altLang="en-US" sz="2400">
              <a:solidFill>
                <a:srgbClr val="FF0000"/>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52" name=""/>
        <p:cNvGrpSpPr/>
        <p:nvPr/>
      </p:nvGrpSpPr>
      <p:grpSpPr>
        <a:xfrm>
          <a:off x="0" y="0"/>
          <a:ext cx="0" cy="0"/>
          <a:chOff x="0" y="0"/>
          <a:chExt cx="0" cy="0"/>
        </a:xfrm>
      </p:grpSpPr>
      <p:sp>
        <p:nvSpPr>
          <p:cNvPr id="1048694" name="矩形 7"/>
          <p:cNvSpPr/>
          <p:nvPr/>
        </p:nvSpPr>
        <p:spPr>
          <a:xfrm>
            <a:off x="0" y="151179"/>
            <a:ext cx="12192000" cy="6555641"/>
          </a:xfrm>
          <a:prstGeom prst="rect">
            <a:avLst/>
          </a:prstGeom>
          <a:solidFill>
            <a:schemeClr val="bg1"/>
          </a:solidFill>
        </p:spPr>
        <p:txBody>
          <a:bodyPr wrap="square">
            <a:spAutoFit/>
          </a:bodyPr>
          <a:lstStyle/>
          <a:p>
            <a:r>
              <a:rPr lang="zh-CN" altLang="en-US" sz="2000" b="1">
                <a:solidFill>
                  <a:srgbClr val="0000CC"/>
                </a:solidFill>
                <a:latin typeface="+mn-ea"/>
              </a:rPr>
              <a:t>问题一  怎样全面准确地概括形象特点</a:t>
            </a:r>
            <a:r>
              <a:rPr lang="en-US" altLang="zh-CN" sz="2000" b="1">
                <a:solidFill>
                  <a:srgbClr val="0000CC"/>
                </a:solidFill>
                <a:latin typeface="+mn-ea"/>
              </a:rPr>
              <a:t>?</a:t>
            </a:r>
            <a:endParaRPr lang="en-US" altLang="zh-CN" sz="2000" b="1">
              <a:solidFill>
                <a:srgbClr val="0000CC"/>
              </a:solidFill>
              <a:latin typeface="+mn-ea"/>
            </a:endParaRPr>
          </a:p>
          <a:p>
            <a:pPr algn="ctr"/>
            <a:r>
              <a:rPr lang="zh-CN" altLang="en-US" sz="2000">
                <a:solidFill>
                  <a:srgbClr val="FF0000"/>
                </a:solidFill>
                <a:latin typeface="+mn-ea"/>
              </a:rPr>
              <a:t>全面准确概括形象特点“两步骤”</a:t>
            </a:r>
            <a:endParaRPr lang="en-US" altLang="zh-CN" sz="2000">
              <a:solidFill>
                <a:srgbClr val="FF0000"/>
              </a:solidFill>
              <a:latin typeface="+mn-ea"/>
            </a:endParaRPr>
          </a:p>
          <a:p>
            <a:r>
              <a:rPr lang="zh-CN" altLang="en-US" sz="2000" b="1">
                <a:latin typeface="+mn-ea"/>
              </a:rPr>
              <a:t>第一步：审题，定题型</a:t>
            </a:r>
            <a:endParaRPr lang="en-US" altLang="zh-CN" sz="2000" b="1">
              <a:latin typeface="+mn-ea"/>
            </a:endParaRPr>
          </a:p>
          <a:p>
            <a:r>
              <a:rPr lang="en-US" altLang="zh-CN" sz="2000">
                <a:latin typeface="+mn-ea"/>
              </a:rPr>
              <a:t>    </a:t>
            </a:r>
            <a:r>
              <a:rPr lang="zh-CN" altLang="en-US" sz="2000">
                <a:latin typeface="+mn-ea"/>
              </a:rPr>
              <a:t>根据题干分清是</a:t>
            </a:r>
            <a:r>
              <a:rPr lang="zh-CN" altLang="en-US" sz="2000" b="1">
                <a:solidFill>
                  <a:srgbClr val="FF0000"/>
                </a:solidFill>
                <a:latin typeface="+mn-ea"/>
              </a:rPr>
              <a:t>形象特点</a:t>
            </a:r>
            <a:r>
              <a:rPr lang="zh-CN" altLang="en-US" sz="2000">
                <a:latin typeface="+mn-ea"/>
              </a:rPr>
              <a:t>概括还是</a:t>
            </a:r>
            <a:r>
              <a:rPr lang="zh-CN" altLang="en-US" sz="2000" b="1">
                <a:solidFill>
                  <a:srgbClr val="FF0000"/>
                </a:solidFill>
                <a:latin typeface="+mn-ea"/>
              </a:rPr>
              <a:t>性格特点概括</a:t>
            </a:r>
            <a:r>
              <a:rPr lang="zh-CN" altLang="en-US" sz="2000">
                <a:latin typeface="+mn-ea"/>
              </a:rPr>
              <a:t>，</a:t>
            </a:r>
            <a:r>
              <a:rPr lang="zh-CN" altLang="en-US" sz="2000" b="1">
                <a:solidFill>
                  <a:srgbClr val="FF0000"/>
                </a:solidFill>
                <a:latin typeface="+mn-ea"/>
              </a:rPr>
              <a:t>性格特点</a:t>
            </a:r>
            <a:r>
              <a:rPr lang="zh-CN" altLang="en-US" sz="2000">
                <a:latin typeface="+mn-ea"/>
              </a:rPr>
              <a:t>是人物内在的性情品格，</a:t>
            </a:r>
            <a:r>
              <a:rPr lang="zh-CN" altLang="en-US" sz="2000" b="1">
                <a:solidFill>
                  <a:srgbClr val="FF0000"/>
                </a:solidFill>
                <a:latin typeface="+mn-ea"/>
              </a:rPr>
              <a:t>形象特点</a:t>
            </a:r>
            <a:r>
              <a:rPr lang="zh-CN" altLang="en-US" sz="2000">
                <a:latin typeface="+mn-ea"/>
              </a:rPr>
              <a:t>除了包含内在的性格特点外，还包括人物外在的形象、身份等。</a:t>
            </a:r>
            <a:endParaRPr lang="en-US" altLang="zh-CN" sz="2000">
              <a:latin typeface="+mn-ea"/>
            </a:endParaRPr>
          </a:p>
          <a:p>
            <a:r>
              <a:rPr lang="en-US" altLang="zh-CN" sz="2000">
                <a:latin typeface="+mn-ea"/>
              </a:rPr>
              <a:t>    </a:t>
            </a:r>
            <a:r>
              <a:rPr lang="zh-CN" altLang="en-US" sz="2000">
                <a:latin typeface="+mn-ea"/>
              </a:rPr>
              <a:t>弄清楚题干要求是</a:t>
            </a:r>
            <a:r>
              <a:rPr lang="zh-CN" altLang="en-US" sz="2000" b="1">
                <a:solidFill>
                  <a:srgbClr val="FF0000"/>
                </a:solidFill>
                <a:latin typeface="+mn-ea"/>
              </a:rPr>
              <a:t>概括还是分析</a:t>
            </a:r>
            <a:r>
              <a:rPr lang="zh-CN" altLang="en-US" sz="2000">
                <a:latin typeface="+mn-ea"/>
              </a:rPr>
              <a:t>，“概括”题只要求写出人物形象或性格特点，“分析”题要结合文本内容分析。</a:t>
            </a:r>
            <a:endParaRPr lang="en-US" altLang="zh-CN" sz="2000">
              <a:latin typeface="+mn-ea"/>
            </a:endParaRPr>
          </a:p>
          <a:p>
            <a:endParaRPr lang="en-US" altLang="zh-CN" sz="2000" b="1">
              <a:latin typeface="+mn-ea"/>
            </a:endParaRPr>
          </a:p>
          <a:p>
            <a:r>
              <a:rPr lang="zh-CN" altLang="en-US" sz="2000" b="1">
                <a:latin typeface="+mn-ea"/>
              </a:rPr>
              <a:t>第二步</a:t>
            </a:r>
            <a:r>
              <a:rPr lang="en-US" altLang="zh-CN" sz="2000" b="1">
                <a:latin typeface="+mn-ea"/>
              </a:rPr>
              <a:t>:</a:t>
            </a:r>
            <a:r>
              <a:rPr lang="zh-CN" altLang="en-US" sz="2000" b="1">
                <a:latin typeface="+mn-ea"/>
              </a:rPr>
              <a:t>明</a:t>
            </a:r>
            <a:r>
              <a:rPr lang="zh-CN" altLang="en-US" sz="2000" b="1" smtClean="0">
                <a:latin typeface="+mn-ea"/>
              </a:rPr>
              <a:t>角度、找</a:t>
            </a:r>
            <a:r>
              <a:rPr lang="zh-CN" altLang="en-US" sz="2000" b="1">
                <a:latin typeface="+mn-ea"/>
              </a:rPr>
              <a:t>对应</a:t>
            </a:r>
            <a:endParaRPr lang="en-US" altLang="zh-CN" sz="2000" b="1">
              <a:latin typeface="+mn-ea"/>
            </a:endParaRPr>
          </a:p>
          <a:p>
            <a:r>
              <a:rPr lang="en-US" altLang="zh-CN" sz="2000">
                <a:latin typeface="+mn-ea"/>
              </a:rPr>
              <a:t>    </a:t>
            </a:r>
            <a:r>
              <a:rPr lang="zh-CN" altLang="en-US" sz="2000">
                <a:latin typeface="+mn-ea"/>
              </a:rPr>
              <a:t>熟练掌握下面“概括形象特点的</a:t>
            </a:r>
            <a:r>
              <a:rPr lang="en-US" altLang="zh-CN" sz="2000">
                <a:latin typeface="+mn-ea"/>
              </a:rPr>
              <a:t>5</a:t>
            </a:r>
            <a:r>
              <a:rPr lang="zh-CN" altLang="en-US" sz="2000">
                <a:latin typeface="+mn-ea"/>
              </a:rPr>
              <a:t>个角度”，从文本中全面勾画、分析、判断。</a:t>
            </a:r>
            <a:endParaRPr lang="en-US" altLang="zh-CN" sz="2000">
              <a:latin typeface="+mn-ea"/>
            </a:endParaRPr>
          </a:p>
          <a:p>
            <a:r>
              <a:rPr lang="zh-CN" altLang="en-US" sz="2000">
                <a:latin typeface="+mn-ea"/>
              </a:rPr>
              <a:t>    ①从小说中交代的</a:t>
            </a:r>
            <a:r>
              <a:rPr lang="zh-CN" altLang="en-US" sz="2000" b="1">
                <a:solidFill>
                  <a:srgbClr val="FF0000"/>
                </a:solidFill>
                <a:latin typeface="+mn-ea"/>
              </a:rPr>
              <a:t>人物身份、地位、经历、教养</a:t>
            </a:r>
            <a:r>
              <a:rPr lang="zh-CN" altLang="en-US" sz="2000">
                <a:latin typeface="+mn-ea"/>
              </a:rPr>
              <a:t>等方面入手。因为这些直接决定人物的言行影响人物的形象</a:t>
            </a:r>
            <a:r>
              <a:rPr lang="en-US" altLang="zh-CN" sz="2000">
                <a:latin typeface="+mn-ea"/>
              </a:rPr>
              <a:t>(</a:t>
            </a:r>
            <a:r>
              <a:rPr lang="zh-CN" altLang="en-US" sz="2000">
                <a:latin typeface="+mn-ea"/>
              </a:rPr>
              <a:t>性格</a:t>
            </a:r>
            <a:r>
              <a:rPr lang="en-US" altLang="zh-CN" sz="2000">
                <a:latin typeface="+mn-ea"/>
              </a:rPr>
              <a:t>)</a:t>
            </a:r>
            <a:r>
              <a:rPr lang="zh-CN" altLang="en-US" sz="2000">
                <a:latin typeface="+mn-ea"/>
              </a:rPr>
              <a:t>。</a:t>
            </a:r>
            <a:endParaRPr lang="en-US" altLang="zh-CN" sz="2000">
              <a:latin typeface="+mn-ea"/>
            </a:endParaRPr>
          </a:p>
          <a:p>
            <a:r>
              <a:rPr lang="zh-CN" altLang="en-US" sz="2000">
                <a:latin typeface="+mn-ea"/>
              </a:rPr>
              <a:t>    ②从刻画人物的手法入手。通过小说对人物的</a:t>
            </a:r>
            <a:r>
              <a:rPr lang="zh-CN" altLang="en-US" sz="2000" b="1">
                <a:solidFill>
                  <a:srgbClr val="FF0000"/>
                </a:solidFill>
                <a:latin typeface="+mn-ea"/>
              </a:rPr>
              <a:t>外貌、动作、语言、心理、细节等正面描写</a:t>
            </a:r>
            <a:r>
              <a:rPr lang="zh-CN" altLang="en-US" sz="2000">
                <a:latin typeface="+mn-ea"/>
              </a:rPr>
              <a:t>和</a:t>
            </a:r>
            <a:r>
              <a:rPr lang="zh-CN" altLang="en-US" sz="2000" b="1">
                <a:solidFill>
                  <a:srgbClr val="FF0000"/>
                </a:solidFill>
                <a:latin typeface="+mn-ea"/>
              </a:rPr>
              <a:t>侧面描写</a:t>
            </a:r>
            <a:r>
              <a:rPr lang="zh-CN" altLang="en-US" sz="2000">
                <a:latin typeface="+mn-ea"/>
              </a:rPr>
              <a:t>进行分析，概括出人物的形象</a:t>
            </a:r>
            <a:r>
              <a:rPr lang="en-US" altLang="zh-CN" sz="2000">
                <a:latin typeface="+mn-ea"/>
              </a:rPr>
              <a:t>(</a:t>
            </a:r>
            <a:r>
              <a:rPr lang="zh-CN" altLang="en-US" sz="2000">
                <a:latin typeface="+mn-ea"/>
              </a:rPr>
              <a:t>性格</a:t>
            </a:r>
            <a:r>
              <a:rPr lang="en-US" altLang="zh-CN" sz="2000">
                <a:latin typeface="+mn-ea"/>
              </a:rPr>
              <a:t>)</a:t>
            </a:r>
            <a:r>
              <a:rPr lang="zh-CN" altLang="en-US" sz="2000">
                <a:latin typeface="+mn-ea"/>
              </a:rPr>
              <a:t>特征。</a:t>
            </a:r>
            <a:endParaRPr lang="en-US" altLang="zh-CN" sz="2000">
              <a:latin typeface="+mn-ea"/>
            </a:endParaRPr>
          </a:p>
          <a:p>
            <a:r>
              <a:rPr lang="zh-CN" altLang="en-US" sz="2000">
                <a:latin typeface="+mn-ea"/>
              </a:rPr>
              <a:t>    ③从</a:t>
            </a:r>
            <a:r>
              <a:rPr lang="zh-CN" altLang="en-US" sz="2000" b="1">
                <a:solidFill>
                  <a:srgbClr val="FF0000"/>
                </a:solidFill>
                <a:latin typeface="+mn-ea"/>
              </a:rPr>
              <a:t>分析情节</a:t>
            </a:r>
            <a:r>
              <a:rPr lang="zh-CN" altLang="en-US" sz="2000">
                <a:latin typeface="+mn-ea"/>
              </a:rPr>
              <a:t>入手，把握人物的形象</a:t>
            </a:r>
            <a:r>
              <a:rPr lang="en-US" altLang="zh-CN" sz="2000">
                <a:latin typeface="+mn-ea"/>
              </a:rPr>
              <a:t>(</a:t>
            </a:r>
            <a:r>
              <a:rPr lang="zh-CN" altLang="en-US" sz="2000">
                <a:latin typeface="+mn-ea"/>
              </a:rPr>
              <a:t>性格</a:t>
            </a:r>
            <a:r>
              <a:rPr lang="en-US" altLang="zh-CN" sz="2000">
                <a:latin typeface="+mn-ea"/>
              </a:rPr>
              <a:t>)</a:t>
            </a:r>
            <a:r>
              <a:rPr lang="zh-CN" altLang="en-US" sz="2000">
                <a:latin typeface="+mn-ea"/>
              </a:rPr>
              <a:t>特征。情节一般是通过描写人物思想性格和情感欲望的冲突以及因此引起的人物之间的关系、人物命运的变化来展开的。</a:t>
            </a:r>
            <a:endParaRPr lang="en-US" altLang="zh-CN" sz="2000">
              <a:latin typeface="+mn-ea"/>
            </a:endParaRPr>
          </a:p>
          <a:p>
            <a:r>
              <a:rPr lang="zh-CN" altLang="en-US" sz="2000">
                <a:latin typeface="+mn-ea"/>
              </a:rPr>
              <a:t>    ④从</a:t>
            </a:r>
            <a:r>
              <a:rPr lang="zh-CN" altLang="en-US" sz="2000" b="1">
                <a:solidFill>
                  <a:srgbClr val="FF0000"/>
                </a:solidFill>
                <a:latin typeface="+mn-ea"/>
              </a:rPr>
              <a:t>分析环境</a:t>
            </a:r>
            <a:r>
              <a:rPr lang="zh-CN" altLang="en-US" sz="2000">
                <a:latin typeface="+mn-ea"/>
              </a:rPr>
              <a:t>入手，探究人物命运及其思想性格之所以如此的社会原因，有时还要联系人物活动的社会历史背景。</a:t>
            </a:r>
            <a:endParaRPr lang="en-US" altLang="zh-CN" sz="2000">
              <a:latin typeface="+mn-ea"/>
            </a:endParaRPr>
          </a:p>
          <a:p>
            <a:r>
              <a:rPr lang="zh-CN" altLang="en-US" sz="2000">
                <a:latin typeface="+mn-ea"/>
              </a:rPr>
              <a:t>    ⑤从</a:t>
            </a:r>
            <a:r>
              <a:rPr lang="zh-CN" altLang="en-US" sz="2000" b="1">
                <a:solidFill>
                  <a:srgbClr val="FF0000"/>
                </a:solidFill>
                <a:latin typeface="+mn-ea"/>
              </a:rPr>
              <a:t>人物间的关系、作者的议论（评价）、作品中其他人物的评价</a:t>
            </a:r>
            <a:r>
              <a:rPr lang="zh-CN" altLang="en-US" sz="2000">
                <a:latin typeface="+mn-ea"/>
              </a:rPr>
              <a:t>入手。许多小说作品所提供的人物往往不止一个，这就要求我们准确分析几个人物之间的关系，确定主次，从他们之间的复杂关系中把握主要人物的性格特征。作者的评论或其他人物的评价，更是人物性格特征的直接体现。</a:t>
            </a:r>
            <a:endParaRPr lang="zh-CN" altLang="en-US" sz="2000">
              <a:latin typeface="+mn-ea"/>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53" name=""/>
        <p:cNvGrpSpPr/>
        <p:nvPr/>
      </p:nvGrpSpPr>
      <p:grpSpPr>
        <a:xfrm>
          <a:off x="0" y="0"/>
          <a:ext cx="0" cy="0"/>
          <a:chOff x="0" y="0"/>
          <a:chExt cx="0" cy="0"/>
        </a:xfrm>
      </p:grpSpPr>
      <p:sp>
        <p:nvSpPr>
          <p:cNvPr id="1048695" name="矩形 3"/>
          <p:cNvSpPr/>
          <p:nvPr/>
        </p:nvSpPr>
        <p:spPr>
          <a:xfrm>
            <a:off x="328246" y="1986745"/>
            <a:ext cx="11535508" cy="4461093"/>
          </a:xfrm>
          <a:prstGeom prst="rect">
            <a:avLst/>
          </a:prstGeom>
        </p:spPr>
        <p:txBody>
          <a:bodyPr wrap="square">
            <a:spAutoFit/>
          </a:bodyPr>
          <a:lstStyle/>
          <a:p>
            <a:pPr>
              <a:lnSpc>
                <a:spcPct val="150000"/>
              </a:lnSpc>
            </a:pPr>
            <a:r>
              <a:rPr lang="en-US" altLang="zh-CN" sz="2400">
                <a:solidFill>
                  <a:srgbClr val="333333"/>
                </a:solidFill>
                <a:latin typeface="Arial" panose="020B0604020202020204" pitchFamily="34" charset="0"/>
              </a:rPr>
              <a:t>8</a:t>
            </a:r>
            <a:r>
              <a:rPr lang="zh-CN" altLang="en-US" sz="2400">
                <a:solidFill>
                  <a:srgbClr val="333333"/>
                </a:solidFill>
                <a:latin typeface="Arial" panose="020B0604020202020204" pitchFamily="34" charset="0"/>
              </a:rPr>
              <a:t>．</a:t>
            </a:r>
            <a:r>
              <a:rPr lang="zh-CN" altLang="en-US" sz="2400"/>
              <a:t>结合小说内容，简要分析老头儿的</a:t>
            </a:r>
            <a:r>
              <a:rPr lang="zh-CN" altLang="en-US" sz="2400">
                <a:solidFill>
                  <a:srgbClr val="FF0000"/>
                </a:solidFill>
              </a:rPr>
              <a:t>形象特征</a:t>
            </a:r>
            <a:r>
              <a:rPr lang="zh-CN" altLang="en-US" sz="2400"/>
              <a:t>。</a:t>
            </a:r>
            <a:endParaRPr lang="en-US" altLang="zh-CN" sz="2400">
              <a:solidFill>
                <a:srgbClr val="333333"/>
              </a:solidFill>
              <a:latin typeface="Arial" panose="020B0604020202020204" pitchFamily="34" charset="0"/>
            </a:endParaRPr>
          </a:p>
          <a:p>
            <a:pPr>
              <a:lnSpc>
                <a:spcPct val="150000"/>
              </a:lnSpc>
            </a:pPr>
            <a:r>
              <a:rPr lang="zh-CN" altLang="en-US" sz="2400">
                <a:solidFill>
                  <a:srgbClr val="FF0000"/>
                </a:solidFill>
                <a:latin typeface="Arial" panose="020B0604020202020204" pitchFamily="34" charset="0"/>
              </a:rPr>
              <a:t>①爱惜旧物</a:t>
            </a:r>
            <a:r>
              <a:rPr lang="zh-CN" altLang="en-US" sz="2400">
                <a:solidFill>
                  <a:srgbClr val="333333"/>
                </a:solidFill>
                <a:latin typeface="Arial" panose="020B0604020202020204" pitchFamily="34" charset="0"/>
              </a:rPr>
              <a:t>。如：认为“多好的东西都当垃圾扔了、浪费东西看似不丢人，实际上是等于犯罪”等等；</a:t>
            </a:r>
            <a:endParaRPr lang="en-US" altLang="zh-CN" sz="2400">
              <a:solidFill>
                <a:srgbClr val="333333"/>
              </a:solidFill>
              <a:latin typeface="Arial" panose="020B0604020202020204" pitchFamily="34" charset="0"/>
            </a:endParaRPr>
          </a:p>
          <a:p>
            <a:pPr>
              <a:lnSpc>
                <a:spcPct val="150000"/>
              </a:lnSpc>
            </a:pPr>
            <a:r>
              <a:rPr lang="zh-CN" altLang="en-US" sz="2400">
                <a:solidFill>
                  <a:srgbClr val="FF0000"/>
                </a:solidFill>
                <a:latin typeface="Arial" panose="020B0604020202020204" pitchFamily="34" charset="0"/>
              </a:rPr>
              <a:t>②热心善良</a:t>
            </a:r>
            <a:r>
              <a:rPr lang="zh-CN" altLang="en-US" sz="2400">
                <a:solidFill>
                  <a:srgbClr val="333333"/>
                </a:solidFill>
                <a:latin typeface="Arial" panose="020B0604020202020204" pitchFamily="34" charset="0"/>
              </a:rPr>
              <a:t>。如：捐赠衣物，寻访失主；</a:t>
            </a:r>
            <a:endParaRPr lang="en-US" altLang="zh-CN" sz="2400">
              <a:solidFill>
                <a:srgbClr val="333333"/>
              </a:solidFill>
              <a:latin typeface="Arial" panose="020B0604020202020204" pitchFamily="34" charset="0"/>
            </a:endParaRPr>
          </a:p>
          <a:p>
            <a:pPr>
              <a:lnSpc>
                <a:spcPct val="150000"/>
              </a:lnSpc>
            </a:pPr>
            <a:r>
              <a:rPr lang="zh-CN" altLang="en-US" sz="2400">
                <a:solidFill>
                  <a:srgbClr val="FF0000"/>
                </a:solidFill>
                <a:latin typeface="Arial" panose="020B0604020202020204" pitchFamily="34" charset="0"/>
              </a:rPr>
              <a:t>③恬淡随和</a:t>
            </a:r>
            <a:r>
              <a:rPr lang="zh-CN" altLang="en-US" sz="2400">
                <a:solidFill>
                  <a:srgbClr val="333333"/>
                </a:solidFill>
                <a:latin typeface="Arial" panose="020B0604020202020204" pitchFamily="34" charset="0"/>
              </a:rPr>
              <a:t>。如：妻女对他拾废品有埋怨情绪，他不以为意，并不生气，依然做他喜欢的事；</a:t>
            </a:r>
            <a:endParaRPr lang="en-US" altLang="zh-CN" sz="2400">
              <a:solidFill>
                <a:srgbClr val="333333"/>
              </a:solidFill>
              <a:latin typeface="Arial" panose="020B0604020202020204" pitchFamily="34" charset="0"/>
            </a:endParaRPr>
          </a:p>
          <a:p>
            <a:pPr>
              <a:lnSpc>
                <a:spcPct val="150000"/>
              </a:lnSpc>
            </a:pPr>
            <a:r>
              <a:rPr lang="zh-CN" altLang="en-US" sz="2400">
                <a:solidFill>
                  <a:srgbClr val="FF0000"/>
                </a:solidFill>
                <a:latin typeface="Arial" panose="020B0604020202020204" pitchFamily="34" charset="0"/>
              </a:rPr>
              <a:t>④坚定执着</a:t>
            </a:r>
            <a:r>
              <a:rPr lang="zh-CN" altLang="en-US" sz="2400">
                <a:solidFill>
                  <a:srgbClr val="333333"/>
                </a:solidFill>
                <a:latin typeface="Arial" panose="020B0604020202020204" pitchFamily="34" charset="0"/>
              </a:rPr>
              <a:t>。如：坚持要找到照片的失主，不听女儿劝阻，执着要等待失主；⑤细心认真。如：对待废品，细心整理。</a:t>
            </a:r>
            <a:endParaRPr lang="zh-CN" altLang="en-US" sz="2400"/>
          </a:p>
        </p:txBody>
      </p:sp>
      <p:sp>
        <p:nvSpPr>
          <p:cNvPr id="1048696" name="矩形 4"/>
          <p:cNvSpPr/>
          <p:nvPr/>
        </p:nvSpPr>
        <p:spPr>
          <a:xfrm>
            <a:off x="2907323" y="404838"/>
            <a:ext cx="7207348" cy="369332"/>
          </a:xfrm>
          <a:prstGeom prst="rect">
            <a:avLst/>
          </a:prstGeom>
        </p:spPr>
        <p:txBody>
          <a:bodyPr wrap="square">
            <a:spAutoFit/>
          </a:bodyPr>
          <a:lstStyle/>
          <a:p>
            <a:pPr algn="just"/>
            <a:r>
              <a:rPr lang="zh-CN" altLang="en-US" b="1">
                <a:solidFill>
                  <a:srgbClr val="000000"/>
                </a:solidFill>
                <a:latin typeface="微软雅黑" panose="020B0503020204020204" charset="-122"/>
                <a:ea typeface="微软雅黑" panose="020B0503020204020204" charset="-122"/>
              </a:rPr>
              <a:t>扬州市</a:t>
            </a:r>
            <a:r>
              <a:rPr lang="en-US" altLang="zh-CN" b="1">
                <a:solidFill>
                  <a:srgbClr val="000000"/>
                </a:solidFill>
                <a:latin typeface="微软雅黑" panose="020B0503020204020204" charset="-122"/>
                <a:ea typeface="微软雅黑" panose="020B0503020204020204" charset="-122"/>
              </a:rPr>
              <a:t>2020-2021</a:t>
            </a:r>
            <a:r>
              <a:rPr lang="zh-CN" altLang="en-US" b="1">
                <a:solidFill>
                  <a:srgbClr val="000000"/>
                </a:solidFill>
                <a:latin typeface="微软雅黑" panose="020B0503020204020204" charset="-122"/>
                <a:ea typeface="微软雅黑" panose="020B0503020204020204" charset="-122"/>
              </a:rPr>
              <a:t>学年高三上学期期初语文试题及答案</a:t>
            </a:r>
            <a:endParaRPr lang="zh-CN" altLang="en-US" b="1" i="0">
              <a:solidFill>
                <a:srgbClr val="000000"/>
              </a:solidFill>
              <a:effectLst/>
              <a:latin typeface="微软雅黑" panose="020B0503020204020204" charset="-122"/>
              <a:ea typeface="微软雅黑" panose="020B0503020204020204" charset="-122"/>
            </a:endParaRPr>
          </a:p>
        </p:txBody>
      </p:sp>
      <p:sp>
        <p:nvSpPr>
          <p:cNvPr id="1048697" name="矩形 5"/>
          <p:cNvSpPr/>
          <p:nvPr/>
        </p:nvSpPr>
        <p:spPr>
          <a:xfrm>
            <a:off x="4187483" y="957585"/>
            <a:ext cx="6096000" cy="1048236"/>
          </a:xfrm>
          <a:prstGeom prst="rect">
            <a:avLst/>
          </a:prstGeom>
        </p:spPr>
        <p:txBody>
          <a:bodyPr>
            <a:spAutoFit/>
          </a:bodyPr>
          <a:lstStyle/>
          <a:p>
            <a:pPr algn="just">
              <a:lnSpc>
                <a:spcPct val="150000"/>
              </a:lnSpc>
            </a:pPr>
            <a:r>
              <a:rPr lang="zh-CN" altLang="en-US" sz="2400">
                <a:solidFill>
                  <a:srgbClr val="333333"/>
                </a:solidFill>
                <a:latin typeface="Arial" panose="020B0604020202020204" pitchFamily="34" charset="0"/>
              </a:rPr>
              <a:t>等待失主</a:t>
            </a:r>
            <a:endParaRPr lang="zh-CN" altLang="en-US" sz="2400">
              <a:solidFill>
                <a:srgbClr val="333333"/>
              </a:solidFill>
              <a:latin typeface="Arial" panose="020B0604020202020204" pitchFamily="34" charset="0"/>
            </a:endParaRPr>
          </a:p>
          <a:p>
            <a:pPr algn="just">
              <a:lnSpc>
                <a:spcPct val="150000"/>
              </a:lnSpc>
            </a:pPr>
            <a:r>
              <a:rPr lang="zh-CN" altLang="en-US" sz="2000">
                <a:solidFill>
                  <a:srgbClr val="333333"/>
                </a:solidFill>
                <a:latin typeface="Arial" panose="020B0604020202020204" pitchFamily="34" charset="0"/>
              </a:rPr>
              <a:t>  司玉笙</a:t>
            </a:r>
            <a:endParaRPr lang="zh-CN" altLang="en-US" sz="2000" b="0" i="0">
              <a:solidFill>
                <a:srgbClr val="333333"/>
              </a:solidFill>
              <a:effectLst/>
              <a:latin typeface="Arial" panose="020B0604020202020204" pitchFamily="3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254" name=""/>
        <p:cNvGrpSpPr/>
        <p:nvPr/>
      </p:nvGrpSpPr>
      <p:grpSpPr>
        <a:xfrm>
          <a:off x="0" y="0"/>
          <a:ext cx="0" cy="0"/>
          <a:chOff x="0" y="0"/>
          <a:chExt cx="0" cy="0"/>
        </a:xfrm>
      </p:grpSpPr>
      <p:sp>
        <p:nvSpPr>
          <p:cNvPr id="1048698" name="文本框 5"/>
          <p:cNvSpPr txBox="1"/>
          <p:nvPr/>
        </p:nvSpPr>
        <p:spPr>
          <a:xfrm>
            <a:off x="3903015" y="122054"/>
            <a:ext cx="6942284" cy="523220"/>
          </a:xfrm>
          <a:prstGeom prst="rect">
            <a:avLst/>
          </a:prstGeom>
          <a:noFill/>
        </p:spPr>
        <p:txBody>
          <a:bodyPr wrap="square">
            <a:spAutoFit/>
          </a:bodyPr>
          <a:lstStyle/>
          <a:p>
            <a:r>
              <a:rPr lang="zh-CN" altLang="zh-CN" sz="2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r>
              <a:rPr lang="zh-CN" altLang="en-US" sz="2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：人物形象</a:t>
            </a:r>
            <a:r>
              <a:rPr lang="zh-CN" altLang="zh-CN" sz="2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题</a:t>
            </a:r>
            <a:endParaRPr lang="zh-CN" altLang="en-US" sz="2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699" name="文本框 7"/>
          <p:cNvSpPr txBox="1"/>
          <p:nvPr/>
        </p:nvSpPr>
        <p:spPr>
          <a:xfrm>
            <a:off x="0" y="645274"/>
            <a:ext cx="12038496" cy="6212726"/>
          </a:xfrm>
          <a:prstGeom prst="rect">
            <a:avLst/>
          </a:prstGeom>
          <a:solidFill>
            <a:schemeClr val="bg1"/>
          </a:solidFill>
        </p:spPr>
        <p:txBody>
          <a:bodyPr wrap="square">
            <a:spAutoFit/>
          </a:bodyPr>
          <a:lstStyle/>
          <a:p>
            <a:pPr indent="267970">
              <a:lnSpc>
                <a:spcPts val="3000"/>
              </a:lnSpc>
              <a:tabLst>
                <a:tab pos="3742055" algn="l"/>
              </a:tabLst>
            </a:pPr>
            <a:r>
              <a:rPr lang="zh-CN" altLang="zh-CN" sz="20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000" b="1" kern="0">
                <a:solidFill>
                  <a:schemeClr val="tx2"/>
                </a:solidFill>
                <a:effectLst/>
                <a:latin typeface="方正清刻本悦宋简体" charset="-122"/>
                <a:ea typeface="方正清刻本悦宋简体" charset="-122"/>
                <a:cs typeface="宋体" panose="02010600030101010101" pitchFamily="2" charset="-122"/>
              </a:rPr>
              <a:t>：</a:t>
            </a:r>
            <a:r>
              <a:rPr lang="zh-CN" altLang="zh-CN" sz="2000" b="1"/>
              <a:t> </a:t>
            </a:r>
            <a:r>
              <a:rPr lang="zh-CN" altLang="zh-CN" sz="2000"/>
              <a:t>【</a:t>
            </a:r>
            <a:r>
              <a:rPr lang="en-US" altLang="zh-CN" sz="2000" b="1">
                <a:latin typeface="方正清刻本悦宋简体" charset="-122"/>
                <a:ea typeface="方正清刻本悦宋简体" charset="-122"/>
              </a:rPr>
              <a:t>2016</a:t>
            </a:r>
            <a:r>
              <a:rPr lang="zh-CN" altLang="zh-CN" sz="2000" b="1">
                <a:latin typeface="方正清刻本悦宋简体" charset="-122"/>
                <a:ea typeface="方正清刻本悦宋简体" charset="-122"/>
              </a:rPr>
              <a:t>年全国新课标</a:t>
            </a:r>
            <a:r>
              <a:rPr lang="en-US" altLang="zh-CN" sz="2000" b="1">
                <a:latin typeface="方正清刻本悦宋简体" charset="-122"/>
                <a:ea typeface="方正清刻本悦宋简体" charset="-122"/>
              </a:rPr>
              <a:t>I</a:t>
            </a:r>
            <a:r>
              <a:rPr lang="zh-CN" altLang="zh-CN" sz="2000" b="1">
                <a:latin typeface="方正清刻本悦宋简体" charset="-122"/>
                <a:ea typeface="方正清刻本悦宋简体" charset="-122"/>
              </a:rPr>
              <a:t>卷《锄》】</a:t>
            </a:r>
            <a:endParaRPr lang="en-US" altLang="zh-CN" sz="2000" b="1">
              <a:latin typeface="方正清刻本悦宋简体" charset="-122"/>
              <a:ea typeface="方正清刻本悦宋简体" charset="-122"/>
            </a:endParaRPr>
          </a:p>
          <a:p>
            <a:pPr indent="267970">
              <a:lnSpc>
                <a:spcPts val="3000"/>
              </a:lnSpc>
              <a:tabLst>
                <a:tab pos="3742055" algn="l"/>
              </a:tabLst>
            </a:pPr>
            <a:r>
              <a:rPr lang="en-US" altLang="zh-CN" sz="2000" b="1">
                <a:latin typeface="方正清刻本悦宋简体" charset="-122"/>
                <a:ea typeface="方正清刻本悦宋简体" charset="-122"/>
              </a:rPr>
              <a:t> </a:t>
            </a:r>
            <a:r>
              <a:rPr lang="zh-CN" altLang="zh-CN" sz="2000" b="1">
                <a:latin typeface="方正清刻本悦宋简体" charset="-122"/>
                <a:ea typeface="方正清刻本悦宋简体" charset="-122"/>
              </a:rPr>
              <a:t>（</a:t>
            </a:r>
            <a:r>
              <a:rPr lang="en-US" altLang="zh-CN" sz="2000" b="1">
                <a:latin typeface="方正清刻本悦宋简体" charset="-122"/>
                <a:ea typeface="方正清刻本悦宋简体" charset="-122"/>
              </a:rPr>
              <a:t>4</a:t>
            </a:r>
            <a:r>
              <a:rPr lang="zh-CN" altLang="zh-CN" sz="2000" b="1">
                <a:latin typeface="方正清刻本悦宋简体" charset="-122"/>
                <a:ea typeface="方正清刻本悦宋简体" charset="-122"/>
              </a:rPr>
              <a:t>）“我不是锄地，我是过瘾”这句话，既是理解六安爷的关键，也是理解小说主旨的关键，请结合全文进行分析。（</a:t>
            </a:r>
            <a:r>
              <a:rPr lang="en-US" altLang="zh-CN" sz="2000" b="1">
                <a:latin typeface="方正清刻本悦宋简体" charset="-122"/>
                <a:ea typeface="方正清刻本悦宋简体" charset="-122"/>
              </a:rPr>
              <a:t>8</a:t>
            </a:r>
            <a:r>
              <a:rPr lang="zh-CN" altLang="zh-CN" sz="2000" b="1">
                <a:latin typeface="方正清刻本悦宋简体" charset="-122"/>
                <a:ea typeface="方正清刻本悦宋简体" charset="-122"/>
              </a:rPr>
              <a:t>分）</a:t>
            </a:r>
            <a:endParaRPr lang="zh-CN" altLang="zh-CN" sz="2000" b="1">
              <a:latin typeface="方正清刻本悦宋简体" charset="-122"/>
              <a:ea typeface="方正清刻本悦宋简体" charset="-122"/>
            </a:endParaRPr>
          </a:p>
          <a:p>
            <a:pPr>
              <a:lnSpc>
                <a:spcPts val="3000"/>
              </a:lnSpc>
            </a:pPr>
            <a:r>
              <a:rPr lang="zh-CN" altLang="en-US" sz="20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参考答案</a:t>
            </a:r>
            <a:r>
              <a:rPr lang="zh-CN" altLang="zh-CN" sz="2000" kern="100">
                <a:effectLst/>
                <a:latin typeface="方正清刻本悦宋简体" charset="-122"/>
                <a:ea typeface="方正清刻本悦宋简体" charset="-122"/>
                <a:cs typeface="Times New Roman" panose="02020603050405020304" pitchFamily="18" charset="0"/>
              </a:rPr>
              <a:t>：</a:t>
            </a:r>
            <a:endParaRPr lang="en-US" altLang="zh-CN" sz="2000" kern="100">
              <a:effectLst/>
              <a:latin typeface="方正清刻本悦宋简体" charset="-122"/>
              <a:ea typeface="方正清刻本悦宋简体" charset="-122"/>
              <a:cs typeface="Times New Roman" panose="02020603050405020304" pitchFamily="18" charset="0"/>
            </a:endParaRPr>
          </a:p>
          <a:p>
            <a:pPr>
              <a:lnSpc>
                <a:spcPts val="3000"/>
              </a:lnSpc>
            </a:pPr>
            <a:r>
              <a:rPr lang="zh-CN" altLang="zh-CN" sz="2000" kern="100">
                <a:solidFill>
                  <a:srgbClr val="FF0000"/>
                </a:solidFill>
                <a:latin typeface="方正宋刻本秀楷简体" charset="-122"/>
                <a:ea typeface="方正宋刻本秀楷简体" charset="-122"/>
                <a:cs typeface="Times New Roman" panose="02020603050405020304" pitchFamily="18" charset="0"/>
              </a:rPr>
              <a:t>六安爷层面</a:t>
            </a:r>
            <a:r>
              <a:rPr lang="zh-CN" altLang="zh-CN" sz="2000" kern="100">
                <a:solidFill>
                  <a:srgbClr val="C00000"/>
                </a:solidFill>
                <a:latin typeface="方正宋刻本秀楷简体" charset="-122"/>
                <a:ea typeface="方正宋刻本秀楷简体" charset="-122"/>
                <a:cs typeface="Times New Roman" panose="02020603050405020304" pitchFamily="18" charset="0"/>
              </a:rPr>
              <a:t>（</a:t>
            </a:r>
            <a:r>
              <a:rPr lang="en-US" altLang="zh-CN" sz="2000" kern="100">
                <a:solidFill>
                  <a:srgbClr val="C00000"/>
                </a:solidFill>
                <a:latin typeface="方正宋刻本秀楷简体" charset="-122"/>
                <a:ea typeface="方正宋刻本秀楷简体" charset="-122"/>
                <a:cs typeface="Times New Roman" panose="02020603050405020304" pitchFamily="18" charset="0"/>
              </a:rPr>
              <a:t>4</a:t>
            </a:r>
            <a:r>
              <a:rPr lang="zh-CN" altLang="zh-CN" sz="2000" kern="100">
                <a:solidFill>
                  <a:srgbClr val="C00000"/>
                </a:solidFill>
                <a:latin typeface="方正宋刻本秀楷简体" charset="-122"/>
                <a:ea typeface="方正宋刻本秀楷简体" charset="-122"/>
                <a:cs typeface="Times New Roman" panose="02020603050405020304" pitchFamily="18" charset="0"/>
              </a:rPr>
              <a:t>分）</a:t>
            </a:r>
            <a:r>
              <a:rPr lang="zh-CN" altLang="zh-CN" sz="2000" kern="100">
                <a:latin typeface="方正宋刻本秀楷简体" charset="-122"/>
                <a:ea typeface="方正宋刻本秀楷简体" charset="-122"/>
                <a:cs typeface="Times New Roman" panose="02020603050405020304" pitchFamily="18" charset="0"/>
              </a:rPr>
              <a:t>：</a:t>
            </a:r>
            <a:endParaRPr lang="en-US" altLang="zh-CN" sz="2000" kern="100">
              <a:latin typeface="方正宋刻本秀楷简体" charset="-122"/>
              <a:ea typeface="方正宋刻本秀楷简体" charset="-122"/>
              <a:cs typeface="Times New Roman" panose="02020603050405020304" pitchFamily="18" charset="0"/>
            </a:endParaRPr>
          </a:p>
          <a:p>
            <a:pPr>
              <a:lnSpc>
                <a:spcPts val="3000"/>
              </a:lnSpc>
            </a:pPr>
            <a:r>
              <a:rPr lang="en-US" altLang="zh-CN" sz="2000" kern="100">
                <a:latin typeface="方正宋刻本秀楷简体" charset="-122"/>
                <a:ea typeface="方正宋刻本秀楷简体" charset="-122"/>
                <a:cs typeface="Times New Roman" panose="02020603050405020304" pitchFamily="18" charset="0"/>
              </a:rPr>
              <a:t>    </a:t>
            </a:r>
            <a:r>
              <a:rPr lang="zh-CN" altLang="zh-CN" sz="2000" kern="100">
                <a:latin typeface="方正宋刻本秀楷简体" charset="-122"/>
                <a:ea typeface="方正宋刻本秀楷简体" charset="-122"/>
                <a:cs typeface="Times New Roman" panose="02020603050405020304" pitchFamily="18" charset="0"/>
              </a:rPr>
              <a:t>①六安爷用这句话来回应村人的劝阻，由此能感受到他温和而又固执的性格特征；（</a:t>
            </a:r>
            <a:r>
              <a:rPr lang="en-US" altLang="zh-CN" sz="2000" kern="100">
                <a:latin typeface="方正宋刻本秀楷简体" charset="-122"/>
                <a:ea typeface="方正宋刻本秀楷简体" charset="-122"/>
                <a:cs typeface="Times New Roman" panose="02020603050405020304" pitchFamily="18" charset="0"/>
              </a:rPr>
              <a:t>2</a:t>
            </a:r>
            <a:r>
              <a:rPr lang="zh-CN" altLang="zh-CN" sz="2000" kern="100">
                <a:latin typeface="方正宋刻本秀楷简体" charset="-122"/>
                <a:ea typeface="方正宋刻本秀楷简体" charset="-122"/>
                <a:cs typeface="Times New Roman" panose="02020603050405020304" pitchFamily="18" charset="0"/>
              </a:rPr>
              <a:t>分）</a:t>
            </a:r>
            <a:endParaRPr lang="en-US" altLang="zh-CN" sz="2000" kern="100">
              <a:latin typeface="方正宋刻本秀楷简体" charset="-122"/>
              <a:ea typeface="方正宋刻本秀楷简体" charset="-122"/>
              <a:cs typeface="Times New Roman" panose="02020603050405020304" pitchFamily="18" charset="0"/>
            </a:endParaRPr>
          </a:p>
          <a:p>
            <a:pPr>
              <a:lnSpc>
                <a:spcPts val="3000"/>
              </a:lnSpc>
            </a:pPr>
            <a:r>
              <a:rPr lang="en-US" altLang="zh-CN" sz="2000" kern="100">
                <a:latin typeface="方正宋刻本秀楷简体" charset="-122"/>
                <a:ea typeface="方正宋刻本秀楷简体" charset="-122"/>
                <a:cs typeface="Times New Roman" panose="02020603050405020304" pitchFamily="18" charset="0"/>
              </a:rPr>
              <a:t>    </a:t>
            </a:r>
            <a:r>
              <a:rPr lang="zh-CN" altLang="zh-CN" sz="2000" kern="100">
                <a:latin typeface="方正宋刻本秀楷简体" charset="-122"/>
                <a:ea typeface="方正宋刻本秀楷简体" charset="-122"/>
                <a:cs typeface="Times New Roman" panose="02020603050405020304" pitchFamily="18" charset="0"/>
              </a:rPr>
              <a:t>②百亩园即将不复存在，六安爷的眼睛也快要失明，他要过在百亩园劳作的“瘾”，由此能体会到他内心的隐痛。（</a:t>
            </a:r>
            <a:r>
              <a:rPr lang="en-US" altLang="zh-CN" sz="2000" kern="100">
                <a:latin typeface="方正宋刻本秀楷简体" charset="-122"/>
                <a:ea typeface="方正宋刻本秀楷简体" charset="-122"/>
                <a:cs typeface="Times New Roman" panose="02020603050405020304" pitchFamily="18" charset="0"/>
              </a:rPr>
              <a:t>2</a:t>
            </a:r>
            <a:r>
              <a:rPr lang="zh-CN" altLang="zh-CN" sz="2000" kern="100">
                <a:latin typeface="方正宋刻本秀楷简体" charset="-122"/>
                <a:ea typeface="方正宋刻本秀楷简体" charset="-122"/>
                <a:cs typeface="Times New Roman" panose="02020603050405020304" pitchFamily="18" charset="0"/>
              </a:rPr>
              <a:t>分）</a:t>
            </a:r>
            <a:endParaRPr lang="en-US" altLang="zh-CN" sz="2000" kern="100">
              <a:latin typeface="方正宋刻本秀楷简体" charset="-122"/>
              <a:ea typeface="方正宋刻本秀楷简体" charset="-122"/>
              <a:cs typeface="Times New Roman" panose="02020603050405020304" pitchFamily="18" charset="0"/>
            </a:endParaRPr>
          </a:p>
          <a:p>
            <a:pPr>
              <a:lnSpc>
                <a:spcPts val="3000"/>
              </a:lnSpc>
            </a:pPr>
            <a:r>
              <a:rPr lang="zh-CN" altLang="zh-CN" sz="2000" kern="100">
                <a:solidFill>
                  <a:srgbClr val="C00000"/>
                </a:solidFill>
                <a:ea typeface="方正宋刻本秀楷简体" charset="-122"/>
                <a:cs typeface="Times New Roman" panose="02020603050405020304" pitchFamily="18" charset="0"/>
              </a:rPr>
              <a:t>小说主旨层面（</a:t>
            </a:r>
            <a:r>
              <a:rPr lang="en-US" altLang="zh-CN" sz="2000" kern="100">
                <a:solidFill>
                  <a:srgbClr val="C00000"/>
                </a:solidFill>
                <a:ea typeface="方正宋刻本秀楷简体" charset="-122"/>
                <a:cs typeface="Times New Roman" panose="02020603050405020304" pitchFamily="18" charset="0"/>
              </a:rPr>
              <a:t>4</a:t>
            </a:r>
            <a:r>
              <a:rPr lang="zh-CN" altLang="zh-CN" sz="2000" kern="100">
                <a:solidFill>
                  <a:srgbClr val="C00000"/>
                </a:solidFill>
                <a:ea typeface="方正宋刻本秀楷简体" charset="-122"/>
                <a:cs typeface="Times New Roman" panose="02020603050405020304" pitchFamily="18" charset="0"/>
              </a:rPr>
              <a:t>分）</a:t>
            </a:r>
            <a:r>
              <a:rPr lang="zh-CN" altLang="zh-CN" sz="2000" kern="100">
                <a:latin typeface="方正宋刻本秀楷简体" charset="-122"/>
                <a:ea typeface="方正宋刻本秀楷简体" charset="-122"/>
                <a:cs typeface="Times New Roman" panose="02020603050405020304" pitchFamily="18" charset="0"/>
              </a:rPr>
              <a:t>：</a:t>
            </a:r>
            <a:endParaRPr lang="en-US" altLang="zh-CN" sz="2000" kern="100">
              <a:latin typeface="方正宋刻本秀楷简体" charset="-122"/>
              <a:ea typeface="方正宋刻本秀楷简体" charset="-122"/>
              <a:cs typeface="Times New Roman" panose="02020603050405020304" pitchFamily="18" charset="0"/>
            </a:endParaRPr>
          </a:p>
          <a:p>
            <a:pPr>
              <a:lnSpc>
                <a:spcPts val="3000"/>
              </a:lnSpc>
            </a:pPr>
            <a:r>
              <a:rPr lang="en-US" altLang="zh-CN" sz="2000" kern="100">
                <a:latin typeface="方正宋刻本秀楷简体" charset="-122"/>
                <a:ea typeface="方正宋刻本秀楷简体" charset="-122"/>
                <a:cs typeface="Times New Roman" panose="02020603050405020304" pitchFamily="18" charset="0"/>
              </a:rPr>
              <a:t>   </a:t>
            </a:r>
            <a:r>
              <a:rPr lang="zh-CN" altLang="zh-CN" sz="2000" kern="100">
                <a:latin typeface="方正宋刻本秀楷简体" charset="-122"/>
                <a:ea typeface="方正宋刻本秀楷简体" charset="-122"/>
                <a:cs typeface="Times New Roman" panose="02020603050405020304" pitchFamily="18" charset="0"/>
              </a:rPr>
              <a:t>①在大地上劳作是一种“瘾”，即劳动者的精神需要；（</a:t>
            </a:r>
            <a:r>
              <a:rPr lang="en-US" altLang="zh-CN" sz="2000" kern="100">
                <a:latin typeface="方正宋刻本秀楷简体" charset="-122"/>
                <a:ea typeface="方正宋刻本秀楷简体" charset="-122"/>
                <a:cs typeface="Times New Roman" panose="02020603050405020304" pitchFamily="18" charset="0"/>
              </a:rPr>
              <a:t>2</a:t>
            </a:r>
            <a:r>
              <a:rPr lang="zh-CN" altLang="zh-CN" sz="2000" kern="100">
                <a:latin typeface="方正宋刻本秀楷简体" charset="-122"/>
                <a:ea typeface="方正宋刻本秀楷简体" charset="-122"/>
                <a:cs typeface="Times New Roman" panose="02020603050405020304" pitchFamily="18" charset="0"/>
              </a:rPr>
              <a:t>分）</a:t>
            </a:r>
            <a:endParaRPr lang="en-US" altLang="zh-CN" sz="2000" kern="100">
              <a:latin typeface="方正宋刻本秀楷简体" charset="-122"/>
              <a:ea typeface="方正宋刻本秀楷简体" charset="-122"/>
              <a:cs typeface="Times New Roman" panose="02020603050405020304" pitchFamily="18" charset="0"/>
            </a:endParaRPr>
          </a:p>
          <a:p>
            <a:pPr>
              <a:lnSpc>
                <a:spcPts val="3000"/>
              </a:lnSpc>
            </a:pPr>
            <a:r>
              <a:rPr lang="en-US" altLang="zh-CN" sz="2000" kern="100">
                <a:latin typeface="方正宋刻本秀楷简体" charset="-122"/>
                <a:ea typeface="方正宋刻本秀楷简体" charset="-122"/>
                <a:cs typeface="Times New Roman" panose="02020603050405020304" pitchFamily="18" charset="0"/>
              </a:rPr>
              <a:t>   </a:t>
            </a:r>
            <a:r>
              <a:rPr lang="zh-CN" altLang="zh-CN" sz="2000" kern="100">
                <a:latin typeface="方正宋刻本秀楷简体" charset="-122"/>
                <a:ea typeface="方正宋刻本秀楷简体" charset="-122"/>
                <a:cs typeface="Times New Roman" panose="02020603050405020304" pitchFamily="18" charset="0"/>
              </a:rPr>
              <a:t>②随着传统的农业生产、生活方式的结束，精神的意义只剩下“过瘾”，令人叹惋又发人深思。（</a:t>
            </a:r>
            <a:r>
              <a:rPr lang="en-US" altLang="zh-CN" sz="2000" kern="100">
                <a:latin typeface="方正宋刻本秀楷简体" charset="-122"/>
                <a:ea typeface="方正宋刻本秀楷简体" charset="-122"/>
                <a:cs typeface="Times New Roman" panose="02020603050405020304" pitchFamily="18" charset="0"/>
              </a:rPr>
              <a:t>2</a:t>
            </a:r>
            <a:r>
              <a:rPr lang="zh-CN" altLang="zh-CN" sz="2000" kern="100">
                <a:latin typeface="方正宋刻本秀楷简体" charset="-122"/>
                <a:ea typeface="方正宋刻本秀楷简体" charset="-122"/>
                <a:cs typeface="Times New Roman" panose="02020603050405020304" pitchFamily="18" charset="0"/>
              </a:rPr>
              <a:t>分）</a:t>
            </a:r>
            <a:endParaRPr lang="en-US" altLang="zh-CN" sz="2000" kern="100">
              <a:latin typeface="方正宋刻本秀楷简体" charset="-122"/>
              <a:ea typeface="方正宋刻本秀楷简体" charset="-122"/>
              <a:cs typeface="Times New Roman" panose="02020603050405020304" pitchFamily="18" charset="0"/>
            </a:endParaRPr>
          </a:p>
          <a:p>
            <a:pPr>
              <a:lnSpc>
                <a:spcPts val="3000"/>
              </a:lnSpc>
            </a:pPr>
            <a:endParaRPr lang="zh-CN" altLang="zh-CN" sz="2000" kern="100">
              <a:latin typeface="方正宋刻本秀楷简体" charset="-122"/>
              <a:ea typeface="方正宋刻本秀楷简体" charset="-122"/>
              <a:cs typeface="Times New Roman" panose="02020603050405020304" pitchFamily="18" charset="0"/>
            </a:endParaRPr>
          </a:p>
          <a:p>
            <a:pPr>
              <a:lnSpc>
                <a:spcPts val="3000"/>
              </a:lnSpc>
            </a:pPr>
            <a:r>
              <a:rPr lang="en-US" altLang="zh-CN" sz="2000" b="1" kern="0">
                <a:latin typeface="方正清刻本悦宋简体" charset="-122"/>
                <a:ea typeface="方正清刻本悦宋简体" charset="-122"/>
                <a:cs typeface="宋体" panose="02010600030101010101" pitchFamily="2" charset="-122"/>
              </a:rPr>
              <a:t>    </a:t>
            </a:r>
            <a:r>
              <a:rPr lang="zh-CN" altLang="zh-CN" sz="20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试题解析</a:t>
            </a:r>
            <a:r>
              <a:rPr lang="zh-CN" altLang="en-US" sz="2000" b="1" kern="0">
                <a:latin typeface="方正清刻本悦宋简体" charset="-122"/>
                <a:ea typeface="方正清刻本悦宋简体" charset="-122"/>
                <a:cs typeface="宋体" panose="02010600030101010101" pitchFamily="2" charset="-122"/>
              </a:rPr>
              <a:t>：</a:t>
            </a:r>
            <a:r>
              <a:rPr lang="zh-CN" altLang="zh-CN" sz="2000" kern="100">
                <a:latin typeface="方正宋刻本秀楷简体" charset="-122"/>
                <a:ea typeface="方正宋刻本秀楷简体" charset="-122"/>
                <a:cs typeface="Times New Roman" panose="02020603050405020304" pitchFamily="18" charset="0"/>
              </a:rPr>
              <a:t>本题考查</a:t>
            </a:r>
            <a:r>
              <a:rPr lang="zh-CN" altLang="zh-CN" sz="2000" b="1" kern="100">
                <a:solidFill>
                  <a:srgbClr val="FF0000"/>
                </a:solidFill>
                <a:latin typeface="方正宋刻本秀楷简体" charset="-122"/>
                <a:ea typeface="方正宋刻本秀楷简体" charset="-122"/>
                <a:cs typeface="Times New Roman" panose="02020603050405020304" pitchFamily="18" charset="0"/>
              </a:rPr>
              <a:t>关键语句对小说的人物及主题的理解</a:t>
            </a:r>
            <a:r>
              <a:rPr lang="zh-CN" altLang="zh-CN" sz="2000" kern="100">
                <a:latin typeface="方正宋刻本秀楷简体" charset="-122"/>
                <a:ea typeface="方正宋刻本秀楷简体" charset="-122"/>
                <a:cs typeface="Times New Roman" panose="02020603050405020304" pitchFamily="18" charset="0"/>
              </a:rPr>
              <a:t>。</a:t>
            </a:r>
            <a:endParaRPr lang="en-US" altLang="zh-CN" sz="2000" kern="100">
              <a:latin typeface="方正宋刻本秀楷简体" charset="-122"/>
              <a:ea typeface="方正宋刻本秀楷简体" charset="-122"/>
              <a:cs typeface="Times New Roman" panose="02020603050405020304" pitchFamily="18" charset="0"/>
            </a:endParaRPr>
          </a:p>
          <a:p>
            <a:pPr>
              <a:lnSpc>
                <a:spcPts val="3000"/>
              </a:lnSpc>
            </a:pPr>
            <a:r>
              <a:rPr lang="en-US" altLang="zh-CN" sz="2000" kern="100">
                <a:latin typeface="方正宋刻本秀楷简体" charset="-122"/>
                <a:ea typeface="方正宋刻本秀楷简体" charset="-122"/>
                <a:cs typeface="Times New Roman" panose="02020603050405020304" pitchFamily="18" charset="0"/>
              </a:rPr>
              <a:t>       </a:t>
            </a:r>
            <a:r>
              <a:rPr lang="zh-CN" altLang="zh-CN" sz="2000" kern="100">
                <a:latin typeface="方正宋刻本秀楷简体" charset="-122"/>
                <a:ea typeface="方正宋刻本秀楷简体" charset="-122"/>
                <a:cs typeface="Times New Roman" panose="02020603050405020304" pitchFamily="18" charset="0"/>
              </a:rPr>
              <a:t>从</a:t>
            </a:r>
            <a:r>
              <a:rPr lang="zh-CN" altLang="zh-CN" sz="2000" kern="100">
                <a:solidFill>
                  <a:srgbClr val="FF0000"/>
                </a:solidFill>
                <a:latin typeface="方正宋刻本秀楷简体" charset="-122"/>
                <a:ea typeface="方正宋刻本秀楷简体" charset="-122"/>
                <a:cs typeface="Times New Roman" panose="02020603050405020304" pitchFamily="18" charset="0"/>
              </a:rPr>
              <a:t>人物</a:t>
            </a:r>
            <a:r>
              <a:rPr lang="zh-CN" altLang="zh-CN" sz="2000" kern="100">
                <a:latin typeface="方正宋刻本秀楷简体" charset="-122"/>
                <a:ea typeface="方正宋刻本秀楷简体" charset="-122"/>
                <a:cs typeface="Times New Roman" panose="02020603050405020304" pitchFamily="18" charset="0"/>
              </a:rPr>
              <a:t>的角度，作答时应抓住“不是锄地”“是过瘾”等词语，体会六安爷的内心世界，他是在抓住最后的机会与土地告别，读来令人唏嘘，也表现了他对农村传统生活方式的守护；</a:t>
            </a:r>
            <a:endParaRPr lang="en-US" altLang="zh-CN" sz="2000" kern="100">
              <a:latin typeface="方正宋刻本秀楷简体" charset="-122"/>
              <a:ea typeface="方正宋刻本秀楷简体" charset="-122"/>
              <a:cs typeface="Times New Roman" panose="02020603050405020304" pitchFamily="18" charset="0"/>
            </a:endParaRPr>
          </a:p>
          <a:p>
            <a:pPr>
              <a:lnSpc>
                <a:spcPts val="3000"/>
              </a:lnSpc>
            </a:pPr>
            <a:r>
              <a:rPr lang="en-US" altLang="zh-CN" sz="2000" kern="100">
                <a:latin typeface="方正宋刻本秀楷简体" charset="-122"/>
                <a:ea typeface="方正宋刻本秀楷简体" charset="-122"/>
                <a:cs typeface="Times New Roman" panose="02020603050405020304" pitchFamily="18" charset="0"/>
              </a:rPr>
              <a:t>       </a:t>
            </a:r>
            <a:r>
              <a:rPr lang="zh-CN" altLang="zh-CN" sz="2000" kern="100">
                <a:latin typeface="方正宋刻本秀楷简体" charset="-122"/>
                <a:ea typeface="方正宋刻本秀楷简体" charset="-122"/>
                <a:cs typeface="Times New Roman" panose="02020603050405020304" pitchFamily="18" charset="0"/>
              </a:rPr>
              <a:t>同时，从中不难看出小说的主题，即现代科技对农村产生的冲击，引发作者的思考。</a:t>
            </a:r>
            <a:endParaRPr lang="zh-CN" altLang="zh-CN" sz="2000" kern="100">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255" name=""/>
        <p:cNvGrpSpPr/>
        <p:nvPr/>
      </p:nvGrpSpPr>
      <p:grpSpPr>
        <a:xfrm>
          <a:off x="0" y="0"/>
          <a:ext cx="0" cy="0"/>
          <a:chOff x="0" y="0"/>
          <a:chExt cx="0" cy="0"/>
        </a:xfrm>
      </p:grpSpPr>
      <p:pic>
        <p:nvPicPr>
          <p:cNvPr id="2097192" name="图片 3"/>
          <p:cNvPicPr>
            <a:picLocks noChangeAspect="1"/>
          </p:cNvPicPr>
          <p:nvPr/>
        </p:nvPicPr>
        <p:blipFill>
          <a:blip r:embed="rId1"/>
          <a:stretch>
            <a:fillRect/>
          </a:stretch>
        </p:blipFill>
        <p:spPr>
          <a:xfrm>
            <a:off x="1589649" y="0"/>
            <a:ext cx="10602351" cy="6858000"/>
          </a:xfrm>
          <a:prstGeom prst="rect">
            <a:avLst/>
          </a:prstGeom>
        </p:spPr>
      </p:pic>
      <p:sp>
        <p:nvSpPr>
          <p:cNvPr id="1048700" name="矩形 4"/>
          <p:cNvSpPr/>
          <p:nvPr/>
        </p:nvSpPr>
        <p:spPr>
          <a:xfrm>
            <a:off x="407964" y="428178"/>
            <a:ext cx="365760" cy="6001643"/>
          </a:xfrm>
          <a:prstGeom prst="rect">
            <a:avLst/>
          </a:prstGeom>
        </p:spPr>
        <p:txBody>
          <a:bodyPr wrap="square">
            <a:spAutoFit/>
          </a:bodyPr>
          <a:lstStyle/>
          <a:p>
            <a:r>
              <a:rPr lang="zh-CN" altLang="en-US" sz="2400" b="1">
                <a:solidFill>
                  <a:srgbClr val="0000CC"/>
                </a:solidFill>
              </a:rPr>
              <a:t>问题二</a:t>
            </a:r>
            <a:endParaRPr lang="en-US" altLang="zh-CN" sz="2400" b="1">
              <a:solidFill>
                <a:srgbClr val="0000CC"/>
              </a:solidFill>
            </a:endParaRPr>
          </a:p>
          <a:p>
            <a:endParaRPr lang="en-US" altLang="zh-CN" sz="2400" b="1">
              <a:solidFill>
                <a:srgbClr val="0000CC"/>
              </a:solidFill>
            </a:endParaRPr>
          </a:p>
          <a:p>
            <a:r>
              <a:rPr lang="zh-CN" altLang="en-US" sz="2400" b="1">
                <a:solidFill>
                  <a:srgbClr val="0000CC"/>
                </a:solidFill>
              </a:rPr>
              <a:t>如何解答形象塑造手法题？</a:t>
            </a:r>
            <a:endParaRPr lang="zh-CN" altLang="en-US" sz="2400" b="1">
              <a:solidFill>
                <a:srgbClr val="0000CC"/>
              </a:solidFill>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256" name=""/>
        <p:cNvGrpSpPr/>
        <p:nvPr/>
      </p:nvGrpSpPr>
      <p:grpSpPr>
        <a:xfrm>
          <a:off x="0" y="0"/>
          <a:ext cx="0" cy="0"/>
          <a:chOff x="0" y="0"/>
          <a:chExt cx="0" cy="0"/>
        </a:xfrm>
      </p:grpSpPr>
      <p:sp>
        <p:nvSpPr>
          <p:cNvPr id="1048701" name="矩形 3"/>
          <p:cNvSpPr/>
          <p:nvPr/>
        </p:nvSpPr>
        <p:spPr>
          <a:xfrm>
            <a:off x="0" y="227082"/>
            <a:ext cx="12032566" cy="6630918"/>
          </a:xfrm>
          <a:prstGeom prst="rect">
            <a:avLst/>
          </a:prstGeom>
        </p:spPr>
        <p:txBody>
          <a:bodyPr wrap="square">
            <a:spAutoFit/>
          </a:bodyPr>
          <a:lstStyle/>
          <a:p>
            <a:pPr>
              <a:lnSpc>
                <a:spcPts val="3200"/>
              </a:lnSpc>
            </a:pPr>
            <a:r>
              <a:rPr lang="zh-CN" altLang="en-US" sz="2400" b="1">
                <a:solidFill>
                  <a:srgbClr val="0000CC"/>
                </a:solidFill>
              </a:rPr>
              <a:t>问题三     如何分析人物形象（物象）的作用？</a:t>
            </a:r>
            <a:endParaRPr lang="en-US" altLang="zh-CN" sz="2400" b="1">
              <a:solidFill>
                <a:srgbClr val="0000CC"/>
              </a:solidFill>
            </a:endParaRPr>
          </a:p>
          <a:p>
            <a:pPr>
              <a:lnSpc>
                <a:spcPts val="3200"/>
              </a:lnSpc>
            </a:pPr>
            <a:endParaRPr lang="en-US" altLang="zh-CN" sz="2400"/>
          </a:p>
          <a:p>
            <a:pPr>
              <a:lnSpc>
                <a:spcPts val="3200"/>
              </a:lnSpc>
            </a:pPr>
            <a:r>
              <a:rPr lang="zh-CN" altLang="en-US" sz="2400"/>
              <a:t>                                                </a:t>
            </a:r>
            <a:r>
              <a:rPr lang="zh-CN" altLang="en-US" sz="2400">
                <a:solidFill>
                  <a:srgbClr val="FF0000"/>
                </a:solidFill>
              </a:rPr>
              <a:t>解答形象作用题：“角色”＋“角度”</a:t>
            </a:r>
            <a:endParaRPr lang="en-US" altLang="zh-CN" sz="2400">
              <a:solidFill>
                <a:srgbClr val="FF0000"/>
              </a:solidFill>
            </a:endParaRPr>
          </a:p>
          <a:p>
            <a:pPr>
              <a:lnSpc>
                <a:spcPts val="3200"/>
              </a:lnSpc>
            </a:pPr>
            <a:r>
              <a:rPr lang="en-US" altLang="zh-CN" sz="2400" b="1"/>
              <a:t>1</a:t>
            </a:r>
            <a:r>
              <a:rPr lang="zh-CN" altLang="en-US" sz="2400" b="1"/>
              <a:t>．定位形象角色</a:t>
            </a:r>
            <a:endParaRPr lang="en-US" altLang="zh-CN" sz="2400" b="1"/>
          </a:p>
          <a:p>
            <a:pPr>
              <a:lnSpc>
                <a:spcPts val="3200"/>
              </a:lnSpc>
            </a:pPr>
            <a:r>
              <a:rPr lang="zh-CN" altLang="en-US" sz="2400"/>
              <a:t>       形象定位最常出现的问题就是</a:t>
            </a:r>
            <a:r>
              <a:rPr lang="zh-CN" altLang="en-US" sz="2400" b="1">
                <a:solidFill>
                  <a:srgbClr val="FF0000"/>
                </a:solidFill>
              </a:rPr>
              <a:t>主要人物</a:t>
            </a:r>
            <a:r>
              <a:rPr lang="zh-CN" altLang="en-US" sz="2400"/>
              <a:t>和</a:t>
            </a:r>
            <a:r>
              <a:rPr lang="zh-CN" altLang="en-US" sz="2400" b="1">
                <a:solidFill>
                  <a:srgbClr val="FF0000"/>
                </a:solidFill>
              </a:rPr>
              <a:t>次要人物</a:t>
            </a:r>
            <a:r>
              <a:rPr lang="zh-CN" altLang="en-US" sz="2400"/>
              <a:t>不分，进而造成思考角度偏差。看文中主要写谁，谁就是主要人物；谁最能表现文本的主题，谁就是主要人物；如果不属于主要人物，则为次要人物。</a:t>
            </a:r>
            <a:endParaRPr lang="en-US" altLang="zh-CN" sz="2400"/>
          </a:p>
          <a:p>
            <a:pPr>
              <a:lnSpc>
                <a:spcPts val="3200"/>
              </a:lnSpc>
            </a:pPr>
            <a:endParaRPr lang="en-US" altLang="zh-CN" sz="2400"/>
          </a:p>
          <a:p>
            <a:pPr>
              <a:lnSpc>
                <a:spcPts val="3200"/>
              </a:lnSpc>
            </a:pPr>
            <a:r>
              <a:rPr lang="en-US" altLang="zh-CN" sz="2400" b="1"/>
              <a:t>2</a:t>
            </a:r>
            <a:r>
              <a:rPr lang="zh-CN" altLang="en-US" sz="2400" b="1"/>
              <a:t>．定位答题角度</a:t>
            </a:r>
            <a:endParaRPr lang="en-US" altLang="zh-CN" sz="2400" b="1"/>
          </a:p>
          <a:p>
            <a:pPr>
              <a:lnSpc>
                <a:spcPts val="3200"/>
              </a:lnSpc>
            </a:pPr>
            <a:r>
              <a:rPr lang="zh-CN" altLang="en-US" sz="2400"/>
              <a:t>  （</a:t>
            </a:r>
            <a:r>
              <a:rPr lang="en-US" altLang="zh-CN" sz="2400"/>
              <a:t>1</a:t>
            </a:r>
            <a:r>
              <a:rPr lang="zh-CN" altLang="en-US" sz="2400"/>
              <a:t>）</a:t>
            </a:r>
            <a:r>
              <a:rPr lang="zh-CN" altLang="en-US" sz="2400">
                <a:solidFill>
                  <a:srgbClr val="FF0000"/>
                </a:solidFill>
              </a:rPr>
              <a:t>叙述视角</a:t>
            </a:r>
            <a:r>
              <a:rPr lang="zh-CN" altLang="en-US" sz="2400"/>
              <a:t>上：“我”是故事的见证者（或亲历者、讲述者），使故事显得真实亲切拉近了作品与读者之间的距离。</a:t>
            </a:r>
            <a:endParaRPr lang="en-US" altLang="zh-CN" sz="2400"/>
          </a:p>
          <a:p>
            <a:pPr>
              <a:lnSpc>
                <a:spcPts val="3200"/>
              </a:lnSpc>
            </a:pPr>
            <a:r>
              <a:rPr lang="zh-CN" altLang="en-US" sz="2400"/>
              <a:t>  （</a:t>
            </a:r>
            <a:r>
              <a:rPr lang="en-US" altLang="zh-CN" sz="2400"/>
              <a:t>2</a:t>
            </a:r>
            <a:r>
              <a:rPr lang="zh-CN" altLang="en-US" sz="2400"/>
              <a:t>）</a:t>
            </a:r>
            <a:r>
              <a:rPr lang="zh-CN" altLang="en-US" sz="2400">
                <a:solidFill>
                  <a:srgbClr val="FF0000"/>
                </a:solidFill>
              </a:rPr>
              <a:t>情节结构</a:t>
            </a:r>
            <a:r>
              <a:rPr lang="zh-CN" altLang="en-US" sz="2400"/>
              <a:t>上：贯穿全文，充当线索，把故事相关的情节自然地融合在一起，推动情节发展。</a:t>
            </a:r>
            <a:endParaRPr lang="en-US" altLang="zh-CN" sz="2400"/>
          </a:p>
          <a:p>
            <a:pPr>
              <a:lnSpc>
                <a:spcPts val="3200"/>
              </a:lnSpc>
            </a:pPr>
            <a:r>
              <a:rPr lang="zh-CN" altLang="en-US" sz="2400"/>
              <a:t>  （</a:t>
            </a:r>
            <a:r>
              <a:rPr lang="en-US" altLang="zh-CN" sz="2400"/>
              <a:t>3</a:t>
            </a:r>
            <a:r>
              <a:rPr lang="zh-CN" altLang="en-US" sz="2400"/>
              <a:t>）</a:t>
            </a:r>
            <a:r>
              <a:rPr lang="zh-CN" altLang="en-US" sz="2400">
                <a:solidFill>
                  <a:srgbClr val="FF0000"/>
                </a:solidFill>
              </a:rPr>
              <a:t>次要人物</a:t>
            </a:r>
            <a:r>
              <a:rPr lang="zh-CN" altLang="en-US" sz="2400"/>
              <a:t>上：对主要人物起陪衬作用，凸显主要人物的品质，表达思想感情使主要人物加鲜明清晰。</a:t>
            </a:r>
            <a:endParaRPr lang="en-US" altLang="zh-CN" sz="2400"/>
          </a:p>
          <a:p>
            <a:pPr>
              <a:lnSpc>
                <a:spcPts val="3200"/>
              </a:lnSpc>
            </a:pPr>
            <a:r>
              <a:rPr lang="zh-CN" altLang="en-US" sz="2400"/>
              <a:t> （</a:t>
            </a:r>
            <a:r>
              <a:rPr lang="en-US" altLang="zh-CN" sz="2400"/>
              <a:t>4</a:t>
            </a:r>
            <a:r>
              <a:rPr lang="zh-CN" altLang="en-US" sz="2400"/>
              <a:t>）</a:t>
            </a:r>
            <a:r>
              <a:rPr lang="zh-CN" altLang="en-US" sz="2400">
                <a:solidFill>
                  <a:srgbClr val="FF0000"/>
                </a:solidFill>
              </a:rPr>
              <a:t>主题表达</a:t>
            </a:r>
            <a:r>
              <a:rPr lang="zh-CN" altLang="en-US" sz="2400"/>
              <a:t>上：同主要人物一起凸显主旨，掲示小说的主题，増添小说的艺术感染力。</a:t>
            </a:r>
            <a:endParaRPr lang="en-US" altLang="zh-CN" sz="240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内容占位符 3" descr="t01db6f43fcd41c46df"/>
          <p:cNvPicPr>
            <a:picLocks noChangeAspect="1"/>
          </p:cNvPicPr>
          <p:nvPr>
            <p:ph idx="1"/>
          </p:nvPr>
        </p:nvPicPr>
        <p:blipFill>
          <a:blip r:embed="rId1"/>
          <a:stretch>
            <a:fillRect/>
          </a:stretch>
        </p:blipFill>
        <p:spPr>
          <a:xfrm>
            <a:off x="167005" y="-45085"/>
            <a:ext cx="11714480" cy="6896100"/>
          </a:xfrm>
        </p:spPr>
      </p:pic>
      <p:sp>
        <p:nvSpPr>
          <p:cNvPr id="10243" name="标题 1"/>
          <p:cNvSpPr>
            <a:spLocks noGrp="1"/>
          </p:cNvSpPr>
          <p:nvPr>
            <p:ph type="title"/>
          </p:nvPr>
        </p:nvSpPr>
        <p:spPr/>
        <p:txBody>
          <a:bodyPr vert="horz" wrap="square" lIns="91440" tIns="45720" rIns="91440" bIns="45720" anchor="ctr"/>
          <a:lstStyle/>
          <a:p>
            <a:pPr eaLnBrk="1" hangingPunct="1"/>
            <a:endParaRPr lang="zh-CN" altLang="en-US"/>
          </a:p>
        </p:txBody>
      </p:sp>
      <p:sp>
        <p:nvSpPr>
          <p:cNvPr id="51203" name="文本框 51202"/>
          <p:cNvSpPr txBox="1"/>
          <p:nvPr/>
        </p:nvSpPr>
        <p:spPr>
          <a:xfrm>
            <a:off x="2495550" y="188913"/>
            <a:ext cx="5881370" cy="583565"/>
          </a:xfrm>
          <a:prstGeom prst="rect">
            <a:avLst/>
          </a:prstGeom>
          <a:noFill/>
          <a:ln w="9525">
            <a:noFill/>
          </a:ln>
        </p:spPr>
        <p:txBody>
          <a:bodyPr wrap="none">
            <a:spAutoFit/>
          </a:bodyPr>
          <a:lstStyle/>
          <a:p>
            <a:pPr marR="0" defTabSz="914400">
              <a:buClrTx/>
              <a:buSzTx/>
              <a:defRPr/>
            </a:pPr>
            <a:r>
              <a:rPr kumimoji="0" lang="zh-CN" altLang="en-US" sz="3200" b="1" kern="1200" cap="none" spc="0" normalizeH="0" baseline="0" noProof="1">
                <a:solidFill>
                  <a:srgbClr val="000808"/>
                </a:solidFill>
                <a:effectLst>
                  <a:outerShdw blurRad="38100" dist="38100" dir="2700000">
                    <a:srgbClr val="C0C0C0"/>
                  </a:outerShdw>
                </a:effectLst>
                <a:latin typeface="Arial" panose="020B0604020202020204" pitchFamily="34" charset="0"/>
                <a:ea typeface="华文中宋" panose="02010600040101010101" pitchFamily="2" charset="-122"/>
                <a:cs typeface="+mn-ea"/>
              </a:rPr>
              <a:t>翻译下列句子，找出它们的特点</a:t>
            </a:r>
            <a:endParaRPr kumimoji="0" lang="zh-CN" altLang="en-US" sz="3200" b="1" kern="1200" cap="none" spc="0" normalizeH="0" baseline="0" noProof="1">
              <a:solidFill>
                <a:srgbClr val="000808"/>
              </a:solidFill>
              <a:effectLst>
                <a:outerShdw blurRad="38100" dist="38100" dir="2700000">
                  <a:srgbClr val="C0C0C0"/>
                </a:outerShdw>
              </a:effectLst>
              <a:latin typeface="Arial" panose="020B0604020202020204" pitchFamily="34" charset="0"/>
              <a:ea typeface="华文中宋" panose="02010600040101010101" pitchFamily="2" charset="-122"/>
              <a:cs typeface="+mn-cs"/>
            </a:endParaRPr>
          </a:p>
        </p:txBody>
      </p:sp>
      <p:sp>
        <p:nvSpPr>
          <p:cNvPr id="51204" name="文本框 51203"/>
          <p:cNvSpPr txBox="1"/>
          <p:nvPr/>
        </p:nvSpPr>
        <p:spPr>
          <a:xfrm>
            <a:off x="2387600" y="1002030"/>
            <a:ext cx="6769735" cy="2158365"/>
          </a:xfrm>
          <a:prstGeom prst="rect">
            <a:avLst/>
          </a:prstGeom>
          <a:noFill/>
          <a:ln w="9525">
            <a:noFill/>
          </a:ln>
        </p:spPr>
        <p:txBody>
          <a:bodyPr wrap="square">
            <a:spAutoFit/>
          </a:bodyPr>
          <a:lstStyle/>
          <a:p>
            <a:pPr marR="0" defTabSz="914400">
              <a:lnSpc>
                <a:spcPct val="120000"/>
              </a:lnSpc>
              <a:buClrTx/>
              <a:buSzTx/>
              <a:defRPr/>
            </a:pPr>
            <a:r>
              <a:rPr kumimoji="0" lang="en-US" altLang="zh-CN" sz="2800" b="1" kern="1200" cap="none" spc="0" normalizeH="0" baseline="0" noProof="1">
                <a:solidFill>
                  <a:srgbClr val="000808"/>
                </a:solidFill>
                <a:effectLst>
                  <a:outerShdw blurRad="38100" dist="38100" dir="2700000">
                    <a:srgbClr val="C0C0C0"/>
                  </a:outerShdw>
                </a:effectLst>
                <a:latin typeface="黑体" panose="02010609060101010101" pitchFamily="49" charset="-122"/>
                <a:ea typeface="黑体" panose="02010609060101010101" pitchFamily="49" charset="-122"/>
                <a:cs typeface="+mn-ea"/>
              </a:rPr>
              <a:t>①</a:t>
            </a:r>
            <a:r>
              <a:rPr kumimoji="0" lang="zh-CN" altLang="en-US" sz="2800" b="1" kern="1200" cap="none" spc="0" normalizeH="0" baseline="0" noProof="1">
                <a:solidFill>
                  <a:srgbClr val="000808"/>
                </a:solidFill>
                <a:effectLst>
                  <a:outerShdw blurRad="38100" dist="38100" dir="2700000">
                    <a:srgbClr val="C0C0C0"/>
                  </a:outerShdw>
                </a:effectLst>
                <a:latin typeface="黑体" panose="02010609060101010101" pitchFamily="49" charset="-122"/>
                <a:ea typeface="黑体" panose="02010609060101010101" pitchFamily="49" charset="-122"/>
                <a:cs typeface="+mn-ea"/>
              </a:rPr>
              <a:t>忌不自信。</a:t>
            </a:r>
            <a:endParaRPr kumimoji="0" lang="zh-CN" altLang="en-US" sz="2800" b="1" kern="1200" cap="none" spc="0" normalizeH="0" baseline="0" noProof="1">
              <a:solidFill>
                <a:srgbClr val="000808"/>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a:p>
            <a:pPr marR="0" defTabSz="914400">
              <a:lnSpc>
                <a:spcPct val="120000"/>
              </a:lnSpc>
              <a:buClrTx/>
              <a:buSzTx/>
              <a:defRPr/>
            </a:pPr>
            <a:r>
              <a:rPr kumimoji="0" lang="en-US" altLang="zh-CN" sz="2800" b="1" kern="1200" cap="none" spc="0" normalizeH="0" baseline="0" noProof="1">
                <a:solidFill>
                  <a:srgbClr val="000808"/>
                </a:solidFill>
                <a:effectLst>
                  <a:outerShdw blurRad="38100" dist="38100" dir="2700000">
                    <a:srgbClr val="C0C0C0"/>
                  </a:outerShdw>
                </a:effectLst>
                <a:latin typeface="黑体" panose="02010609060101010101" pitchFamily="49" charset="-122"/>
                <a:ea typeface="黑体" panose="02010609060101010101" pitchFamily="49" charset="-122"/>
                <a:cs typeface="+mn-ea"/>
              </a:rPr>
              <a:t>②</a:t>
            </a:r>
            <a:r>
              <a:rPr kumimoji="0" lang="zh-CN" altLang="en-US" sz="2800" b="1" kern="1200" cap="none" spc="0" normalizeH="0" baseline="0" noProof="1">
                <a:solidFill>
                  <a:srgbClr val="000808"/>
                </a:solidFill>
                <a:effectLst>
                  <a:outerShdw blurRad="38100" dist="38100" dir="2700000">
                    <a:srgbClr val="C0C0C0"/>
                  </a:outerShdw>
                </a:effectLst>
                <a:latin typeface="黑体" panose="02010609060101010101" pitchFamily="49" charset="-122"/>
                <a:ea typeface="黑体" panose="02010609060101010101" pitchFamily="49" charset="-122"/>
                <a:cs typeface="+mn-ea"/>
              </a:rPr>
              <a:t>然而不王者，未之有也。</a:t>
            </a:r>
            <a:endParaRPr kumimoji="0" lang="zh-CN" altLang="en-US" sz="2800" b="1" kern="1200" cap="none" spc="0" normalizeH="0" baseline="0" noProof="1">
              <a:solidFill>
                <a:srgbClr val="000808"/>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a:p>
            <a:pPr marR="0" defTabSz="914400">
              <a:lnSpc>
                <a:spcPct val="120000"/>
              </a:lnSpc>
              <a:buClrTx/>
              <a:buSzTx/>
              <a:defRPr/>
            </a:pPr>
            <a:r>
              <a:rPr kumimoji="0" lang="en-US" altLang="zh-CN" sz="2800" b="1" kern="1200" cap="none" spc="0" normalizeH="0" baseline="0" noProof="1">
                <a:solidFill>
                  <a:srgbClr val="000808"/>
                </a:solidFill>
                <a:effectLst>
                  <a:outerShdw blurRad="38100" dist="38100" dir="2700000">
                    <a:srgbClr val="C0C0C0"/>
                  </a:outerShdw>
                </a:effectLst>
                <a:latin typeface="黑体" panose="02010609060101010101" pitchFamily="49" charset="-122"/>
                <a:ea typeface="黑体" panose="02010609060101010101" pitchFamily="49" charset="-122"/>
                <a:cs typeface="+mn-ea"/>
              </a:rPr>
              <a:t>③</a:t>
            </a:r>
            <a:r>
              <a:rPr kumimoji="0" lang="zh-CN" altLang="en-US" sz="2800" b="1" kern="1200" cap="none" spc="0" normalizeH="0" baseline="0" noProof="1">
                <a:solidFill>
                  <a:srgbClr val="000808"/>
                </a:solidFill>
                <a:effectLst>
                  <a:outerShdw blurRad="38100" dist="38100" dir="2700000">
                    <a:srgbClr val="C0C0C0"/>
                  </a:outerShdw>
                </a:effectLst>
                <a:latin typeface="黑体" panose="02010609060101010101" pitchFamily="49" charset="-122"/>
                <a:ea typeface="黑体" panose="02010609060101010101" pitchFamily="49" charset="-122"/>
                <a:cs typeface="+mn-ea"/>
              </a:rPr>
              <a:t>古之人不余欺也！</a:t>
            </a:r>
            <a:endParaRPr kumimoji="0" lang="zh-CN" altLang="en-US" sz="2800" b="1" kern="1200" cap="none" spc="0" normalizeH="0" baseline="0" noProof="1">
              <a:solidFill>
                <a:srgbClr val="000808"/>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a:p>
            <a:pPr marR="0" defTabSz="914400">
              <a:lnSpc>
                <a:spcPct val="120000"/>
              </a:lnSpc>
              <a:buClrTx/>
              <a:buSzTx/>
              <a:defRPr/>
            </a:pPr>
            <a:endParaRPr kumimoji="0" lang="zh-CN" altLang="en-US" sz="2800"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1205" name="右箭头 51204"/>
          <p:cNvSpPr/>
          <p:nvPr/>
        </p:nvSpPr>
        <p:spPr>
          <a:xfrm>
            <a:off x="6240463" y="1268413"/>
            <a:ext cx="685800" cy="152400"/>
          </a:xfrm>
          <a:prstGeom prst="rightArrow">
            <a:avLst>
              <a:gd name="adj1" fmla="val 50000"/>
              <a:gd name="adj2" fmla="val 112500"/>
            </a:avLst>
          </a:prstGeom>
          <a:solidFill>
            <a:schemeClr val="tx2"/>
          </a:solidFill>
          <a:ln w="9525" cap="flat" cmpd="sng">
            <a:solidFill>
              <a:schemeClr val="tx1"/>
            </a:solidFill>
            <a:prstDash val="solid"/>
            <a:miter/>
            <a:headEnd type="none" w="med" len="med"/>
            <a:tailEnd type="none" w="med" len="med"/>
          </a:ln>
        </p:spPr>
        <p:txBody>
          <a:bodyPr/>
          <a:lstStyle/>
          <a:p>
            <a:endParaRPr lang="zh-CN" altLang="en-US">
              <a:latin typeface="Arial" panose="020B0604020202020204" pitchFamily="34" charset="0"/>
            </a:endParaRPr>
          </a:p>
        </p:txBody>
      </p:sp>
      <p:sp>
        <p:nvSpPr>
          <p:cNvPr id="51206" name="右箭头 51205"/>
          <p:cNvSpPr/>
          <p:nvPr/>
        </p:nvSpPr>
        <p:spPr>
          <a:xfrm>
            <a:off x="8256588" y="1773238"/>
            <a:ext cx="685800" cy="152400"/>
          </a:xfrm>
          <a:prstGeom prst="rightArrow">
            <a:avLst>
              <a:gd name="adj1" fmla="val 50000"/>
              <a:gd name="adj2" fmla="val 112500"/>
            </a:avLst>
          </a:prstGeom>
          <a:solidFill>
            <a:schemeClr val="tx2"/>
          </a:solidFill>
          <a:ln w="9525" cap="flat" cmpd="sng">
            <a:solidFill>
              <a:schemeClr val="tx1"/>
            </a:solidFill>
            <a:prstDash val="solid"/>
            <a:miter/>
            <a:headEnd type="none" w="med" len="med"/>
            <a:tailEnd type="none" w="med" len="med"/>
          </a:ln>
        </p:spPr>
        <p:txBody>
          <a:bodyPr/>
          <a:lstStyle/>
          <a:p>
            <a:endParaRPr lang="zh-CN" altLang="en-US">
              <a:latin typeface="Arial" panose="020B0604020202020204" pitchFamily="34" charset="0"/>
            </a:endParaRPr>
          </a:p>
        </p:txBody>
      </p:sp>
      <p:sp>
        <p:nvSpPr>
          <p:cNvPr id="51207" name="右箭头 51206"/>
          <p:cNvSpPr/>
          <p:nvPr/>
        </p:nvSpPr>
        <p:spPr>
          <a:xfrm>
            <a:off x="7391400" y="2349500"/>
            <a:ext cx="685800" cy="152400"/>
          </a:xfrm>
          <a:prstGeom prst="rightArrow">
            <a:avLst>
              <a:gd name="adj1" fmla="val 50000"/>
              <a:gd name="adj2" fmla="val 112500"/>
            </a:avLst>
          </a:prstGeom>
          <a:solidFill>
            <a:schemeClr val="tx2"/>
          </a:solidFill>
          <a:ln w="9525" cap="flat" cmpd="sng">
            <a:solidFill>
              <a:schemeClr val="tx1"/>
            </a:solidFill>
            <a:prstDash val="solid"/>
            <a:miter/>
            <a:headEnd type="none" w="med" len="med"/>
            <a:tailEnd type="none" w="med" len="med"/>
          </a:ln>
        </p:spPr>
        <p:txBody>
          <a:bodyPr/>
          <a:lstStyle/>
          <a:p>
            <a:endParaRPr lang="zh-CN" altLang="en-US">
              <a:latin typeface="Arial" panose="020B0604020202020204" pitchFamily="34" charset="0"/>
            </a:endParaRPr>
          </a:p>
        </p:txBody>
      </p:sp>
      <p:sp>
        <p:nvSpPr>
          <p:cNvPr id="51209" name="文本框 51208"/>
          <p:cNvSpPr txBox="1"/>
          <p:nvPr/>
        </p:nvSpPr>
        <p:spPr>
          <a:xfrm>
            <a:off x="4583113" y="1052513"/>
            <a:ext cx="1970405" cy="521970"/>
          </a:xfrm>
          <a:prstGeom prst="rect">
            <a:avLst/>
          </a:prstGeom>
          <a:noFill/>
          <a:ln w="9525">
            <a:noFill/>
          </a:ln>
        </p:spPr>
        <p:txBody>
          <a:bodyPr wrap="none">
            <a:spAutoFit/>
          </a:bodyPr>
          <a:lstStyle/>
          <a:p>
            <a:pPr marR="0" defTabSz="914400">
              <a:buClrTx/>
              <a:buSzTx/>
              <a:defRPr/>
            </a:pPr>
            <a:r>
              <a:rPr kumimoji="0" lang="en-US" altLang="zh-CN"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不自信”</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1210" name="文本框 51209"/>
          <p:cNvSpPr txBox="1"/>
          <p:nvPr/>
        </p:nvSpPr>
        <p:spPr>
          <a:xfrm>
            <a:off x="7248525" y="1052513"/>
            <a:ext cx="1970405" cy="521970"/>
          </a:xfrm>
          <a:prstGeom prst="rect">
            <a:avLst/>
          </a:prstGeom>
          <a:noFill/>
          <a:ln w="9525">
            <a:noFill/>
          </a:ln>
        </p:spPr>
        <p:txBody>
          <a:bodyPr wrap="none">
            <a:spAutoFit/>
          </a:bodyPr>
          <a:lstStyle/>
          <a:p>
            <a:pPr marR="0" defTabSz="914400">
              <a:buClrTx/>
              <a:buSzTx/>
              <a:defRPr/>
            </a:pPr>
            <a:r>
              <a:rPr kumimoji="0" lang="en-US" altLang="zh-CN"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不信自”</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1211" name="文本框 51210"/>
          <p:cNvSpPr txBox="1"/>
          <p:nvPr/>
        </p:nvSpPr>
        <p:spPr>
          <a:xfrm>
            <a:off x="6672263" y="1557338"/>
            <a:ext cx="1970405" cy="521970"/>
          </a:xfrm>
          <a:prstGeom prst="rect">
            <a:avLst/>
          </a:prstGeom>
          <a:noFill/>
          <a:ln w="9525">
            <a:noFill/>
          </a:ln>
        </p:spPr>
        <p:txBody>
          <a:bodyPr wrap="none">
            <a:spAutoFit/>
          </a:bodyPr>
          <a:lstStyle/>
          <a:p>
            <a:pPr marR="0" defTabSz="914400">
              <a:buClrTx/>
              <a:buSzTx/>
              <a:defRPr/>
            </a:pPr>
            <a:r>
              <a:rPr kumimoji="0" lang="en-US" altLang="zh-CN"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未之有”</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1212" name="文本框 51211"/>
          <p:cNvSpPr txBox="1"/>
          <p:nvPr/>
        </p:nvSpPr>
        <p:spPr>
          <a:xfrm>
            <a:off x="9056688" y="1484313"/>
            <a:ext cx="1970405" cy="521970"/>
          </a:xfrm>
          <a:prstGeom prst="rect">
            <a:avLst/>
          </a:prstGeom>
          <a:noFill/>
          <a:ln w="9525">
            <a:noFill/>
          </a:ln>
        </p:spPr>
        <p:txBody>
          <a:bodyPr wrap="none">
            <a:spAutoFit/>
          </a:bodyPr>
          <a:lstStyle/>
          <a:p>
            <a:pPr marR="0" defTabSz="914400">
              <a:buClrTx/>
              <a:buSzTx/>
              <a:defRPr/>
            </a:pPr>
            <a:r>
              <a:rPr kumimoji="0" lang="en-US" altLang="zh-CN"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未有之”</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1213" name="文本框 51212"/>
          <p:cNvSpPr txBox="1"/>
          <p:nvPr/>
        </p:nvSpPr>
        <p:spPr>
          <a:xfrm>
            <a:off x="5735638" y="2133600"/>
            <a:ext cx="1970405" cy="521970"/>
          </a:xfrm>
          <a:prstGeom prst="rect">
            <a:avLst/>
          </a:prstGeom>
          <a:noFill/>
          <a:ln w="9525">
            <a:noFill/>
          </a:ln>
        </p:spPr>
        <p:txBody>
          <a:bodyPr wrap="none">
            <a:spAutoFit/>
          </a:bodyPr>
          <a:lstStyle/>
          <a:p>
            <a:pPr marR="0" defTabSz="914400">
              <a:buClrTx/>
              <a:buSzTx/>
              <a:defRPr/>
            </a:pPr>
            <a:r>
              <a:rPr kumimoji="0" lang="en-US" altLang="zh-CN"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不余欺”</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1214" name="文本框 51213"/>
          <p:cNvSpPr txBox="1"/>
          <p:nvPr/>
        </p:nvSpPr>
        <p:spPr>
          <a:xfrm>
            <a:off x="8183563" y="2133600"/>
            <a:ext cx="1970405" cy="521970"/>
          </a:xfrm>
          <a:prstGeom prst="rect">
            <a:avLst/>
          </a:prstGeom>
          <a:noFill/>
          <a:ln w="9525">
            <a:noFill/>
          </a:ln>
        </p:spPr>
        <p:txBody>
          <a:bodyPr wrap="none">
            <a:spAutoFit/>
          </a:bodyPr>
          <a:lstStyle/>
          <a:p>
            <a:pPr marR="0" defTabSz="914400">
              <a:buClrTx/>
              <a:buSzTx/>
              <a:defRPr/>
            </a:pPr>
            <a:r>
              <a:rPr kumimoji="0" lang="en-US" altLang="zh-CN"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不欺余”</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1215" name="文本框 51214"/>
          <p:cNvSpPr txBox="1"/>
          <p:nvPr/>
        </p:nvSpPr>
        <p:spPr>
          <a:xfrm>
            <a:off x="6240463" y="3141663"/>
            <a:ext cx="309880" cy="521970"/>
          </a:xfrm>
          <a:prstGeom prst="rect">
            <a:avLst/>
          </a:prstGeom>
          <a:noFill/>
          <a:ln w="9525">
            <a:noFill/>
          </a:ln>
        </p:spPr>
        <p:txBody>
          <a:bodyPr wrap="none">
            <a:spAutoFit/>
          </a:bodyPr>
          <a:lstStyle/>
          <a:p>
            <a:pPr marR="0" defTabSz="914400">
              <a:buClrTx/>
              <a:buSzTx/>
              <a:defRPr/>
            </a:pP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1216" name="文本框 51215"/>
          <p:cNvSpPr txBox="1"/>
          <p:nvPr/>
        </p:nvSpPr>
        <p:spPr>
          <a:xfrm>
            <a:off x="8472488" y="3141663"/>
            <a:ext cx="1741488" cy="521970"/>
          </a:xfrm>
          <a:prstGeom prst="rect">
            <a:avLst/>
          </a:prstGeom>
          <a:noFill/>
          <a:ln w="9525">
            <a:noFill/>
          </a:ln>
        </p:spPr>
        <p:txBody>
          <a:bodyPr>
            <a:spAutoFit/>
          </a:bodyPr>
          <a:lstStyle/>
          <a:p>
            <a:pPr marR="0" defTabSz="914400">
              <a:buClrTx/>
              <a:buSzTx/>
              <a:defRPr/>
            </a:pP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1217" name="文本框 51216"/>
          <p:cNvSpPr txBox="1"/>
          <p:nvPr/>
        </p:nvSpPr>
        <p:spPr>
          <a:xfrm>
            <a:off x="2495550" y="3429000"/>
            <a:ext cx="7921625" cy="2566035"/>
          </a:xfrm>
          <a:prstGeom prst="rect">
            <a:avLst/>
          </a:prstGeom>
          <a:noFill/>
          <a:ln w="9525">
            <a:noFill/>
          </a:ln>
        </p:spPr>
        <p:txBody>
          <a:bodyPr>
            <a:spAutoFit/>
          </a:bodyPr>
          <a:lstStyle/>
          <a:p>
            <a:pPr marR="0" defTabSz="914400">
              <a:lnSpc>
                <a:spcPct val="115000"/>
              </a:lnSpc>
              <a:buClrTx/>
              <a:buSzTx/>
              <a:defRPr/>
            </a:pPr>
            <a:r>
              <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句子的特点：</a:t>
            </a:r>
            <a:endParaRPr kumimoji="0" lang="zh-CN" altLang="en-US" sz="28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a:p>
            <a:pPr marR="0" defTabSz="914400">
              <a:lnSpc>
                <a:spcPct val="115000"/>
              </a:lnSpc>
              <a:buClrTx/>
              <a:buSzTx/>
              <a:defRPr/>
            </a:pPr>
            <a:r>
              <a:rPr kumimoji="0" lang="en-US" altLang="zh-CN" sz="2800" b="1" kern="1200" cap="none" spc="0" normalizeH="0" baseline="0" noProof="1">
                <a:solidFill>
                  <a:srgbClr val="080001"/>
                </a:solidFill>
                <a:effectLst>
                  <a:outerShdw blurRad="38100" dist="38100" dir="2700000">
                    <a:srgbClr val="C0C0C0"/>
                  </a:outerShdw>
                </a:effectLst>
                <a:latin typeface="黑体" panose="02010609060101010101" pitchFamily="49" charset="-122"/>
                <a:ea typeface="黑体" panose="02010609060101010101" pitchFamily="49" charset="-122"/>
                <a:cs typeface="+mn-ea"/>
              </a:rPr>
              <a:t>1</a:t>
            </a:r>
            <a:r>
              <a:rPr kumimoji="0" lang="zh-CN" altLang="en-US" sz="2800" b="1" kern="1200" cap="none" spc="0" normalizeH="0" baseline="0" noProof="1">
                <a:solidFill>
                  <a:srgbClr val="080001"/>
                </a:solidFill>
                <a:effectLst>
                  <a:outerShdw blurRad="38100" dist="38100" dir="2700000">
                    <a:srgbClr val="C0C0C0"/>
                  </a:outerShdw>
                </a:effectLst>
                <a:latin typeface="黑体" panose="02010609060101010101" pitchFamily="49" charset="-122"/>
                <a:ea typeface="黑体" panose="02010609060101010101" pitchFamily="49" charset="-122"/>
                <a:cs typeface="+mn-ea"/>
              </a:rPr>
              <a:t>、都是否定句</a:t>
            </a:r>
            <a:r>
              <a:rPr kumimoji="0" lang="zh-CN" altLang="en-US" sz="2800" kern="1200" cap="none" spc="0" normalizeH="0" baseline="0" noProof="1">
                <a:solidFill>
                  <a:srgbClr val="080001"/>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endParaRPr kumimoji="0" lang="zh-CN" altLang="en-US" sz="2800" kern="1200" cap="none" spc="0" normalizeH="0" baseline="0" noProof="1">
              <a:solidFill>
                <a:srgbClr val="080001"/>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a:p>
            <a:pPr marR="0" defTabSz="914400">
              <a:lnSpc>
                <a:spcPct val="115000"/>
              </a:lnSpc>
              <a:buClrTx/>
              <a:buSzTx/>
              <a:defRPr/>
            </a:pPr>
            <a:r>
              <a:rPr kumimoji="0" lang="en-US" altLang="zh-CN" sz="2800" b="1" kern="1200" cap="none" spc="0" normalizeH="0" baseline="0" noProof="1">
                <a:solidFill>
                  <a:srgbClr val="080001"/>
                </a:solidFill>
                <a:effectLst>
                  <a:outerShdw blurRad="38100" dist="38100" dir="2700000">
                    <a:srgbClr val="C0C0C0"/>
                  </a:outerShdw>
                </a:effectLst>
                <a:latin typeface="黑体" panose="02010609060101010101" pitchFamily="49" charset="-122"/>
                <a:ea typeface="黑体" panose="02010609060101010101" pitchFamily="49" charset="-122"/>
                <a:cs typeface="+mn-ea"/>
              </a:rPr>
              <a:t>2</a:t>
            </a:r>
            <a:r>
              <a:rPr kumimoji="0" lang="zh-CN" altLang="en-US" sz="2800" b="1" kern="1200" cap="none" spc="0" normalizeH="0" baseline="0" noProof="1">
                <a:solidFill>
                  <a:srgbClr val="080001"/>
                </a:solidFill>
                <a:effectLst>
                  <a:outerShdw blurRad="38100" dist="38100" dir="2700000">
                    <a:srgbClr val="C0C0C0"/>
                  </a:outerShdw>
                </a:effectLst>
                <a:latin typeface="黑体" panose="02010609060101010101" pitchFamily="49" charset="-122"/>
                <a:ea typeface="黑体" panose="02010609060101010101" pitchFamily="49" charset="-122"/>
                <a:cs typeface="+mn-ea"/>
              </a:rPr>
              <a:t>、代词分别是“自”“之”“余” “之” ，它们分别作“信”“有”“欺”“闻”的宾语</a:t>
            </a:r>
            <a:r>
              <a:rPr kumimoji="0" lang="zh-CN" altLang="en-US" sz="2800" kern="1200" cap="none" spc="0" normalizeH="0" baseline="0" noProof="1">
                <a:solidFill>
                  <a:srgbClr val="080001"/>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endParaRPr kumimoji="0" lang="zh-CN" altLang="en-US" sz="2800" kern="1200" cap="none" spc="0" normalizeH="0" baseline="0" noProof="1">
              <a:solidFill>
                <a:srgbClr val="080001"/>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a:p>
            <a:pPr marR="0" defTabSz="914400">
              <a:lnSpc>
                <a:spcPct val="115000"/>
              </a:lnSpc>
              <a:buClrTx/>
              <a:buSzTx/>
              <a:defRPr/>
            </a:pPr>
            <a:endParaRPr kumimoji="0" lang="zh-CN" altLang="en-US" sz="2800" kern="1200" cap="none" spc="0" normalizeH="0" baseline="0" noProof="1">
              <a:solidFill>
                <a:srgbClr val="080001"/>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1218" name="文本框 51217"/>
          <p:cNvSpPr txBox="1"/>
          <p:nvPr/>
        </p:nvSpPr>
        <p:spPr>
          <a:xfrm>
            <a:off x="2135188" y="5791200"/>
            <a:ext cx="9144000" cy="1076325"/>
          </a:xfrm>
          <a:prstGeom prst="rect">
            <a:avLst/>
          </a:prstGeom>
          <a:noFill/>
          <a:ln w="9525">
            <a:noFill/>
          </a:ln>
        </p:spPr>
        <p:txBody>
          <a:bodyPr>
            <a:spAutoFit/>
          </a:bodyPr>
          <a:lstStyle/>
          <a:p>
            <a:pPr marR="0" defTabSz="914400">
              <a:buClrTx/>
              <a:buSzTx/>
              <a:defRPr/>
            </a:pPr>
            <a:r>
              <a:rPr kumimoji="0" lang="zh-CN" altLang="en-US" sz="3200" b="1" kern="1200" cap="none" spc="0" normalizeH="0" baseline="0" noProof="1">
                <a:solidFill>
                  <a:srgbClr val="FF0000"/>
                </a:solidFill>
                <a:effectLst>
                  <a:outerShdw blurRad="38100" dist="38100" dir="2700000">
                    <a:srgbClr val="C0C0C0"/>
                  </a:outerShdw>
                </a:effectLst>
                <a:latin typeface="Arial" panose="020B0604020202020204" pitchFamily="34" charset="0"/>
                <a:ea typeface="黑体" panose="02010609060101010101" pitchFamily="49" charset="-122"/>
                <a:cs typeface="+mn-ea"/>
              </a:rPr>
              <a:t>规律二：否定句中代词作宾语时，宾语前置。</a:t>
            </a:r>
            <a:endParaRPr kumimoji="0" lang="zh-CN" altLang="en-US" sz="3200" b="1" kern="1200" cap="none" spc="0" normalizeH="0" baseline="0" noProof="1">
              <a:solidFill>
                <a:srgbClr val="FF0000"/>
              </a:solidFill>
              <a:effectLst>
                <a:outerShdw blurRad="38100" dist="38100" dir="2700000">
                  <a:srgbClr val="C0C0C0"/>
                </a:outerShdw>
              </a:effectLst>
              <a:latin typeface="Arial" panose="020B0604020202020204" pitchFamily="34" charset="0"/>
              <a:ea typeface="黑体" panose="02010609060101010101" pitchFamily="49" charset="-122"/>
              <a:cs typeface="+mn-cs"/>
            </a:endParaRPr>
          </a:p>
          <a:p>
            <a:pPr marR="0" defTabSz="914400">
              <a:buClrTx/>
              <a:buSzTx/>
              <a:defRPr/>
            </a:pPr>
            <a:endParaRPr kumimoji="0" lang="zh-CN" altLang="en-US" sz="3200" b="1" kern="1200" cap="none" spc="0" normalizeH="0" baseline="0" noProof="1">
              <a:solidFill>
                <a:srgbClr val="FF0000"/>
              </a:solidFill>
              <a:effectLst>
                <a:outerShdw blurRad="38100" dist="38100" dir="2700000">
                  <a:srgbClr val="C0C0C0"/>
                </a:outerShdw>
              </a:effectLst>
              <a:latin typeface="Arial" panose="020B0604020202020204" pitchFamily="34" charset="0"/>
              <a:ea typeface="黑体" panose="02010609060101010101" pitchFamily="49" charset="-122"/>
              <a:cs typeface="+mn-cs"/>
            </a:endParaRPr>
          </a:p>
        </p:txBody>
      </p:sp>
      <p:sp>
        <p:nvSpPr>
          <p:cNvPr id="10260" name="矩形 51223"/>
          <p:cNvSpPr>
            <a:spLocks noTextEdit="1"/>
          </p:cNvSpPr>
          <p:nvPr/>
        </p:nvSpPr>
        <p:spPr>
          <a:xfrm rot="5400000">
            <a:off x="155575" y="2600325"/>
            <a:ext cx="3671888" cy="576263"/>
          </a:xfrm>
          <a:prstGeom prst="rect">
            <a:avLst/>
          </a:prstGeom>
        </p:spPr>
        <p:txBody>
          <a:bodyPr vert="eaVert" wrap="none" fromWordArt="1">
            <a:prstTxWarp prst="textPlain">
              <a:avLst>
                <a:gd name="adj" fmla="val 50000"/>
              </a:avLst>
            </a:prstTxWarp>
            <a:normAutofit/>
          </a:bodyPr>
          <a:lstStyle/>
          <a:p>
            <a:pPr algn="ctr" eaLnBrk="0" hangingPunct="0"/>
            <a:r>
              <a:rPr lang="zh-CN" altLang="en-US" sz="3600" b="1">
                <a:solidFill>
                  <a:srgbClr val="336699"/>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宾语前置句</a:t>
            </a:r>
            <a:endParaRPr lang="zh-CN" altLang="en-US" sz="3600" b="1">
              <a:solidFill>
                <a:srgbClr val="336699"/>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endParaRPr>
          </a:p>
        </p:txBody>
      </p:sp>
      <p:sp>
        <p:nvSpPr>
          <p:cNvPr id="15378"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2" name="页脚占位符 2"/>
          <p:cNvSpPr txBox="1">
            <a:spLocks noGrp="1"/>
          </p:cNvSpPr>
          <p:nvPr>
            <p:ph type="ftr" sz="quarter" idx="11"/>
          </p:nvPr>
        </p:nvSpPr>
        <p:spPr>
          <a:xfrm>
            <a:off x="4038600" y="6356350"/>
            <a:ext cx="4114800" cy="365125"/>
          </a:xfrm>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10263"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51209"/>
                                        </p:tgtEl>
                                        <p:attrNameLst>
                                          <p:attrName>style.visibility</p:attrName>
                                        </p:attrNameLst>
                                      </p:cBhvr>
                                      <p:to>
                                        <p:strVal val="visible"/>
                                      </p:to>
                                    </p:set>
                                    <p:anim calcmode="lin" valueType="num">
                                      <p:cBhvr>
                                        <p:cTn id="7" dur="500" fill="hold"/>
                                        <p:tgtEl>
                                          <p:spTgt spid="5120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1209"/>
                                        </p:tgtEl>
                                        <p:attrNameLst>
                                          <p:attrName>ppt_y</p:attrName>
                                        </p:attrNameLst>
                                      </p:cBhvr>
                                      <p:tavLst>
                                        <p:tav tm="0">
                                          <p:val>
                                            <p:strVal val="#ppt_y"/>
                                          </p:val>
                                        </p:tav>
                                        <p:tav tm="100000">
                                          <p:val>
                                            <p:strVal val="#ppt_y"/>
                                          </p:val>
                                        </p:tav>
                                      </p:tavLst>
                                    </p:anim>
                                    <p:anim calcmode="lin" valueType="num">
                                      <p:cBhvr>
                                        <p:cTn id="9" dur="500" fill="hold"/>
                                        <p:tgtEl>
                                          <p:spTgt spid="5120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120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1209"/>
                                        </p:tgtEl>
                                      </p:cBhvr>
                                    </p:animEffect>
                                  </p:childTnLst>
                                </p:cTn>
                              </p:par>
                            </p:childTnLst>
                          </p:cTn>
                        </p:par>
                      </p:childTnLst>
                    </p:cTn>
                  </p:par>
                  <p:par>
                    <p:cTn id="12" fill="hold">
                      <p:stCondLst>
                        <p:cond delay="indefinite"/>
                      </p:stCondLst>
                      <p:childTnLst>
                        <p:par>
                          <p:cTn id="13" fill="hold">
                            <p:stCondLst>
                              <p:cond delay="0"/>
                            </p:stCondLst>
                            <p:childTnLst>
                              <p:par>
                                <p:cTn id="14" presetID="30" presetClass="entr" presetSubtype="0" fill="hold" nodeType="clickEffect">
                                  <p:stCondLst>
                                    <p:cond delay="0"/>
                                  </p:stCondLst>
                                  <p:childTnLst>
                                    <p:set>
                                      <p:cBhvr>
                                        <p:cTn id="15" dur="1" fill="hold">
                                          <p:stCondLst>
                                            <p:cond delay="0"/>
                                          </p:stCondLst>
                                        </p:cTn>
                                        <p:tgtEl>
                                          <p:spTgt spid="51205"/>
                                        </p:tgtEl>
                                        <p:attrNameLst>
                                          <p:attrName>style.visibility</p:attrName>
                                        </p:attrNameLst>
                                      </p:cBhvr>
                                      <p:to>
                                        <p:strVal val="visible"/>
                                      </p:to>
                                    </p:set>
                                    <p:animEffect transition="in" filter="fade">
                                      <p:cBhvr>
                                        <p:cTn id="16" dur="800" decel="100000"/>
                                        <p:tgtEl>
                                          <p:spTgt spid="51205"/>
                                        </p:tgtEl>
                                      </p:cBhvr>
                                    </p:animEffect>
                                    <p:anim calcmode="lin" valueType="num">
                                      <p:cBhvr>
                                        <p:cTn id="17" dur="800" decel="100000" fill="hold"/>
                                        <p:tgtEl>
                                          <p:spTgt spid="51205"/>
                                        </p:tgtEl>
                                        <p:attrNameLst>
                                          <p:attrName>style.rotation</p:attrName>
                                        </p:attrNameLst>
                                      </p:cBhvr>
                                      <p:tavLst>
                                        <p:tav tm="0">
                                          <p:val>
                                            <p:fltVal val="-90"/>
                                          </p:val>
                                        </p:tav>
                                        <p:tav tm="100000">
                                          <p:val>
                                            <p:fltVal val="0"/>
                                          </p:val>
                                        </p:tav>
                                      </p:tavLst>
                                    </p:anim>
                                    <p:anim calcmode="lin" valueType="num">
                                      <p:cBhvr>
                                        <p:cTn id="18" dur="800" decel="100000" fill="hold"/>
                                        <p:tgtEl>
                                          <p:spTgt spid="51205"/>
                                        </p:tgtEl>
                                        <p:attrNameLst>
                                          <p:attrName>ppt_x</p:attrName>
                                        </p:attrNameLst>
                                      </p:cBhvr>
                                      <p:tavLst>
                                        <p:tav tm="0">
                                          <p:val>
                                            <p:strVal val="#ppt_x+0.4"/>
                                          </p:val>
                                        </p:tav>
                                        <p:tav tm="100000">
                                          <p:val>
                                            <p:strVal val="#ppt_x-0.05"/>
                                          </p:val>
                                        </p:tav>
                                      </p:tavLst>
                                    </p:anim>
                                    <p:anim calcmode="lin" valueType="num">
                                      <p:cBhvr>
                                        <p:cTn id="19" dur="800" decel="100000" fill="hold"/>
                                        <p:tgtEl>
                                          <p:spTgt spid="51205"/>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51205"/>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51205"/>
                                        </p:tgtEl>
                                        <p:attrNameLst>
                                          <p:attrName>ppt_y</p:attrName>
                                        </p:attrNameLst>
                                      </p:cBhvr>
                                      <p:tavLst>
                                        <p:tav tm="0">
                                          <p:val>
                                            <p:strVal val="#ppt_y+0.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10000"/>
                                  </p:iterate>
                                  <p:childTnLst>
                                    <p:set>
                                      <p:cBhvr>
                                        <p:cTn id="25" dur="1" fill="hold">
                                          <p:stCondLst>
                                            <p:cond delay="0"/>
                                          </p:stCondLst>
                                        </p:cTn>
                                        <p:tgtEl>
                                          <p:spTgt spid="51210"/>
                                        </p:tgtEl>
                                        <p:attrNameLst>
                                          <p:attrName>style.visibility</p:attrName>
                                        </p:attrNameLst>
                                      </p:cBhvr>
                                      <p:to>
                                        <p:strVal val="visible"/>
                                      </p:to>
                                    </p:set>
                                    <p:anim calcmode="lin" valueType="num">
                                      <p:cBhvr>
                                        <p:cTn id="26" dur="500" fill="hold"/>
                                        <p:tgtEl>
                                          <p:spTgt spid="51210"/>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51210"/>
                                        </p:tgtEl>
                                        <p:attrNameLst>
                                          <p:attrName>ppt_y</p:attrName>
                                        </p:attrNameLst>
                                      </p:cBhvr>
                                      <p:tavLst>
                                        <p:tav tm="0">
                                          <p:val>
                                            <p:strVal val="#ppt_y"/>
                                          </p:val>
                                        </p:tav>
                                        <p:tav tm="100000">
                                          <p:val>
                                            <p:strVal val="#ppt_y"/>
                                          </p:val>
                                        </p:tav>
                                      </p:tavLst>
                                    </p:anim>
                                    <p:anim calcmode="lin" valueType="num">
                                      <p:cBhvr>
                                        <p:cTn id="28" dur="500" fill="hold"/>
                                        <p:tgtEl>
                                          <p:spTgt spid="51210"/>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51210"/>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51210"/>
                                        </p:tgtEl>
                                      </p:cBhvr>
                                    </p:animEffect>
                                  </p:childTnLst>
                                </p:cTn>
                              </p:par>
                            </p:childTnLst>
                          </p:cTn>
                        </p:par>
                      </p:childTnLst>
                    </p:cTn>
                  </p:par>
                  <p:par>
                    <p:cTn id="31" fill="hold">
                      <p:stCondLst>
                        <p:cond delay="indefinite"/>
                      </p:stCondLst>
                      <p:childTnLst>
                        <p:par>
                          <p:cTn id="32" fill="hold">
                            <p:stCondLst>
                              <p:cond delay="0"/>
                            </p:stCondLst>
                            <p:childTnLst>
                              <p:par>
                                <p:cTn id="33" presetID="41" presetClass="entr" presetSubtype="0" fill="hold" grpId="0" nodeType="clickEffect">
                                  <p:stCondLst>
                                    <p:cond delay="0"/>
                                  </p:stCondLst>
                                  <p:iterate type="lt">
                                    <p:tmPct val="10000"/>
                                  </p:iterate>
                                  <p:childTnLst>
                                    <p:set>
                                      <p:cBhvr>
                                        <p:cTn id="34" dur="1" fill="hold">
                                          <p:stCondLst>
                                            <p:cond delay="0"/>
                                          </p:stCondLst>
                                        </p:cTn>
                                        <p:tgtEl>
                                          <p:spTgt spid="51211"/>
                                        </p:tgtEl>
                                        <p:attrNameLst>
                                          <p:attrName>style.visibility</p:attrName>
                                        </p:attrNameLst>
                                      </p:cBhvr>
                                      <p:to>
                                        <p:strVal val="visible"/>
                                      </p:to>
                                    </p:set>
                                    <p:anim calcmode="lin" valueType="num">
                                      <p:cBhvr>
                                        <p:cTn id="35" dur="500" fill="hold"/>
                                        <p:tgtEl>
                                          <p:spTgt spid="51211"/>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51211"/>
                                        </p:tgtEl>
                                        <p:attrNameLst>
                                          <p:attrName>ppt_y</p:attrName>
                                        </p:attrNameLst>
                                      </p:cBhvr>
                                      <p:tavLst>
                                        <p:tav tm="0">
                                          <p:val>
                                            <p:strVal val="#ppt_y"/>
                                          </p:val>
                                        </p:tav>
                                        <p:tav tm="100000">
                                          <p:val>
                                            <p:strVal val="#ppt_y"/>
                                          </p:val>
                                        </p:tav>
                                      </p:tavLst>
                                    </p:anim>
                                    <p:anim calcmode="lin" valueType="num">
                                      <p:cBhvr>
                                        <p:cTn id="37" dur="500" fill="hold"/>
                                        <p:tgtEl>
                                          <p:spTgt spid="51211"/>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51211"/>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51211"/>
                                        </p:tgtEl>
                                      </p:cBhvr>
                                    </p:animEffect>
                                  </p:childTnLst>
                                </p:cTn>
                              </p:par>
                            </p:childTnLst>
                          </p:cTn>
                        </p:par>
                      </p:childTnLst>
                    </p:cTn>
                  </p:par>
                  <p:par>
                    <p:cTn id="40" fill="hold">
                      <p:stCondLst>
                        <p:cond delay="indefinite"/>
                      </p:stCondLst>
                      <p:childTnLst>
                        <p:par>
                          <p:cTn id="41" fill="hold">
                            <p:stCondLst>
                              <p:cond delay="0"/>
                            </p:stCondLst>
                            <p:childTnLst>
                              <p:par>
                                <p:cTn id="42" presetID="30" presetClass="entr" presetSubtype="0" fill="hold" nodeType="clickEffect">
                                  <p:stCondLst>
                                    <p:cond delay="0"/>
                                  </p:stCondLst>
                                  <p:childTnLst>
                                    <p:set>
                                      <p:cBhvr>
                                        <p:cTn id="43" dur="1" fill="hold">
                                          <p:stCondLst>
                                            <p:cond delay="0"/>
                                          </p:stCondLst>
                                        </p:cTn>
                                        <p:tgtEl>
                                          <p:spTgt spid="51206"/>
                                        </p:tgtEl>
                                        <p:attrNameLst>
                                          <p:attrName>style.visibility</p:attrName>
                                        </p:attrNameLst>
                                      </p:cBhvr>
                                      <p:to>
                                        <p:strVal val="visible"/>
                                      </p:to>
                                    </p:set>
                                    <p:animEffect transition="in" filter="fade">
                                      <p:cBhvr>
                                        <p:cTn id="44" dur="800" decel="100000"/>
                                        <p:tgtEl>
                                          <p:spTgt spid="51206"/>
                                        </p:tgtEl>
                                      </p:cBhvr>
                                    </p:animEffect>
                                    <p:anim calcmode="lin" valueType="num">
                                      <p:cBhvr>
                                        <p:cTn id="45" dur="800" decel="100000" fill="hold"/>
                                        <p:tgtEl>
                                          <p:spTgt spid="51206"/>
                                        </p:tgtEl>
                                        <p:attrNameLst>
                                          <p:attrName>style.rotation</p:attrName>
                                        </p:attrNameLst>
                                      </p:cBhvr>
                                      <p:tavLst>
                                        <p:tav tm="0">
                                          <p:val>
                                            <p:fltVal val="-90"/>
                                          </p:val>
                                        </p:tav>
                                        <p:tav tm="100000">
                                          <p:val>
                                            <p:fltVal val="0"/>
                                          </p:val>
                                        </p:tav>
                                      </p:tavLst>
                                    </p:anim>
                                    <p:anim calcmode="lin" valueType="num">
                                      <p:cBhvr>
                                        <p:cTn id="46" dur="800" decel="100000" fill="hold"/>
                                        <p:tgtEl>
                                          <p:spTgt spid="51206"/>
                                        </p:tgtEl>
                                        <p:attrNameLst>
                                          <p:attrName>ppt_x</p:attrName>
                                        </p:attrNameLst>
                                      </p:cBhvr>
                                      <p:tavLst>
                                        <p:tav tm="0">
                                          <p:val>
                                            <p:strVal val="#ppt_x+0.4"/>
                                          </p:val>
                                        </p:tav>
                                        <p:tav tm="100000">
                                          <p:val>
                                            <p:strVal val="#ppt_x-0.05"/>
                                          </p:val>
                                        </p:tav>
                                      </p:tavLst>
                                    </p:anim>
                                    <p:anim calcmode="lin" valueType="num">
                                      <p:cBhvr>
                                        <p:cTn id="47" dur="800" decel="100000" fill="hold"/>
                                        <p:tgtEl>
                                          <p:spTgt spid="51206"/>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51206"/>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51206"/>
                                        </p:tgtEl>
                                        <p:attrNameLst>
                                          <p:attrName>ppt_y</p:attrName>
                                        </p:attrNameLst>
                                      </p:cBhvr>
                                      <p:tavLst>
                                        <p:tav tm="0">
                                          <p:val>
                                            <p:strVal val="#ppt_y+0.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1" presetClass="entr" presetSubtype="0" fill="hold" grpId="0" nodeType="clickEffect">
                                  <p:stCondLst>
                                    <p:cond delay="0"/>
                                  </p:stCondLst>
                                  <p:iterate type="lt">
                                    <p:tmPct val="10000"/>
                                  </p:iterate>
                                  <p:childTnLst>
                                    <p:set>
                                      <p:cBhvr>
                                        <p:cTn id="53" dur="1" fill="hold">
                                          <p:stCondLst>
                                            <p:cond delay="0"/>
                                          </p:stCondLst>
                                        </p:cTn>
                                        <p:tgtEl>
                                          <p:spTgt spid="51212"/>
                                        </p:tgtEl>
                                        <p:attrNameLst>
                                          <p:attrName>style.visibility</p:attrName>
                                        </p:attrNameLst>
                                      </p:cBhvr>
                                      <p:to>
                                        <p:strVal val="visible"/>
                                      </p:to>
                                    </p:set>
                                    <p:anim calcmode="lin" valueType="num">
                                      <p:cBhvr>
                                        <p:cTn id="54" dur="500" fill="hold"/>
                                        <p:tgtEl>
                                          <p:spTgt spid="51212"/>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51212"/>
                                        </p:tgtEl>
                                        <p:attrNameLst>
                                          <p:attrName>ppt_y</p:attrName>
                                        </p:attrNameLst>
                                      </p:cBhvr>
                                      <p:tavLst>
                                        <p:tav tm="0">
                                          <p:val>
                                            <p:strVal val="#ppt_y"/>
                                          </p:val>
                                        </p:tav>
                                        <p:tav tm="100000">
                                          <p:val>
                                            <p:strVal val="#ppt_y"/>
                                          </p:val>
                                        </p:tav>
                                      </p:tavLst>
                                    </p:anim>
                                    <p:anim calcmode="lin" valueType="num">
                                      <p:cBhvr>
                                        <p:cTn id="56" dur="500" fill="hold"/>
                                        <p:tgtEl>
                                          <p:spTgt spid="51212"/>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51212"/>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51212"/>
                                        </p:tgtEl>
                                      </p:cBhvr>
                                    </p:animEffect>
                                  </p:childTnLst>
                                </p:cTn>
                              </p:par>
                            </p:childTnLst>
                          </p:cTn>
                        </p:par>
                      </p:childTnLst>
                    </p:cTn>
                  </p:par>
                  <p:par>
                    <p:cTn id="59" fill="hold">
                      <p:stCondLst>
                        <p:cond delay="indefinite"/>
                      </p:stCondLst>
                      <p:childTnLst>
                        <p:par>
                          <p:cTn id="60" fill="hold">
                            <p:stCondLst>
                              <p:cond delay="0"/>
                            </p:stCondLst>
                            <p:childTnLst>
                              <p:par>
                                <p:cTn id="61" presetID="41" presetClass="entr" presetSubtype="0" fill="hold" grpId="0" nodeType="clickEffect">
                                  <p:stCondLst>
                                    <p:cond delay="0"/>
                                  </p:stCondLst>
                                  <p:iterate type="lt">
                                    <p:tmPct val="10000"/>
                                  </p:iterate>
                                  <p:childTnLst>
                                    <p:set>
                                      <p:cBhvr>
                                        <p:cTn id="62" dur="1" fill="hold">
                                          <p:stCondLst>
                                            <p:cond delay="0"/>
                                          </p:stCondLst>
                                        </p:cTn>
                                        <p:tgtEl>
                                          <p:spTgt spid="51213"/>
                                        </p:tgtEl>
                                        <p:attrNameLst>
                                          <p:attrName>style.visibility</p:attrName>
                                        </p:attrNameLst>
                                      </p:cBhvr>
                                      <p:to>
                                        <p:strVal val="visible"/>
                                      </p:to>
                                    </p:set>
                                    <p:anim calcmode="lin" valueType="num">
                                      <p:cBhvr>
                                        <p:cTn id="63" dur="500" fill="hold"/>
                                        <p:tgtEl>
                                          <p:spTgt spid="51213"/>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51213"/>
                                        </p:tgtEl>
                                        <p:attrNameLst>
                                          <p:attrName>ppt_y</p:attrName>
                                        </p:attrNameLst>
                                      </p:cBhvr>
                                      <p:tavLst>
                                        <p:tav tm="0">
                                          <p:val>
                                            <p:strVal val="#ppt_y"/>
                                          </p:val>
                                        </p:tav>
                                        <p:tav tm="100000">
                                          <p:val>
                                            <p:strVal val="#ppt_y"/>
                                          </p:val>
                                        </p:tav>
                                      </p:tavLst>
                                    </p:anim>
                                    <p:anim calcmode="lin" valueType="num">
                                      <p:cBhvr>
                                        <p:cTn id="65" dur="500" fill="hold"/>
                                        <p:tgtEl>
                                          <p:spTgt spid="51213"/>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51213"/>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51213"/>
                                        </p:tgtEl>
                                      </p:cBhvr>
                                    </p:animEffect>
                                  </p:childTnLst>
                                </p:cTn>
                              </p:par>
                            </p:childTnLst>
                          </p:cTn>
                        </p:par>
                      </p:childTnLst>
                    </p:cTn>
                  </p:par>
                  <p:par>
                    <p:cTn id="68" fill="hold">
                      <p:stCondLst>
                        <p:cond delay="indefinite"/>
                      </p:stCondLst>
                      <p:childTnLst>
                        <p:par>
                          <p:cTn id="69" fill="hold">
                            <p:stCondLst>
                              <p:cond delay="0"/>
                            </p:stCondLst>
                            <p:childTnLst>
                              <p:par>
                                <p:cTn id="70" presetID="30" presetClass="entr" presetSubtype="0" fill="hold" nodeType="clickEffect">
                                  <p:stCondLst>
                                    <p:cond delay="0"/>
                                  </p:stCondLst>
                                  <p:childTnLst>
                                    <p:set>
                                      <p:cBhvr>
                                        <p:cTn id="71" dur="1" fill="hold">
                                          <p:stCondLst>
                                            <p:cond delay="0"/>
                                          </p:stCondLst>
                                        </p:cTn>
                                        <p:tgtEl>
                                          <p:spTgt spid="51207"/>
                                        </p:tgtEl>
                                        <p:attrNameLst>
                                          <p:attrName>style.visibility</p:attrName>
                                        </p:attrNameLst>
                                      </p:cBhvr>
                                      <p:to>
                                        <p:strVal val="visible"/>
                                      </p:to>
                                    </p:set>
                                    <p:animEffect transition="in" filter="fade">
                                      <p:cBhvr>
                                        <p:cTn id="72" dur="800" decel="100000"/>
                                        <p:tgtEl>
                                          <p:spTgt spid="51207"/>
                                        </p:tgtEl>
                                      </p:cBhvr>
                                    </p:animEffect>
                                    <p:anim calcmode="lin" valueType="num">
                                      <p:cBhvr>
                                        <p:cTn id="73" dur="800" decel="100000" fill="hold"/>
                                        <p:tgtEl>
                                          <p:spTgt spid="51207"/>
                                        </p:tgtEl>
                                        <p:attrNameLst>
                                          <p:attrName>style.rotation</p:attrName>
                                        </p:attrNameLst>
                                      </p:cBhvr>
                                      <p:tavLst>
                                        <p:tav tm="0">
                                          <p:val>
                                            <p:fltVal val="-90"/>
                                          </p:val>
                                        </p:tav>
                                        <p:tav tm="100000">
                                          <p:val>
                                            <p:fltVal val="0"/>
                                          </p:val>
                                        </p:tav>
                                      </p:tavLst>
                                    </p:anim>
                                    <p:anim calcmode="lin" valueType="num">
                                      <p:cBhvr>
                                        <p:cTn id="74" dur="800" decel="100000" fill="hold"/>
                                        <p:tgtEl>
                                          <p:spTgt spid="51207"/>
                                        </p:tgtEl>
                                        <p:attrNameLst>
                                          <p:attrName>ppt_x</p:attrName>
                                        </p:attrNameLst>
                                      </p:cBhvr>
                                      <p:tavLst>
                                        <p:tav tm="0">
                                          <p:val>
                                            <p:strVal val="#ppt_x+0.4"/>
                                          </p:val>
                                        </p:tav>
                                        <p:tav tm="100000">
                                          <p:val>
                                            <p:strVal val="#ppt_x-0.05"/>
                                          </p:val>
                                        </p:tav>
                                      </p:tavLst>
                                    </p:anim>
                                    <p:anim calcmode="lin" valueType="num">
                                      <p:cBhvr>
                                        <p:cTn id="75" dur="800" decel="100000" fill="hold"/>
                                        <p:tgtEl>
                                          <p:spTgt spid="51207"/>
                                        </p:tgtEl>
                                        <p:attrNameLst>
                                          <p:attrName>ppt_y</p:attrName>
                                        </p:attrNameLst>
                                      </p:cBhvr>
                                      <p:tavLst>
                                        <p:tav tm="0">
                                          <p:val>
                                            <p:strVal val="#ppt_y-0.4"/>
                                          </p:val>
                                        </p:tav>
                                        <p:tav tm="100000">
                                          <p:val>
                                            <p:strVal val="#ppt_y+0.1"/>
                                          </p:val>
                                        </p:tav>
                                      </p:tavLst>
                                    </p:anim>
                                    <p:anim calcmode="lin" valueType="num">
                                      <p:cBhvr>
                                        <p:cTn id="76" dur="200" accel="100000" fill="hold">
                                          <p:stCondLst>
                                            <p:cond delay="800"/>
                                          </p:stCondLst>
                                        </p:cTn>
                                        <p:tgtEl>
                                          <p:spTgt spid="51207"/>
                                        </p:tgtEl>
                                        <p:attrNameLst>
                                          <p:attrName>ppt_x</p:attrName>
                                        </p:attrNameLst>
                                      </p:cBhvr>
                                      <p:tavLst>
                                        <p:tav tm="0">
                                          <p:val>
                                            <p:strVal val="#ppt_x-0.05"/>
                                          </p:val>
                                        </p:tav>
                                        <p:tav tm="100000">
                                          <p:val>
                                            <p:strVal val="#ppt_x"/>
                                          </p:val>
                                        </p:tav>
                                      </p:tavLst>
                                    </p:anim>
                                    <p:anim calcmode="lin" valueType="num">
                                      <p:cBhvr>
                                        <p:cTn id="77" dur="200" accel="100000" fill="hold">
                                          <p:stCondLst>
                                            <p:cond delay="800"/>
                                          </p:stCondLst>
                                        </p:cTn>
                                        <p:tgtEl>
                                          <p:spTgt spid="51207"/>
                                        </p:tgtEl>
                                        <p:attrNameLst>
                                          <p:attrName>ppt_y</p:attrName>
                                        </p:attrNameLst>
                                      </p:cBhvr>
                                      <p:tavLst>
                                        <p:tav tm="0">
                                          <p:val>
                                            <p:strVal val="#ppt_y+0.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1" presetClass="entr" presetSubtype="0" fill="hold" grpId="0" nodeType="clickEffect">
                                  <p:stCondLst>
                                    <p:cond delay="0"/>
                                  </p:stCondLst>
                                  <p:iterate type="lt">
                                    <p:tmPct val="10000"/>
                                  </p:iterate>
                                  <p:childTnLst>
                                    <p:set>
                                      <p:cBhvr>
                                        <p:cTn id="81" dur="1" fill="hold">
                                          <p:stCondLst>
                                            <p:cond delay="0"/>
                                          </p:stCondLst>
                                        </p:cTn>
                                        <p:tgtEl>
                                          <p:spTgt spid="51214"/>
                                        </p:tgtEl>
                                        <p:attrNameLst>
                                          <p:attrName>style.visibility</p:attrName>
                                        </p:attrNameLst>
                                      </p:cBhvr>
                                      <p:to>
                                        <p:strVal val="visible"/>
                                      </p:to>
                                    </p:set>
                                    <p:anim calcmode="lin" valueType="num">
                                      <p:cBhvr>
                                        <p:cTn id="82" dur="500" fill="hold"/>
                                        <p:tgtEl>
                                          <p:spTgt spid="51214"/>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51214"/>
                                        </p:tgtEl>
                                        <p:attrNameLst>
                                          <p:attrName>ppt_y</p:attrName>
                                        </p:attrNameLst>
                                      </p:cBhvr>
                                      <p:tavLst>
                                        <p:tav tm="0">
                                          <p:val>
                                            <p:strVal val="#ppt_y"/>
                                          </p:val>
                                        </p:tav>
                                        <p:tav tm="100000">
                                          <p:val>
                                            <p:strVal val="#ppt_y"/>
                                          </p:val>
                                        </p:tav>
                                      </p:tavLst>
                                    </p:anim>
                                    <p:anim calcmode="lin" valueType="num">
                                      <p:cBhvr>
                                        <p:cTn id="84" dur="500" fill="hold"/>
                                        <p:tgtEl>
                                          <p:spTgt spid="51214"/>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51214"/>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51214"/>
                                        </p:tgtEl>
                                      </p:cBhvr>
                                    </p:animEffect>
                                  </p:childTnLst>
                                </p:cTn>
                              </p:par>
                            </p:childTnLst>
                          </p:cTn>
                        </p:par>
                      </p:childTnLst>
                    </p:cTn>
                  </p:par>
                  <p:par>
                    <p:cTn id="87" fill="hold">
                      <p:stCondLst>
                        <p:cond delay="indefinite"/>
                      </p:stCondLst>
                      <p:childTnLst>
                        <p:par>
                          <p:cTn id="88" fill="hold">
                            <p:stCondLst>
                              <p:cond delay="0"/>
                            </p:stCondLst>
                            <p:childTnLst>
                              <p:par>
                                <p:cTn id="89" presetID="41" presetClass="entr" presetSubtype="0" fill="hold" grpId="0" nodeType="clickEffect">
                                  <p:stCondLst>
                                    <p:cond delay="0"/>
                                  </p:stCondLst>
                                  <p:iterate type="lt">
                                    <p:tmPct val="10000"/>
                                  </p:iterate>
                                  <p:childTnLst>
                                    <p:set>
                                      <p:cBhvr>
                                        <p:cTn id="90" dur="1" fill="hold">
                                          <p:stCondLst>
                                            <p:cond delay="0"/>
                                          </p:stCondLst>
                                        </p:cTn>
                                        <p:tgtEl>
                                          <p:spTgt spid="51215"/>
                                        </p:tgtEl>
                                        <p:attrNameLst>
                                          <p:attrName>style.visibility</p:attrName>
                                        </p:attrNameLst>
                                      </p:cBhvr>
                                      <p:to>
                                        <p:strVal val="visible"/>
                                      </p:to>
                                    </p:set>
                                    <p:anim calcmode="lin" valueType="num">
                                      <p:cBhvr>
                                        <p:cTn id="91" dur="500" fill="hold"/>
                                        <p:tgtEl>
                                          <p:spTgt spid="51215"/>
                                        </p:tgtEl>
                                        <p:attrNameLst>
                                          <p:attrName>ppt_x</p:attrName>
                                        </p:attrNameLst>
                                      </p:cBhvr>
                                      <p:tavLst>
                                        <p:tav tm="0">
                                          <p:val>
                                            <p:strVal val="#ppt_x"/>
                                          </p:val>
                                        </p:tav>
                                        <p:tav tm="50000">
                                          <p:val>
                                            <p:strVal val="#ppt_x+.1"/>
                                          </p:val>
                                        </p:tav>
                                        <p:tav tm="100000">
                                          <p:val>
                                            <p:strVal val="#ppt_x"/>
                                          </p:val>
                                        </p:tav>
                                      </p:tavLst>
                                    </p:anim>
                                    <p:anim calcmode="lin" valueType="num">
                                      <p:cBhvr>
                                        <p:cTn id="92" dur="500" fill="hold"/>
                                        <p:tgtEl>
                                          <p:spTgt spid="51215"/>
                                        </p:tgtEl>
                                        <p:attrNameLst>
                                          <p:attrName>ppt_y</p:attrName>
                                        </p:attrNameLst>
                                      </p:cBhvr>
                                      <p:tavLst>
                                        <p:tav tm="0">
                                          <p:val>
                                            <p:strVal val="#ppt_y"/>
                                          </p:val>
                                        </p:tav>
                                        <p:tav tm="100000">
                                          <p:val>
                                            <p:strVal val="#ppt_y"/>
                                          </p:val>
                                        </p:tav>
                                      </p:tavLst>
                                    </p:anim>
                                    <p:anim calcmode="lin" valueType="num">
                                      <p:cBhvr>
                                        <p:cTn id="93" dur="500" fill="hold"/>
                                        <p:tgtEl>
                                          <p:spTgt spid="51215"/>
                                        </p:tgtEl>
                                        <p:attrNameLst>
                                          <p:attrName>ppt_h</p:attrName>
                                        </p:attrNameLst>
                                      </p:cBhvr>
                                      <p:tavLst>
                                        <p:tav tm="0">
                                          <p:val>
                                            <p:strVal val="#ppt_h/10"/>
                                          </p:val>
                                        </p:tav>
                                        <p:tav tm="50000">
                                          <p:val>
                                            <p:strVal val="#ppt_h+.01"/>
                                          </p:val>
                                        </p:tav>
                                        <p:tav tm="100000">
                                          <p:val>
                                            <p:strVal val="#ppt_h"/>
                                          </p:val>
                                        </p:tav>
                                      </p:tavLst>
                                    </p:anim>
                                    <p:anim calcmode="lin" valueType="num">
                                      <p:cBhvr>
                                        <p:cTn id="94" dur="500" fill="hold"/>
                                        <p:tgtEl>
                                          <p:spTgt spid="51215"/>
                                        </p:tgtEl>
                                        <p:attrNameLst>
                                          <p:attrName>ppt_w</p:attrName>
                                        </p:attrNameLst>
                                      </p:cBhvr>
                                      <p:tavLst>
                                        <p:tav tm="0">
                                          <p:val>
                                            <p:strVal val="#ppt_w/10"/>
                                          </p:val>
                                        </p:tav>
                                        <p:tav tm="50000">
                                          <p:val>
                                            <p:strVal val="#ppt_w+.01"/>
                                          </p:val>
                                        </p:tav>
                                        <p:tav tm="100000">
                                          <p:val>
                                            <p:strVal val="#ppt_w"/>
                                          </p:val>
                                        </p:tav>
                                      </p:tavLst>
                                    </p:anim>
                                    <p:animEffect transition="in" filter="fade">
                                      <p:cBhvr>
                                        <p:cTn id="95" dur="500" tmFilter="0,0; .5, 1; 1, 1"/>
                                        <p:tgtEl>
                                          <p:spTgt spid="51215"/>
                                        </p:tgtEl>
                                      </p:cBhvr>
                                    </p:animEffect>
                                  </p:childTnLst>
                                </p:cTn>
                              </p:par>
                            </p:childTnLst>
                          </p:cTn>
                        </p:par>
                      </p:childTnLst>
                    </p:cTn>
                  </p:par>
                  <p:par>
                    <p:cTn id="96" fill="hold">
                      <p:stCondLst>
                        <p:cond delay="indefinite"/>
                      </p:stCondLst>
                      <p:childTnLst>
                        <p:par>
                          <p:cTn id="97" fill="hold">
                            <p:stCondLst>
                              <p:cond delay="0"/>
                            </p:stCondLst>
                            <p:childTnLst>
                              <p:par>
                                <p:cTn id="98" presetID="41" presetClass="entr" presetSubtype="0" fill="hold" grpId="0" nodeType="clickEffect">
                                  <p:stCondLst>
                                    <p:cond delay="0"/>
                                  </p:stCondLst>
                                  <p:iterate type="lt">
                                    <p:tmPct val="10000"/>
                                  </p:iterate>
                                  <p:childTnLst>
                                    <p:set>
                                      <p:cBhvr>
                                        <p:cTn id="99" dur="1" fill="hold">
                                          <p:stCondLst>
                                            <p:cond delay="0"/>
                                          </p:stCondLst>
                                        </p:cTn>
                                        <p:tgtEl>
                                          <p:spTgt spid="51216"/>
                                        </p:tgtEl>
                                        <p:attrNameLst>
                                          <p:attrName>style.visibility</p:attrName>
                                        </p:attrNameLst>
                                      </p:cBhvr>
                                      <p:to>
                                        <p:strVal val="visible"/>
                                      </p:to>
                                    </p:set>
                                    <p:anim calcmode="lin" valueType="num">
                                      <p:cBhvr>
                                        <p:cTn id="100" dur="500" fill="hold"/>
                                        <p:tgtEl>
                                          <p:spTgt spid="51216"/>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51216"/>
                                        </p:tgtEl>
                                        <p:attrNameLst>
                                          <p:attrName>ppt_y</p:attrName>
                                        </p:attrNameLst>
                                      </p:cBhvr>
                                      <p:tavLst>
                                        <p:tav tm="0">
                                          <p:val>
                                            <p:strVal val="#ppt_y"/>
                                          </p:val>
                                        </p:tav>
                                        <p:tav tm="100000">
                                          <p:val>
                                            <p:strVal val="#ppt_y"/>
                                          </p:val>
                                        </p:tav>
                                      </p:tavLst>
                                    </p:anim>
                                    <p:anim calcmode="lin" valueType="num">
                                      <p:cBhvr>
                                        <p:cTn id="102" dur="500" fill="hold"/>
                                        <p:tgtEl>
                                          <p:spTgt spid="51216"/>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51216"/>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51216"/>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51217"/>
                                        </p:tgtEl>
                                        <p:attrNameLst>
                                          <p:attrName>style.visibility</p:attrName>
                                        </p:attrNameLst>
                                      </p:cBhvr>
                                      <p:to>
                                        <p:strVal val="visible"/>
                                      </p:to>
                                    </p:set>
                                    <p:animEffect transition="in" filter="blinds(horizontal)">
                                      <p:cBhvr>
                                        <p:cTn id="109" dur="500"/>
                                        <p:tgtEl>
                                          <p:spTgt spid="51217"/>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51218"/>
                                        </p:tgtEl>
                                        <p:attrNameLst>
                                          <p:attrName>style.visibility</p:attrName>
                                        </p:attrNameLst>
                                      </p:cBhvr>
                                      <p:to>
                                        <p:strVal val="visible"/>
                                      </p:to>
                                    </p:set>
                                    <p:animEffect transition="in" filter="blinds(horizontal)">
                                      <p:cBhvr>
                                        <p:cTn id="114" dur="500"/>
                                        <p:tgtEl>
                                          <p:spTgt spid="51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9" grpId="0"/>
      <p:bldP spid="51210" grpId="0"/>
      <p:bldP spid="51211" grpId="0"/>
      <p:bldP spid="51212" grpId="0"/>
      <p:bldP spid="51213" grpId="0"/>
      <p:bldP spid="51214" grpId="0"/>
      <p:bldP spid="51215" grpId="0"/>
      <p:bldP spid="51216" grpId="0"/>
      <p:bldP spid="51217" grpId="0"/>
      <p:bldP spid="512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257" name=""/>
        <p:cNvGrpSpPr/>
        <p:nvPr/>
      </p:nvGrpSpPr>
      <p:grpSpPr>
        <a:xfrm>
          <a:off x="0" y="0"/>
          <a:ext cx="0" cy="0"/>
          <a:chOff x="0" y="0"/>
          <a:chExt cx="0" cy="0"/>
        </a:xfrm>
      </p:grpSpPr>
      <p:sp>
        <p:nvSpPr>
          <p:cNvPr id="1048702" name="矩形 3"/>
          <p:cNvSpPr/>
          <p:nvPr/>
        </p:nvSpPr>
        <p:spPr>
          <a:xfrm>
            <a:off x="98474" y="102127"/>
            <a:ext cx="11995052" cy="6391173"/>
          </a:xfrm>
          <a:prstGeom prst="rect">
            <a:avLst/>
          </a:prstGeom>
          <a:solidFill>
            <a:schemeClr val="bg1"/>
          </a:solidFill>
        </p:spPr>
        <p:txBody>
          <a:bodyPr wrap="square">
            <a:spAutoFit/>
          </a:bodyPr>
          <a:lstStyle/>
          <a:p>
            <a:pPr marL="617220" indent="-285750">
              <a:lnSpc>
                <a:spcPct val="150000"/>
              </a:lnSpc>
              <a:spcBef>
                <a:spcPts val="20"/>
              </a:spcBef>
              <a:spcAft>
                <a:spcPct val="0"/>
              </a:spcAft>
              <a:buFont typeface="Wingdings" panose="05000000000000000000" pitchFamily="2" charset="2"/>
              <a:buChar char="u"/>
            </a:pPr>
            <a:r>
              <a:rPr lang="zh-CN" altLang="zh-CN" sz="2400" b="1">
                <a:solidFill>
                  <a:srgbClr val="000000"/>
                </a:solidFill>
                <a:latin typeface="微软雅黑" panose="020B0503020204020204" charset="-122"/>
                <a:cs typeface="微软雅黑" panose="020B0503020204020204" charset="-122"/>
              </a:rPr>
              <a:t>物象的作用</a:t>
            </a:r>
            <a:r>
              <a:rPr lang="en-US" altLang="zh-CN" sz="2400" b="1">
                <a:solidFill>
                  <a:srgbClr val="000000"/>
                </a:solidFill>
                <a:latin typeface="微软雅黑" panose="020B0503020204020204" charset="-122"/>
                <a:cs typeface="微软雅黑" panose="020B0503020204020204" charset="-122"/>
              </a:rPr>
              <a:t>       </a:t>
            </a:r>
            <a:r>
              <a:rPr lang="en-US" altLang="zh-CN" sz="2000"/>
              <a:t>【</a:t>
            </a:r>
            <a:r>
              <a:rPr lang="zh-CN" altLang="en-US" sz="2000"/>
              <a:t>日</a:t>
            </a:r>
            <a:r>
              <a:rPr lang="en-US" altLang="zh-CN" sz="2000"/>
              <a:t>】</a:t>
            </a:r>
            <a:r>
              <a:rPr lang="zh-CN" altLang="en-US" sz="2000"/>
              <a:t>川端康成</a:t>
            </a:r>
            <a:r>
              <a:rPr lang="en-US" altLang="zh-CN" sz="2400" b="1">
                <a:solidFill>
                  <a:srgbClr val="000000"/>
                </a:solidFill>
                <a:latin typeface="微软雅黑" panose="020B0503020204020204" charset="-122"/>
                <a:cs typeface="微软雅黑" panose="020B0503020204020204" charset="-122"/>
              </a:rPr>
              <a:t>《</a:t>
            </a:r>
            <a:r>
              <a:rPr lang="zh-CN" altLang="en-US" sz="2400" b="1">
                <a:solidFill>
                  <a:srgbClr val="000000"/>
                </a:solidFill>
                <a:latin typeface="微软雅黑" panose="020B0503020204020204" charset="-122"/>
                <a:cs typeface="微软雅黑" panose="020B0503020204020204" charset="-122"/>
              </a:rPr>
              <a:t>红梅</a:t>
            </a:r>
            <a:r>
              <a:rPr lang="en-US" altLang="zh-CN" sz="2400" b="1">
                <a:solidFill>
                  <a:srgbClr val="000000"/>
                </a:solidFill>
                <a:latin typeface="微软雅黑" panose="020B0503020204020204" charset="-122"/>
                <a:cs typeface="微软雅黑" panose="020B0503020204020204" charset="-122"/>
              </a:rPr>
              <a:t>》</a:t>
            </a:r>
            <a:r>
              <a:rPr lang="zh-CN" altLang="en-US" sz="2400" b="1">
                <a:solidFill>
                  <a:srgbClr val="000000"/>
                </a:solidFill>
                <a:latin typeface="微软雅黑" panose="020B0503020204020204" charset="-122"/>
                <a:cs typeface="微软雅黑" panose="020B0503020204020204" charset="-122"/>
              </a:rPr>
              <a:t>：</a:t>
            </a:r>
            <a:r>
              <a:rPr lang="zh-CN" altLang="en-US" sz="2400" b="1">
                <a:solidFill>
                  <a:srgbClr val="FF0000"/>
                </a:solidFill>
                <a:latin typeface="微软雅黑" panose="020B0503020204020204" charset="-122"/>
                <a:cs typeface="微软雅黑" panose="020B0503020204020204" charset="-122"/>
              </a:rPr>
              <a:t>文中“红梅”先后两次出现，有哪些作用？</a:t>
            </a:r>
            <a:endParaRPr lang="zh-CN" altLang="zh-CN" sz="2400" b="1">
              <a:solidFill>
                <a:srgbClr val="FF0000"/>
              </a:solidFill>
              <a:latin typeface="微软雅黑" panose="020B0503020204020204" charset="-122"/>
              <a:ea typeface="微软雅黑" panose="020B0503020204020204" charset="-122"/>
              <a:cs typeface="微软雅黑" panose="020B0503020204020204" charset="-122"/>
            </a:endParaRPr>
          </a:p>
          <a:p>
            <a:pPr marL="330200">
              <a:lnSpc>
                <a:spcPct val="150000"/>
              </a:lnSpc>
              <a:spcBef>
                <a:spcPts val="10"/>
              </a:spcBef>
              <a:spcAft>
                <a:spcPct val="0"/>
              </a:spcAft>
            </a:pPr>
            <a:r>
              <a:rPr lang="en-US" altLang="zh-CN" sz="2400">
                <a:latin typeface="宋体" panose="02010600030101010101" pitchFamily="2" charset="-122"/>
                <a:cs typeface="宋体" panose="02010600030101010101" pitchFamily="2" charset="-122"/>
              </a:rPr>
              <a:t>   </a:t>
            </a:r>
            <a:r>
              <a:rPr lang="zh-CN" altLang="en-US" sz="2000">
                <a:latin typeface="宋体" panose="02010600030101010101" pitchFamily="2" charset="-122"/>
              </a:rPr>
              <a:t>①第一次，由红梅哪支先开花的争论，引发父亲对人生命短暂的感慨，并为下文买点心争论作铺垫。</a:t>
            </a:r>
            <a:endParaRPr lang="en-US" altLang="zh-CN" sz="2000">
              <a:latin typeface="宋体" panose="02010600030101010101" pitchFamily="2" charset="-122"/>
            </a:endParaRPr>
          </a:p>
          <a:p>
            <a:pPr marL="330200">
              <a:lnSpc>
                <a:spcPct val="150000"/>
              </a:lnSpc>
              <a:spcBef>
                <a:spcPts val="10"/>
              </a:spcBef>
              <a:spcAft>
                <a:spcPct val="0"/>
              </a:spcAft>
            </a:pPr>
            <a:r>
              <a:rPr lang="en-US" altLang="zh-CN" sz="2000">
                <a:latin typeface="宋体" panose="02010600030101010101" pitchFamily="2" charset="-122"/>
              </a:rPr>
              <a:t>   </a:t>
            </a:r>
            <a:r>
              <a:rPr lang="zh-CN" altLang="en-US" sz="2000">
                <a:latin typeface="宋体" panose="02010600030101010101" pitchFamily="2" charset="-122"/>
              </a:rPr>
              <a:t>②第二次，写红梅照例从下边的枝桠先开花是为了证实父亲的感慨，并写出女儿对红梅依旧，父亲不在的感伤“子孙万代”就是他曾经收藏的那一对。</a:t>
            </a:r>
            <a:endParaRPr lang="en-US" altLang="zh-CN" sz="2000">
              <a:latin typeface="宋体" panose="02010600030101010101" pitchFamily="2" charset="-122"/>
            </a:endParaRPr>
          </a:p>
          <a:p>
            <a:pPr marL="330200">
              <a:lnSpc>
                <a:spcPct val="150000"/>
              </a:lnSpc>
              <a:spcBef>
                <a:spcPts val="10"/>
              </a:spcBef>
              <a:spcAft>
                <a:spcPct val="0"/>
              </a:spcAft>
            </a:pPr>
            <a:r>
              <a:rPr lang="zh-CN" altLang="en-US" sz="2000">
                <a:latin typeface="宋体" panose="02010600030101010101" pitchFamily="2" charset="-122"/>
              </a:rPr>
              <a:t>   ③两处内容前后照应，推动情节向前发展。</a:t>
            </a:r>
            <a:endParaRPr lang="en-US" altLang="zh-CN" sz="2000">
              <a:latin typeface="宋体" panose="02010600030101010101" pitchFamily="2" charset="-122"/>
            </a:endParaRPr>
          </a:p>
          <a:p>
            <a:pPr marL="330200">
              <a:lnSpc>
                <a:spcPct val="150000"/>
              </a:lnSpc>
              <a:spcBef>
                <a:spcPts val="10"/>
              </a:spcBef>
              <a:spcAft>
                <a:spcPct val="0"/>
              </a:spcAft>
            </a:pPr>
            <a:r>
              <a:rPr lang="en-US" altLang="zh-CN" sz="2000">
                <a:latin typeface="宋体" panose="02010600030101010101" pitchFamily="2" charset="-122"/>
              </a:rPr>
              <a:t>   ④</a:t>
            </a:r>
            <a:r>
              <a:rPr lang="zh-CN" altLang="zh-CN" sz="2000">
                <a:latin typeface="宋体" panose="02010600030101010101" pitchFamily="2" charset="-122"/>
              </a:rPr>
              <a:t>将红梅的美同哀伤情感相融合:美好艳丽的红梅又与家庭中的美好生活回忆相互映衬，虽然岁月已逝，但家庭的温暖记忆长存。</a:t>
            </a:r>
            <a:r>
              <a:rPr lang="zh-CN" altLang="zh-CN" sz="2000">
                <a:latin typeface="宋体" panose="02010600030101010101" pitchFamily="2" charset="-122"/>
                <a:ea typeface="Times New Roman" panose="02020603050405020304" pitchFamily="18" charset="0"/>
                <a:cs typeface="宋体" panose="02010600030101010101" pitchFamily="2" charset="-122"/>
              </a:rPr>
              <a:t>(2</a:t>
            </a:r>
            <a:r>
              <a:rPr lang="zh-CN" altLang="zh-CN" sz="2000">
                <a:latin typeface="宋体" panose="02010600030101010101" pitchFamily="2" charset="-122"/>
                <a:cs typeface="宋体" panose="02010600030101010101" pitchFamily="2" charset="-122"/>
              </a:rPr>
              <a:t>分</a:t>
            </a:r>
            <a:r>
              <a:rPr lang="zh-CN" altLang="zh-CN" sz="2000">
                <a:latin typeface="宋体" panose="02010600030101010101" pitchFamily="2" charset="-122"/>
                <a:ea typeface="Times New Roman" panose="02020603050405020304" pitchFamily="18" charset="0"/>
                <a:cs typeface="宋体" panose="02010600030101010101" pitchFamily="2" charset="-122"/>
              </a:rPr>
              <a:t>)</a:t>
            </a:r>
            <a:endParaRPr lang="zh-CN" altLang="zh-CN" sz="2000">
              <a:latin typeface="宋体" panose="02010600030101010101" pitchFamily="2" charset="-122"/>
              <a:cs typeface="宋体" panose="02010600030101010101" pitchFamily="2" charset="-122"/>
            </a:endParaRPr>
          </a:p>
          <a:p>
            <a:pPr marL="617220" indent="-285750">
              <a:lnSpc>
                <a:spcPct val="150000"/>
              </a:lnSpc>
              <a:spcBef>
                <a:spcPts val="5"/>
              </a:spcBef>
              <a:spcAft>
                <a:spcPct val="0"/>
              </a:spcAft>
              <a:buFont typeface="Wingdings" panose="05000000000000000000" pitchFamily="2" charset="2"/>
              <a:buChar char="u"/>
            </a:pPr>
            <a:r>
              <a:rPr lang="zh-CN" altLang="zh-CN" sz="2400" b="1">
                <a:solidFill>
                  <a:srgbClr val="000000"/>
                </a:solidFill>
                <a:latin typeface="微软雅黑" panose="020B0503020204020204" charset="-122"/>
                <a:cs typeface="微软雅黑" panose="020B0503020204020204" charset="-122"/>
              </a:rPr>
              <a:t>专题六：我的作用</a:t>
            </a:r>
            <a:r>
              <a:rPr lang="en-US" altLang="zh-CN" sz="2400" b="1">
                <a:solidFill>
                  <a:srgbClr val="000000"/>
                </a:solidFill>
                <a:latin typeface="微软雅黑" panose="020B0503020204020204" charset="-122"/>
                <a:cs typeface="微软雅黑" panose="020B0503020204020204" charset="-122"/>
              </a:rPr>
              <a:t>  </a:t>
            </a:r>
            <a:endParaRPr lang="en-US" altLang="zh-CN" sz="2400" b="1">
              <a:solidFill>
                <a:srgbClr val="000000"/>
              </a:solidFill>
              <a:latin typeface="微软雅黑" panose="020B0503020204020204" charset="-122"/>
              <a:cs typeface="微软雅黑" panose="020B0503020204020204" charset="-122"/>
            </a:endParaRPr>
          </a:p>
          <a:p>
            <a:pPr marL="331470">
              <a:lnSpc>
                <a:spcPct val="150000"/>
              </a:lnSpc>
              <a:spcBef>
                <a:spcPts val="5"/>
              </a:spcBef>
              <a:spcAft>
                <a:spcPct val="0"/>
              </a:spcAft>
            </a:pPr>
            <a:r>
              <a:rPr lang="en-US" altLang="zh-CN" sz="2400" b="1">
                <a:solidFill>
                  <a:srgbClr val="000000"/>
                </a:solidFill>
                <a:latin typeface="微软雅黑" panose="020B0503020204020204" charset="-122"/>
              </a:rPr>
              <a:t>  </a:t>
            </a:r>
            <a:r>
              <a:rPr lang="en-US" altLang="zh-CN" sz="2400"/>
              <a:t>   [</a:t>
            </a:r>
            <a:r>
              <a:rPr lang="zh-CN" altLang="en-US" sz="2400"/>
              <a:t>日本</a:t>
            </a:r>
            <a:r>
              <a:rPr lang="en-US" altLang="zh-CN" sz="2400"/>
              <a:t>]</a:t>
            </a:r>
            <a:r>
              <a:rPr lang="zh-CN" altLang="en-US" sz="2400"/>
              <a:t>志贺直哉</a:t>
            </a:r>
            <a:r>
              <a:rPr lang="en-US" altLang="zh-CN" sz="2400"/>
              <a:t>《</a:t>
            </a:r>
            <a:r>
              <a:rPr lang="zh-CN" altLang="en-US" sz="2400"/>
              <a:t>灰色的月亮</a:t>
            </a:r>
            <a:r>
              <a:rPr lang="en-US" altLang="zh-CN" sz="2400"/>
              <a:t>》</a:t>
            </a:r>
            <a:r>
              <a:rPr lang="zh-CN" altLang="en-US" sz="2400"/>
              <a:t>：“</a:t>
            </a:r>
            <a:r>
              <a:rPr lang="zh-CN" altLang="en-US" sz="2400" b="1">
                <a:solidFill>
                  <a:srgbClr val="FF0000"/>
                </a:solidFill>
                <a:latin typeface="微软雅黑" panose="020B0503020204020204" charset="-122"/>
              </a:rPr>
              <a:t>我</a:t>
            </a:r>
            <a:r>
              <a:rPr lang="en-US" altLang="zh-CN" sz="2400" b="1">
                <a:solidFill>
                  <a:srgbClr val="FF0000"/>
                </a:solidFill>
                <a:latin typeface="微软雅黑" panose="020B0503020204020204" charset="-122"/>
              </a:rPr>
              <a:t>"</a:t>
            </a:r>
            <a:r>
              <a:rPr lang="zh-CN" altLang="en-US" sz="2400" b="1">
                <a:solidFill>
                  <a:srgbClr val="FF0000"/>
                </a:solidFill>
                <a:latin typeface="微软雅黑" panose="020B0503020204020204" charset="-122"/>
              </a:rPr>
              <a:t>在小说中有何作用</a:t>
            </a:r>
            <a:r>
              <a:rPr lang="en-US" altLang="zh-CN" sz="2400" b="1">
                <a:solidFill>
                  <a:srgbClr val="FF0000"/>
                </a:solidFill>
                <a:latin typeface="微软雅黑" panose="020B0503020204020204" charset="-122"/>
              </a:rPr>
              <a:t>?</a:t>
            </a:r>
            <a:r>
              <a:rPr lang="zh-CN" altLang="en-US" sz="2400" b="1">
                <a:solidFill>
                  <a:srgbClr val="FF0000"/>
                </a:solidFill>
                <a:latin typeface="微软雅黑" panose="020B0503020204020204" charset="-122"/>
              </a:rPr>
              <a:t>请简要分析。</a:t>
            </a:r>
            <a:r>
              <a:rPr lang="en-US" altLang="zh-CN" sz="2400" b="1">
                <a:solidFill>
                  <a:srgbClr val="FF0000"/>
                </a:solidFill>
                <a:latin typeface="微软雅黑" panose="020B0503020204020204" charset="-122"/>
              </a:rPr>
              <a:t>(4</a:t>
            </a:r>
            <a:r>
              <a:rPr lang="zh-CN" altLang="en-US" sz="2400" b="1">
                <a:solidFill>
                  <a:srgbClr val="FF0000"/>
                </a:solidFill>
                <a:latin typeface="微软雅黑" panose="020B0503020204020204" charset="-122"/>
              </a:rPr>
              <a:t>分</a:t>
            </a:r>
            <a:r>
              <a:rPr lang="en-US" altLang="zh-CN" sz="2400" b="1">
                <a:solidFill>
                  <a:srgbClr val="FF0000"/>
                </a:solidFill>
                <a:latin typeface="微软雅黑" panose="020B0503020204020204" charset="-122"/>
              </a:rPr>
              <a:t>)</a:t>
            </a:r>
            <a:endParaRPr lang="en-US" altLang="zh-CN" sz="2400" b="1">
              <a:solidFill>
                <a:srgbClr val="FF0000"/>
              </a:solidFill>
              <a:latin typeface="微软雅黑" panose="020B0503020204020204" charset="-122"/>
            </a:endParaRPr>
          </a:p>
          <a:p>
            <a:pPr marL="617220" indent="-285750">
              <a:lnSpc>
                <a:spcPct val="150000"/>
              </a:lnSpc>
              <a:spcBef>
                <a:spcPts val="5"/>
              </a:spcBef>
              <a:spcAft>
                <a:spcPct val="0"/>
              </a:spcAft>
              <a:buFont typeface="Wingdings" panose="05000000000000000000" pitchFamily="2" charset="2"/>
              <a:buChar char="u"/>
            </a:pPr>
            <a:r>
              <a:rPr lang="zh-CN" altLang="zh-CN" sz="2000">
                <a:latin typeface="宋体" panose="02010600030101010101" pitchFamily="2" charset="-122"/>
                <a:cs typeface="宋体" panose="02010600030101010101" pitchFamily="2" charset="-122"/>
              </a:rPr>
              <a:t>①“我”是故事的见证者与参与者，增强了小说的真实性</a:t>
            </a:r>
            <a:r>
              <a:rPr lang="zh-CN" altLang="en-US" sz="2000">
                <a:latin typeface="宋体" panose="02010600030101010101" pitchFamily="2" charset="-122"/>
                <a:cs typeface="宋体" panose="02010600030101010101" pitchFamily="2" charset="-122"/>
              </a:rPr>
              <a:t>；</a:t>
            </a:r>
            <a:endParaRPr lang="en-US" altLang="zh-CN" sz="2000">
              <a:latin typeface="宋体" panose="02010600030101010101" pitchFamily="2" charset="-122"/>
              <a:ea typeface="Times New Roman" panose="02020603050405020304" pitchFamily="18" charset="0"/>
              <a:cs typeface="宋体" panose="02010600030101010101" pitchFamily="2" charset="-122"/>
            </a:endParaRPr>
          </a:p>
          <a:p>
            <a:pPr marL="63500" marR="89535" indent="266700" algn="just">
              <a:lnSpc>
                <a:spcPct val="150000"/>
              </a:lnSpc>
              <a:spcBef>
                <a:spcPts val="10"/>
              </a:spcBef>
              <a:spcAft>
                <a:spcPct val="0"/>
              </a:spcAft>
            </a:pPr>
            <a:r>
              <a:rPr lang="en-US" altLang="zh-CN" sz="2000">
                <a:latin typeface="宋体" panose="02010600030101010101" pitchFamily="2" charset="-122"/>
                <a:cs typeface="宋体" panose="02010600030101010101" pitchFamily="2" charset="-122"/>
              </a:rPr>
              <a:t>  </a:t>
            </a:r>
            <a:r>
              <a:rPr lang="zh-CN" altLang="zh-CN" sz="2000">
                <a:latin typeface="宋体" panose="02010600030101010101" pitchFamily="2" charset="-122"/>
                <a:cs typeface="宋体" panose="02010600030101010101" pitchFamily="2" charset="-122"/>
              </a:rPr>
              <a:t>②“我”是贯穿全文的线索，推动了情节的发展</a:t>
            </a:r>
            <a:r>
              <a:rPr lang="zh-CN" altLang="en-US" sz="2000">
                <a:latin typeface="宋体" panose="02010600030101010101" pitchFamily="2" charset="-122"/>
                <a:cs typeface="宋体" panose="02010600030101010101" pitchFamily="2" charset="-122"/>
              </a:rPr>
              <a:t>；</a:t>
            </a:r>
            <a:endParaRPr lang="en-US" altLang="zh-CN" sz="2000">
              <a:latin typeface="宋体" panose="02010600030101010101" pitchFamily="2" charset="-122"/>
              <a:ea typeface="Times New Roman" panose="02020603050405020304" pitchFamily="18" charset="0"/>
              <a:cs typeface="宋体" panose="02010600030101010101" pitchFamily="2" charset="-122"/>
            </a:endParaRPr>
          </a:p>
          <a:p>
            <a:pPr marL="63500" marR="89535" indent="266700" algn="just">
              <a:lnSpc>
                <a:spcPct val="150000"/>
              </a:lnSpc>
              <a:spcBef>
                <a:spcPts val="10"/>
              </a:spcBef>
              <a:spcAft>
                <a:spcPct val="0"/>
              </a:spcAft>
            </a:pPr>
            <a:r>
              <a:rPr lang="zh-CN" altLang="zh-CN" sz="2000">
                <a:latin typeface="宋体" panose="02010600030101010101" pitchFamily="2" charset="-122"/>
                <a:ea typeface="Times New Roman" panose="02020603050405020304" pitchFamily="18" charset="0"/>
                <a:cs typeface="宋体" panose="02010600030101010101" pitchFamily="2" charset="-122"/>
              </a:rPr>
              <a:t> </a:t>
            </a:r>
            <a:r>
              <a:rPr lang="en-US" altLang="zh-CN" sz="2000">
                <a:latin typeface="宋体" panose="02010600030101010101" pitchFamily="2" charset="-122"/>
                <a:ea typeface="Times New Roman" panose="02020603050405020304" pitchFamily="18" charset="0"/>
                <a:cs typeface="宋体" panose="02010600030101010101" pitchFamily="2" charset="-122"/>
              </a:rPr>
              <a:t> </a:t>
            </a:r>
            <a:r>
              <a:rPr lang="zh-CN" altLang="zh-CN" sz="2000">
                <a:latin typeface="宋体" panose="02010600030101010101" pitchFamily="2" charset="-122"/>
                <a:cs typeface="宋体" panose="02010600030101010101" pitchFamily="2" charset="-122"/>
              </a:rPr>
              <a:t>③</a:t>
            </a:r>
            <a:r>
              <a:rPr lang="zh-CN" altLang="zh-CN" sz="2000">
                <a:latin typeface="宋体" panose="02010600030101010101" pitchFamily="2" charset="-122"/>
                <a:ea typeface="Times New Roman" panose="02020603050405020304" pitchFamily="18" charset="0"/>
                <a:cs typeface="宋体" panose="02010600030101010101" pitchFamily="2" charset="-122"/>
              </a:rPr>
              <a:t>“</a:t>
            </a:r>
            <a:r>
              <a:rPr lang="zh-CN" altLang="zh-CN" sz="2000">
                <a:latin typeface="宋体" panose="02010600030101010101" pitchFamily="2" charset="-122"/>
                <a:cs typeface="宋体" panose="02010600030101010101" pitchFamily="2" charset="-122"/>
              </a:rPr>
              <a:t>我”对少年工人的楼惨处境无能为力，深化了小说的悲剧性性主题。</a:t>
            </a:r>
            <a:endParaRPr lang="en-US" altLang="zh-CN" sz="2000">
              <a:latin typeface="宋体" panose="02010600030101010101" pitchFamily="2" charset="-122"/>
              <a:cs typeface="宋体" panose="02010600030101010101" pitchFamily="2" charset="-122"/>
            </a:endParaRPr>
          </a:p>
          <a:p>
            <a:pPr marL="63500" marR="89535" indent="266700" algn="just">
              <a:lnSpc>
                <a:spcPct val="150000"/>
              </a:lnSpc>
              <a:spcBef>
                <a:spcPts val="10"/>
              </a:spcBef>
              <a:spcAft>
                <a:spcPct val="0"/>
              </a:spcAft>
            </a:pPr>
            <a:r>
              <a:rPr lang="zh-CN" altLang="zh-CN" sz="2000">
                <a:latin typeface="宋体" panose="02010600030101010101" pitchFamily="2" charset="-122"/>
                <a:ea typeface="Times New Roman" panose="02020603050405020304" pitchFamily="18" charset="0"/>
                <a:cs typeface="宋体" panose="02010600030101010101" pitchFamily="2" charset="-122"/>
              </a:rPr>
              <a:t>(</a:t>
            </a:r>
            <a:r>
              <a:rPr lang="zh-CN" altLang="zh-CN" sz="2000">
                <a:latin typeface="宋体" panose="02010600030101010101" pitchFamily="2" charset="-122"/>
                <a:cs typeface="宋体" panose="02010600030101010101" pitchFamily="2" charset="-122"/>
              </a:rPr>
              <a:t>答出一点给 </a:t>
            </a:r>
            <a:r>
              <a:rPr lang="zh-CN" altLang="zh-CN" sz="2000">
                <a:latin typeface="宋体" panose="02010600030101010101" pitchFamily="2" charset="-122"/>
                <a:ea typeface="Times New Roman" panose="02020603050405020304" pitchFamily="18" charset="0"/>
                <a:cs typeface="宋体" panose="02010600030101010101" pitchFamily="2" charset="-122"/>
              </a:rPr>
              <a:t>2 </a:t>
            </a:r>
            <a:r>
              <a:rPr lang="zh-CN" altLang="zh-CN" sz="2000">
                <a:latin typeface="宋体" panose="02010600030101010101" pitchFamily="2" charset="-122"/>
                <a:cs typeface="宋体" panose="02010600030101010101" pitchFamily="2" charset="-122"/>
              </a:rPr>
              <a:t>分， 答出两点即可。意思答对即可。如有其他答案，可酌情给分。</a:t>
            </a:r>
            <a:r>
              <a:rPr lang="zh-CN" altLang="zh-CN" sz="2000">
                <a:latin typeface="宋体" panose="02010600030101010101" pitchFamily="2" charset="-122"/>
                <a:ea typeface="Times New Roman" panose="02020603050405020304" pitchFamily="18" charset="0"/>
                <a:cs typeface="宋体" panose="02010600030101010101" pitchFamily="2" charset="-122"/>
              </a:rPr>
              <a:t>)</a:t>
            </a:r>
            <a:endParaRPr lang="zh-CN" altLang="zh-CN" sz="2000">
              <a:latin typeface="宋体" panose="02010600030101010101" pitchFamily="2" charset="-122"/>
              <a:cs typeface="宋体" panose="02010600030101010101" pitchFamily="2"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258" name=""/>
        <p:cNvGrpSpPr/>
        <p:nvPr/>
      </p:nvGrpSpPr>
      <p:grpSpPr>
        <a:xfrm>
          <a:off x="0" y="0"/>
          <a:ext cx="0" cy="0"/>
          <a:chOff x="0" y="0"/>
          <a:chExt cx="0" cy="0"/>
        </a:xfrm>
      </p:grpSpPr>
      <p:pic>
        <p:nvPicPr>
          <p:cNvPr id="2097193" name="图片 3"/>
          <p:cNvPicPr>
            <a:picLocks noChangeAspect="1"/>
          </p:cNvPicPr>
          <p:nvPr/>
        </p:nvPicPr>
        <p:blipFill>
          <a:blip r:embed="rId1"/>
          <a:stretch>
            <a:fillRect/>
          </a:stretch>
        </p:blipFill>
        <p:spPr>
          <a:xfrm>
            <a:off x="0" y="1501254"/>
            <a:ext cx="12192000" cy="4783541"/>
          </a:xfrm>
          <a:prstGeom prst="rect">
            <a:avLst/>
          </a:prstGeom>
        </p:spPr>
      </p:pic>
      <p:sp>
        <p:nvSpPr>
          <p:cNvPr id="1048703" name="矩形 4"/>
          <p:cNvSpPr/>
          <p:nvPr/>
        </p:nvSpPr>
        <p:spPr>
          <a:xfrm>
            <a:off x="0" y="0"/>
            <a:ext cx="7266733" cy="461665"/>
          </a:xfrm>
          <a:prstGeom prst="rect">
            <a:avLst/>
          </a:prstGeom>
          <a:solidFill>
            <a:schemeClr val="accent2">
              <a:lumMod val="20000"/>
              <a:lumOff val="80000"/>
            </a:schemeClr>
          </a:solidFill>
        </p:spPr>
        <p:txBody>
          <a:bodyPr wrap="none">
            <a:spAutoFit/>
          </a:bodyPr>
          <a:lstStyle/>
          <a:p>
            <a:r>
              <a:rPr lang="zh-CN" altLang="en-US" sz="2400" b="1">
                <a:solidFill>
                  <a:srgbClr val="FF0000"/>
                </a:solidFill>
              </a:rPr>
              <a:t>任务三    赏析环境明辨类型，关注效果必备知识建构</a:t>
            </a:r>
            <a:endParaRPr lang="zh-CN" altLang="en-US" sz="2400" b="1">
              <a:solidFill>
                <a:srgbClr val="FF0000"/>
              </a:solidFill>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259" name=""/>
        <p:cNvGrpSpPr/>
        <p:nvPr/>
      </p:nvGrpSpPr>
      <p:grpSpPr>
        <a:xfrm>
          <a:off x="0" y="0"/>
          <a:ext cx="0" cy="0"/>
          <a:chOff x="0" y="0"/>
          <a:chExt cx="0" cy="0"/>
        </a:xfrm>
      </p:grpSpPr>
      <p:pic>
        <p:nvPicPr>
          <p:cNvPr id="2097194" name="图片 3"/>
          <p:cNvPicPr>
            <a:picLocks noChangeAspect="1"/>
          </p:cNvPicPr>
          <p:nvPr/>
        </p:nvPicPr>
        <p:blipFill>
          <a:blip r:embed="rId1">
            <a:clrChange>
              <a:clrFrom>
                <a:srgbClr val="EFF3FF"/>
              </a:clrFrom>
              <a:clrTo>
                <a:srgbClr val="EFF3FF">
                  <a:alpha val="0"/>
                </a:srgbClr>
              </a:clrTo>
            </a:clrChange>
          </a:blip>
          <a:srcRect l="1516" t="2051" r="2098"/>
          <a:stretch>
            <a:fillRect/>
          </a:stretch>
        </p:blipFill>
        <p:spPr>
          <a:xfrm>
            <a:off x="4121624" y="37910"/>
            <a:ext cx="7554560" cy="6820089"/>
          </a:xfrm>
          <a:prstGeom prst="rect">
            <a:avLst/>
          </a:prstGeom>
        </p:spPr>
      </p:pic>
      <p:sp>
        <p:nvSpPr>
          <p:cNvPr id="1048704" name="矩形 1"/>
          <p:cNvSpPr/>
          <p:nvPr/>
        </p:nvSpPr>
        <p:spPr>
          <a:xfrm>
            <a:off x="407963" y="984739"/>
            <a:ext cx="3249637" cy="3539430"/>
          </a:xfrm>
          <a:prstGeom prst="rect">
            <a:avLst/>
          </a:prstGeom>
        </p:spPr>
        <p:txBody>
          <a:bodyPr wrap="square">
            <a:spAutoFit/>
          </a:bodyPr>
          <a:lstStyle/>
          <a:p>
            <a:pPr>
              <a:lnSpc>
                <a:spcPct val="200000"/>
              </a:lnSpc>
            </a:pPr>
            <a:r>
              <a:rPr lang="zh-CN" altLang="en-US" sz="2800" b="1">
                <a:solidFill>
                  <a:srgbClr val="0000CC"/>
                </a:solidFill>
                <a:latin typeface="+mn-ea"/>
              </a:rPr>
              <a:t>问题：</a:t>
            </a:r>
            <a:endParaRPr lang="en-US" altLang="zh-CN" sz="2800" b="1">
              <a:solidFill>
                <a:srgbClr val="0000CC"/>
              </a:solidFill>
              <a:latin typeface="+mn-ea"/>
            </a:endParaRPr>
          </a:p>
          <a:p>
            <a:pPr>
              <a:lnSpc>
                <a:spcPct val="200000"/>
              </a:lnSpc>
            </a:pPr>
            <a:r>
              <a:rPr lang="en-US" altLang="zh-CN" sz="2800" b="1">
                <a:solidFill>
                  <a:srgbClr val="0000CC"/>
                </a:solidFill>
                <a:latin typeface="+mn-ea"/>
              </a:rPr>
              <a:t>   </a:t>
            </a:r>
            <a:r>
              <a:rPr lang="zh-CN" altLang="en-US" sz="2800" b="1">
                <a:solidFill>
                  <a:srgbClr val="0000CC"/>
                </a:solidFill>
                <a:latin typeface="+mn-ea"/>
              </a:rPr>
              <a:t>如何根据类型，具体全面地分析</a:t>
            </a:r>
            <a:r>
              <a:rPr lang="zh-CN" altLang="en-US" sz="2800" b="1">
                <a:solidFill>
                  <a:srgbClr val="FF0000"/>
                </a:solidFill>
                <a:latin typeface="+mn-ea"/>
              </a:rPr>
              <a:t>环境描写的效果</a:t>
            </a:r>
            <a:r>
              <a:rPr lang="zh-CN" altLang="en-US" sz="2800" b="1">
                <a:solidFill>
                  <a:srgbClr val="0000CC"/>
                </a:solidFill>
                <a:latin typeface="+mn-ea"/>
              </a:rPr>
              <a:t>？</a:t>
            </a:r>
            <a:endParaRPr lang="zh-CN" altLang="en-US" sz="2800" b="1">
              <a:solidFill>
                <a:srgbClr val="0000CC"/>
              </a:solidFill>
              <a:latin typeface="+mn-ea"/>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260" name=""/>
        <p:cNvGrpSpPr/>
        <p:nvPr/>
      </p:nvGrpSpPr>
      <p:grpSpPr>
        <a:xfrm>
          <a:off x="0" y="0"/>
          <a:ext cx="0" cy="0"/>
          <a:chOff x="0" y="0"/>
          <a:chExt cx="0" cy="0"/>
        </a:xfrm>
      </p:grpSpPr>
      <p:sp>
        <p:nvSpPr>
          <p:cNvPr id="1048705" name="文本框 5"/>
          <p:cNvSpPr txBox="1"/>
          <p:nvPr/>
        </p:nvSpPr>
        <p:spPr>
          <a:xfrm>
            <a:off x="2871042" y="9128"/>
            <a:ext cx="6942284" cy="769441"/>
          </a:xfrm>
          <a:prstGeom prst="rect">
            <a:avLst/>
          </a:prstGeom>
          <a:noFill/>
        </p:spPr>
        <p:txBody>
          <a:bodyPr wrap="square">
            <a:spAutoFit/>
          </a:bodyPr>
          <a:lstStyle/>
          <a:p>
            <a:r>
              <a:rPr lang="zh-CN" altLang="zh-CN"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r>
              <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：环境作用题</a:t>
            </a:r>
            <a:endPar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706" name="文本框 7"/>
          <p:cNvSpPr txBox="1"/>
          <p:nvPr/>
        </p:nvSpPr>
        <p:spPr>
          <a:xfrm>
            <a:off x="174035" y="910293"/>
            <a:ext cx="12017965" cy="5808128"/>
          </a:xfrm>
          <a:prstGeom prst="rect">
            <a:avLst/>
          </a:prstGeom>
          <a:noFill/>
        </p:spPr>
        <p:txBody>
          <a:bodyPr wrap="square">
            <a:spAutoFit/>
          </a:bodyPr>
          <a:lstStyle/>
          <a:p>
            <a:pPr indent="267970">
              <a:lnSpc>
                <a:spcPts val="3200"/>
              </a:lnSpc>
              <a:tabLst>
                <a:tab pos="3742055" algn="l"/>
              </a:tabLst>
            </a:pP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400" b="1" kern="0">
                <a:solidFill>
                  <a:schemeClr val="tx2"/>
                </a:solidFill>
                <a:effectLst/>
                <a:latin typeface="方正清刻本悦宋简体" charset="-122"/>
                <a:ea typeface="方正清刻本悦宋简体" charset="-122"/>
                <a:cs typeface="宋体" panose="02010600030101010101" pitchFamily="2" charset="-122"/>
              </a:rPr>
              <a:t>：</a:t>
            </a:r>
            <a:r>
              <a:rPr lang="zh-CN" altLang="zh-CN" sz="2400" b="1" kern="0">
                <a:latin typeface="方正清刻本悦宋简体" charset="-122"/>
                <a:ea typeface="方正清刻本悦宋简体" charset="-122"/>
                <a:cs typeface="宋体" panose="02010600030101010101" pitchFamily="2" charset="-122"/>
              </a:rPr>
              <a:t>【</a:t>
            </a:r>
            <a:r>
              <a:rPr lang="en-US" altLang="zh-CN" sz="2400" b="1" kern="0">
                <a:latin typeface="方正清刻本悦宋简体" charset="-122"/>
                <a:ea typeface="方正清刻本悦宋简体" charset="-122"/>
                <a:cs typeface="宋体" panose="02010600030101010101" pitchFamily="2" charset="-122"/>
              </a:rPr>
              <a:t>2021</a:t>
            </a:r>
            <a:r>
              <a:rPr lang="zh-CN" altLang="zh-CN" sz="2400" b="1" kern="0">
                <a:latin typeface="方正清刻本悦宋简体" charset="-122"/>
                <a:ea typeface="方正清刻本悦宋简体" charset="-122"/>
                <a:cs typeface="宋体" panose="02010600030101010101" pitchFamily="2" charset="-122"/>
              </a:rPr>
              <a:t>八省联考川端康成《秋雨》】</a:t>
            </a:r>
            <a:endParaRPr lang="en-US" altLang="zh-CN" sz="2400" b="1" kern="0">
              <a:latin typeface="方正清刻本悦宋简体" charset="-122"/>
              <a:ea typeface="方正清刻本悦宋简体" charset="-122"/>
              <a:cs typeface="宋体" panose="02010600030101010101" pitchFamily="2" charset="-122"/>
            </a:endParaRPr>
          </a:p>
          <a:p>
            <a:pPr indent="267970">
              <a:lnSpc>
                <a:spcPts val="3200"/>
              </a:lnSpc>
              <a:tabLst>
                <a:tab pos="3742055" algn="l"/>
              </a:tabLst>
            </a:pPr>
            <a:r>
              <a:rPr lang="en-US" altLang="zh-CN" sz="2400" b="1" kern="0">
                <a:latin typeface="方正清刻本悦宋简体" charset="-122"/>
                <a:ea typeface="方正清刻本悦宋简体" charset="-122"/>
                <a:cs typeface="宋体" panose="02010600030101010101" pitchFamily="2" charset="-122"/>
              </a:rPr>
              <a:t>9. </a:t>
            </a:r>
            <a:r>
              <a:rPr lang="zh-CN" altLang="zh-CN" sz="2400" b="1" kern="0">
                <a:latin typeface="方正清刻本悦宋简体" charset="-122"/>
                <a:ea typeface="方正清刻本悦宋简体" charset="-122"/>
                <a:cs typeface="宋体" panose="02010600030101010101" pitchFamily="2" charset="-122"/>
              </a:rPr>
              <a:t>这篇小说体现了什么样的情感氛围？作者是如何表达这种情感氛围的？（</a:t>
            </a:r>
            <a:r>
              <a:rPr lang="en-US" altLang="zh-CN" sz="2400" b="1" kern="0">
                <a:latin typeface="方正清刻本悦宋简体" charset="-122"/>
                <a:ea typeface="方正清刻本悦宋简体" charset="-122"/>
                <a:cs typeface="宋体" panose="02010600030101010101" pitchFamily="2" charset="-122"/>
              </a:rPr>
              <a:t>6</a:t>
            </a:r>
            <a:r>
              <a:rPr lang="zh-CN" altLang="zh-CN" sz="2400" b="1" kern="0">
                <a:latin typeface="方正清刻本悦宋简体" charset="-122"/>
                <a:ea typeface="方正清刻本悦宋简体" charset="-122"/>
                <a:cs typeface="宋体" panose="02010600030101010101" pitchFamily="2" charset="-122"/>
              </a:rPr>
              <a:t>分）</a:t>
            </a:r>
            <a:endParaRPr lang="zh-CN" altLang="zh-CN" sz="2400" b="1" kern="0">
              <a:latin typeface="方正清刻本悦宋简体" charset="-122"/>
              <a:ea typeface="方正清刻本悦宋简体" charset="-122"/>
              <a:cs typeface="宋体" panose="02010600030101010101" pitchFamily="2" charset="-122"/>
            </a:endParaRPr>
          </a:p>
          <a:p>
            <a:pPr>
              <a:lnSpc>
                <a:spcPts val="3200"/>
              </a:lnSpc>
            </a:pPr>
            <a:r>
              <a:rPr lang="zh-CN" altLang="en-US" sz="2400" b="1" kern="0">
                <a:solidFill>
                  <a:srgbClr val="FF0000"/>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参考答案</a:t>
            </a:r>
            <a:r>
              <a:rPr lang="zh-CN" altLang="zh-CN" sz="2400" b="1" kern="100">
                <a:effectLst/>
                <a:latin typeface="方正宋刻本秀楷简体" charset="-122"/>
                <a:ea typeface="方正宋刻本秀楷简体" charset="-122"/>
                <a:cs typeface="Times New Roman" panose="02020603050405020304" pitchFamily="18" charset="0"/>
              </a:rPr>
              <a:t>：</a:t>
            </a:r>
            <a:r>
              <a:rPr lang="en-US" altLang="zh-CN" sz="2400" kern="100">
                <a:latin typeface="方正宋刻本秀楷简体" charset="-122"/>
                <a:ea typeface="方正宋刻本秀楷简体" charset="-122"/>
                <a:cs typeface="Times New Roman" panose="02020603050405020304" pitchFamily="18" charset="0"/>
              </a:rPr>
              <a:t>9.</a:t>
            </a:r>
            <a:r>
              <a:rPr lang="zh-CN" altLang="zh-CN" sz="2400" kern="100">
                <a:latin typeface="方正宋刻本秀楷简体" charset="-122"/>
                <a:ea typeface="方正宋刻本秀楷简体" charset="-122"/>
                <a:cs typeface="Times New Roman" panose="02020603050405020304" pitchFamily="18" charset="0"/>
              </a:rPr>
              <a:t>第一问：这篇小说体现了生命美丽但无常易逝的伤感氛围。</a:t>
            </a:r>
            <a:endParaRPr lang="en-US" altLang="zh-CN" sz="2400" kern="100">
              <a:latin typeface="方正宋刻本秀楷简体" charset="-122"/>
              <a:ea typeface="方正宋刻本秀楷简体" charset="-122"/>
              <a:cs typeface="Times New Roman" panose="02020603050405020304" pitchFamily="18" charset="0"/>
            </a:endParaRPr>
          </a:p>
          <a:p>
            <a:pPr>
              <a:lnSpc>
                <a:spcPts val="32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第二问：①通过现实中律子随时可能会早逝的不幸来表现；</a:t>
            </a:r>
            <a:endParaRPr lang="en-US" altLang="zh-CN" sz="2400" kern="100">
              <a:latin typeface="方正宋刻本秀楷简体" charset="-122"/>
              <a:ea typeface="方正宋刻本秀楷简体" charset="-122"/>
              <a:cs typeface="Times New Roman" panose="02020603050405020304" pitchFamily="18" charset="0"/>
            </a:endParaRPr>
          </a:p>
          <a:p>
            <a:pPr>
              <a:lnSpc>
                <a:spcPts val="3200"/>
              </a:lnSpc>
            </a:pPr>
            <a:r>
              <a:rPr lang="en-US" altLang="zh-CN" sz="2400" kern="100" smtClean="0">
                <a:latin typeface="方正宋刻本秀楷简体" charset="-122"/>
                <a:ea typeface="方正宋刻本秀楷简体" charset="-122"/>
                <a:cs typeface="Times New Roman" panose="02020603050405020304" pitchFamily="18" charset="0"/>
              </a:rPr>
              <a:t>                                </a:t>
            </a:r>
            <a:r>
              <a:rPr lang="zh-CN" altLang="zh-CN" sz="2400" kern="100" smtClean="0">
                <a:latin typeface="方正宋刻本秀楷简体" charset="-122"/>
                <a:ea typeface="方正宋刻本秀楷简体" charset="-122"/>
                <a:cs typeface="Times New Roman" panose="02020603050405020304" pitchFamily="18" charset="0"/>
              </a:rPr>
              <a:t>②</a:t>
            </a:r>
            <a:r>
              <a:rPr lang="zh-CN" altLang="zh-CN" sz="2400" kern="100">
                <a:latin typeface="方正宋刻本秀楷简体" charset="-122"/>
                <a:ea typeface="方正宋刻本秀楷简体" charset="-122"/>
                <a:cs typeface="Times New Roman" panose="02020603050405020304" pitchFamily="18" charset="0"/>
              </a:rPr>
              <a:t>通过团火降落红叶山的幻影来渲染。</a:t>
            </a:r>
            <a:endParaRPr lang="en-US" altLang="zh-CN" sz="2400" kern="100">
              <a:latin typeface="方正宋刻本秀楷简体" charset="-122"/>
              <a:ea typeface="方正宋刻本秀楷简体" charset="-122"/>
              <a:cs typeface="Times New Roman" panose="02020603050405020304" pitchFamily="18" charset="0"/>
            </a:endParaRPr>
          </a:p>
          <a:p>
            <a:pPr>
              <a:lnSpc>
                <a:spcPts val="3200"/>
              </a:lnSpc>
            </a:pPr>
            <a:endParaRPr lang="zh-CN" altLang="zh-CN" sz="2400" kern="100">
              <a:latin typeface="方正宋刻本秀楷简体" charset="-122"/>
              <a:ea typeface="方正宋刻本秀楷简体" charset="-122"/>
              <a:cs typeface="Times New Roman" panose="02020603050405020304" pitchFamily="18" charset="0"/>
            </a:endParaRPr>
          </a:p>
          <a:p>
            <a:pPr>
              <a:lnSpc>
                <a:spcPts val="3200"/>
              </a:lnSpc>
            </a:pPr>
            <a:r>
              <a:rPr lang="en-US" altLang="zh-CN" sz="2400" b="1" kern="0">
                <a:latin typeface="方正清刻本悦宋简体" charset="-122"/>
                <a:ea typeface="方正清刻本悦宋简体" charset="-122"/>
                <a:cs typeface="宋体" panose="02010600030101010101" pitchFamily="2" charset="-122"/>
              </a:rPr>
              <a:t>    </a:t>
            </a: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试题解析</a:t>
            </a:r>
            <a:r>
              <a:rPr lang="zh-CN" altLang="en-US" sz="2400" b="1" kern="0">
                <a:latin typeface="方正清刻本悦宋简体" charset="-122"/>
                <a:ea typeface="方正清刻本悦宋简体" charset="-122"/>
                <a:cs typeface="宋体" panose="02010600030101010101" pitchFamily="2" charset="-122"/>
              </a:rPr>
              <a:t>：</a:t>
            </a:r>
            <a:r>
              <a:rPr lang="zh-CN" altLang="zh-CN" sz="2400" kern="100">
                <a:latin typeface="方正宋刻本秀楷简体" charset="-122"/>
                <a:ea typeface="方正宋刻本秀楷简体" charset="-122"/>
                <a:cs typeface="Times New Roman" panose="02020603050405020304" pitchFamily="18" charset="0"/>
              </a:rPr>
              <a:t>情感氛围体现在开头写“幻影”以及中间写“秋雨”的部分。幻影中有高山深谷、蔚蓝天空、苍茫暮色，更有潺潺流水、满山红叶与从上空降落下来的一团团小火球。这是一幅梦幻、迷离，纯净浩渺，雄奇壮观、诡异怪谲而又静谧无声的画面。“秋雨”中描绘的是一种既风雨交加又壮观激烈的生动画面。一方面，深秋的冷雨铺天盖地，侵入“我”的梦境，苦涩淋漓，冷落凄美；一方面又舒缓有致，富有节奏感，如同音乐般美好。总之， “幻影”和“秋雨”所描绘的画面赋予小说情感氛围是起伏不定、变幻莫测的，象征着人在无可逃避的悲剧命运面前的无力与脆弱，体现出空灵幽寂的伤感之美。</a:t>
            </a:r>
            <a:endParaRPr lang="zh-CN" altLang="zh-CN" sz="2400" kern="100">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261" name=""/>
        <p:cNvGrpSpPr/>
        <p:nvPr/>
      </p:nvGrpSpPr>
      <p:grpSpPr>
        <a:xfrm>
          <a:off x="0" y="0"/>
          <a:ext cx="0" cy="0"/>
          <a:chOff x="0" y="0"/>
          <a:chExt cx="0" cy="0"/>
        </a:xfrm>
      </p:grpSpPr>
      <p:sp>
        <p:nvSpPr>
          <p:cNvPr id="1048707" name="文本框 5"/>
          <p:cNvSpPr txBox="1"/>
          <p:nvPr/>
        </p:nvSpPr>
        <p:spPr>
          <a:xfrm>
            <a:off x="2624858" y="54121"/>
            <a:ext cx="6942284" cy="769441"/>
          </a:xfrm>
          <a:prstGeom prst="rect">
            <a:avLst/>
          </a:prstGeom>
          <a:noFill/>
        </p:spPr>
        <p:txBody>
          <a:bodyPr wrap="square">
            <a:spAutoFit/>
          </a:bodyPr>
          <a:lstStyle/>
          <a:p>
            <a:r>
              <a:rPr lang="zh-CN" altLang="zh-CN"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r>
              <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：环境作用题</a:t>
            </a:r>
            <a:endPar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708" name="文本框 7"/>
          <p:cNvSpPr txBox="1"/>
          <p:nvPr/>
        </p:nvSpPr>
        <p:spPr>
          <a:xfrm>
            <a:off x="0" y="823562"/>
            <a:ext cx="12192000" cy="6196568"/>
          </a:xfrm>
          <a:prstGeom prst="rect">
            <a:avLst/>
          </a:prstGeom>
          <a:noFill/>
        </p:spPr>
        <p:txBody>
          <a:bodyPr wrap="square">
            <a:spAutoFit/>
          </a:bodyPr>
          <a:lstStyle/>
          <a:p>
            <a:pPr indent="267970">
              <a:lnSpc>
                <a:spcPts val="3400"/>
              </a:lnSpc>
              <a:tabLst>
                <a:tab pos="3742055" algn="l"/>
              </a:tabLst>
            </a:pPr>
            <a:r>
              <a:rPr lang="zh-CN" altLang="zh-CN" sz="2400" b="1" kern="0">
                <a:solidFill>
                  <a:srgbClr val="FF0000"/>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400" b="1" kern="0">
                <a:solidFill>
                  <a:srgbClr val="FF0000"/>
                </a:solidFill>
                <a:effectLst/>
                <a:latin typeface="方正清刻本悦宋简体" charset="-122"/>
                <a:ea typeface="方正清刻本悦宋简体" charset="-122"/>
                <a:cs typeface="宋体" panose="02010600030101010101" pitchFamily="2" charset="-122"/>
              </a:rPr>
              <a:t>：</a:t>
            </a:r>
            <a:r>
              <a:rPr lang="zh-CN" altLang="zh-CN" sz="2400" b="1" kern="0">
                <a:solidFill>
                  <a:schemeClr val="tx2"/>
                </a:solidFill>
                <a:effectLst/>
                <a:latin typeface="方正清刻本悦宋简体" charset="-122"/>
                <a:ea typeface="方正清刻本悦宋简体" charset="-122"/>
                <a:cs typeface="宋体" panose="02010600030101010101" pitchFamily="2" charset="-122"/>
              </a:rPr>
              <a:t>【</a:t>
            </a:r>
            <a:r>
              <a:rPr lang="en-US" altLang="zh-CN" sz="2400" b="1" kern="0">
                <a:solidFill>
                  <a:schemeClr val="tx2"/>
                </a:solidFill>
                <a:latin typeface="方正清刻本悦宋简体" charset="-122"/>
                <a:ea typeface="方正清刻本悦宋简体" charset="-122"/>
                <a:cs typeface="宋体" panose="02010600030101010101" pitchFamily="2" charset="-122"/>
              </a:rPr>
              <a:t>2019</a:t>
            </a:r>
            <a:r>
              <a:rPr lang="zh-CN" altLang="zh-CN" sz="2400" b="1" kern="0">
                <a:solidFill>
                  <a:schemeClr val="tx2"/>
                </a:solidFill>
                <a:latin typeface="方正清刻本悦宋简体" charset="-122"/>
                <a:ea typeface="方正清刻本悦宋简体" charset="-122"/>
                <a:cs typeface="宋体" panose="02010600030101010101" pitchFamily="2" charset="-122"/>
              </a:rPr>
              <a:t>年高考新课标Ⅲ卷《到梨花屯去》】</a:t>
            </a:r>
            <a:endParaRPr lang="en-US" altLang="zh-CN" sz="2400" b="1" kern="0">
              <a:solidFill>
                <a:schemeClr val="tx2"/>
              </a:solidFill>
              <a:latin typeface="方正清刻本悦宋简体" charset="-122"/>
              <a:ea typeface="方正清刻本悦宋简体" charset="-122"/>
              <a:cs typeface="宋体" panose="02010600030101010101" pitchFamily="2" charset="-122"/>
            </a:endParaRPr>
          </a:p>
          <a:p>
            <a:pPr indent="267970">
              <a:lnSpc>
                <a:spcPts val="3400"/>
              </a:lnSpc>
              <a:tabLst>
                <a:tab pos="3742055" algn="l"/>
              </a:tabLst>
            </a:pPr>
            <a:r>
              <a:rPr lang="en-US" altLang="zh-CN" sz="2400" b="1" kern="0">
                <a:solidFill>
                  <a:schemeClr val="tx2"/>
                </a:solidFill>
                <a:latin typeface="方正清刻本悦宋简体" charset="-122"/>
                <a:ea typeface="方正清刻本悦宋简体" charset="-122"/>
                <a:cs typeface="宋体" panose="02010600030101010101" pitchFamily="2" charset="-122"/>
              </a:rPr>
              <a:t>8</a:t>
            </a:r>
            <a:r>
              <a:rPr lang="zh-CN" altLang="zh-CN" sz="2400" b="1" kern="0">
                <a:solidFill>
                  <a:schemeClr val="tx2"/>
                </a:solidFill>
                <a:latin typeface="方正清刻本悦宋简体" charset="-122"/>
                <a:ea typeface="方正清刻本悦宋简体" charset="-122"/>
                <a:cs typeface="宋体" panose="02010600030101010101" pitchFamily="2" charset="-122"/>
              </a:rPr>
              <a:t>．小说中有多处景物描写，请分析其功能。（</a:t>
            </a:r>
            <a:r>
              <a:rPr lang="en-US" altLang="zh-CN" sz="2400" b="1" kern="0">
                <a:solidFill>
                  <a:schemeClr val="tx2"/>
                </a:solidFill>
                <a:latin typeface="方正清刻本悦宋简体" charset="-122"/>
                <a:ea typeface="方正清刻本悦宋简体" charset="-122"/>
                <a:cs typeface="宋体" panose="02010600030101010101" pitchFamily="2" charset="-122"/>
              </a:rPr>
              <a:t>6</a:t>
            </a:r>
            <a:r>
              <a:rPr lang="zh-CN" altLang="zh-CN" sz="2400" b="1" kern="0">
                <a:solidFill>
                  <a:schemeClr val="tx2"/>
                </a:solidFill>
                <a:latin typeface="方正清刻本悦宋简体" charset="-122"/>
                <a:ea typeface="方正清刻本悦宋简体" charset="-122"/>
                <a:cs typeface="宋体" panose="02010600030101010101" pitchFamily="2" charset="-122"/>
              </a:rPr>
              <a:t>分）</a:t>
            </a:r>
            <a:endParaRPr lang="zh-CN" altLang="zh-CN" sz="2400" b="1" kern="0">
              <a:solidFill>
                <a:schemeClr val="tx2"/>
              </a:solidFill>
              <a:latin typeface="方正清刻本悦宋简体" charset="-122"/>
              <a:ea typeface="方正清刻本悦宋简体" charset="-122"/>
              <a:cs typeface="宋体" panose="02010600030101010101" pitchFamily="2" charset="-122"/>
            </a:endParaRPr>
          </a:p>
          <a:p>
            <a:pPr>
              <a:lnSpc>
                <a:spcPts val="3400"/>
              </a:lnSpc>
            </a:pPr>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a:t>
            </a:r>
            <a:r>
              <a:rPr lang="zh-CN" altLang="en-US" sz="2400" b="1" kern="0">
                <a:solidFill>
                  <a:srgbClr val="FF0000"/>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参考答案</a:t>
            </a:r>
            <a:r>
              <a:rPr lang="zh-CN" altLang="zh-CN" sz="2400" b="1" kern="100">
                <a:solidFill>
                  <a:srgbClr val="FF0000"/>
                </a:solidFill>
                <a:effectLst/>
                <a:latin typeface="方正宋刻本秀楷简体" charset="-122"/>
                <a:ea typeface="方正宋刻本秀楷简体" charset="-122"/>
                <a:cs typeface="Times New Roman" panose="02020603050405020304" pitchFamily="18" charset="0"/>
              </a:rPr>
              <a:t>：</a:t>
            </a:r>
            <a:r>
              <a:rPr lang="zh-CN" altLang="zh-CN" sz="2400" kern="100">
                <a:latin typeface="方正宋刻本秀楷简体" charset="-122"/>
                <a:ea typeface="方正宋刻本秀楷简体" charset="-122"/>
                <a:cs typeface="Times New Roman" panose="02020603050405020304" pitchFamily="18" charset="0"/>
              </a:rPr>
              <a:t>①到梨花屯去的沿途风景，为故事开展提供自然背景；</a:t>
            </a:r>
            <a:endParaRPr lang="en-US" altLang="zh-CN" sz="2400" kern="100">
              <a:latin typeface="方正宋刻本秀楷简体" charset="-122"/>
              <a:ea typeface="方正宋刻本秀楷简体" charset="-122"/>
              <a:cs typeface="Times New Roman" panose="02020603050405020304" pitchFamily="18" charset="0"/>
            </a:endParaRPr>
          </a:p>
          <a:p>
            <a:pPr>
              <a:lnSpc>
                <a:spcPts val="3400"/>
              </a:lnSpc>
            </a:pPr>
            <a:r>
              <a:rPr lang="en-US" altLang="zh-CN" sz="2400" kern="100" smtClean="0">
                <a:latin typeface="方正宋刻本秀楷简体" charset="-122"/>
                <a:ea typeface="方正宋刻本秀楷简体" charset="-122"/>
                <a:cs typeface="Times New Roman" panose="02020603050405020304" pitchFamily="18" charset="0"/>
              </a:rPr>
              <a:t>		  </a:t>
            </a:r>
            <a:r>
              <a:rPr lang="zh-CN" altLang="zh-CN" sz="2400" kern="100" smtClean="0">
                <a:latin typeface="方正宋刻本秀楷简体" charset="-122"/>
                <a:ea typeface="方正宋刻本秀楷简体" charset="-122"/>
                <a:cs typeface="Times New Roman" panose="02020603050405020304" pitchFamily="18" charset="0"/>
              </a:rPr>
              <a:t>②</a:t>
            </a:r>
            <a:r>
              <a:rPr lang="zh-CN" altLang="zh-CN" sz="2400" kern="100">
                <a:latin typeface="方正宋刻本秀楷简体" charset="-122"/>
                <a:ea typeface="方正宋刻本秀楷简体" charset="-122"/>
                <a:cs typeface="Times New Roman" panose="02020603050405020304" pitchFamily="18" charset="0"/>
              </a:rPr>
              <a:t>以景物描写的插入来配合氛围的变化以及谢赵二人的心理变化；</a:t>
            </a:r>
            <a:endParaRPr lang="en-US" altLang="zh-CN" sz="2400" kern="100">
              <a:latin typeface="方正宋刻本秀楷简体" charset="-122"/>
              <a:ea typeface="方正宋刻本秀楷简体" charset="-122"/>
              <a:cs typeface="Times New Roman" panose="02020603050405020304" pitchFamily="18" charset="0"/>
            </a:endParaRPr>
          </a:p>
          <a:p>
            <a:pPr>
              <a:lnSpc>
                <a:spcPts val="3400"/>
              </a:lnSpc>
            </a:pPr>
            <a:r>
              <a:rPr lang="en-US" altLang="zh-CN" sz="2400" kern="100" smtClean="0">
                <a:latin typeface="方正宋刻本秀楷简体" charset="-122"/>
                <a:ea typeface="方正宋刻本秀楷简体" charset="-122"/>
                <a:cs typeface="Times New Roman" panose="02020603050405020304" pitchFamily="18" charset="0"/>
              </a:rPr>
              <a:t>		  </a:t>
            </a:r>
            <a:r>
              <a:rPr lang="zh-CN" altLang="zh-CN" sz="2400" kern="100" smtClean="0">
                <a:latin typeface="方正宋刻本秀楷简体" charset="-122"/>
                <a:ea typeface="方正宋刻本秀楷简体" charset="-122"/>
                <a:cs typeface="Times New Roman" panose="02020603050405020304" pitchFamily="18" charset="0"/>
              </a:rPr>
              <a:t>③</a:t>
            </a:r>
            <a:r>
              <a:rPr lang="zh-CN" altLang="zh-CN" sz="2400" kern="100">
                <a:latin typeface="方正宋刻本秀楷简体" charset="-122"/>
                <a:ea typeface="方正宋刻本秀楷简体" charset="-122"/>
                <a:cs typeface="Times New Roman" panose="02020603050405020304" pitchFamily="18" charset="0"/>
              </a:rPr>
              <a:t>使小说具有清新的田园风格，流露出生机勃勃的时代气息。</a:t>
            </a:r>
            <a:r>
              <a:rPr lang="en-US" altLang="zh-CN" sz="2400" b="1" kern="100">
                <a:latin typeface="方正宋刻本秀楷简体" charset="-122"/>
                <a:ea typeface="方正宋刻本秀楷简体" charset="-122"/>
                <a:cs typeface="Times New Roman" panose="02020603050405020304" pitchFamily="18" charset="0"/>
              </a:rPr>
              <a:t>	</a:t>
            </a:r>
            <a:endParaRPr lang="en-US" altLang="zh-CN" sz="2400" b="1" kern="100">
              <a:latin typeface="方正宋刻本秀楷简体" charset="-122"/>
              <a:ea typeface="方正宋刻本秀楷简体" charset="-122"/>
              <a:cs typeface="Times New Roman" panose="02020603050405020304" pitchFamily="18" charset="0"/>
            </a:endParaRPr>
          </a:p>
          <a:p>
            <a:pPr>
              <a:lnSpc>
                <a:spcPts val="3400"/>
              </a:lnSpc>
            </a:pPr>
            <a:endParaRPr lang="zh-CN" altLang="zh-CN" sz="2400" b="1" kern="100">
              <a:latin typeface="方正宋刻本秀楷简体" charset="-122"/>
              <a:ea typeface="方正宋刻本秀楷简体" charset="-122"/>
              <a:cs typeface="Times New Roman" panose="02020603050405020304" pitchFamily="18" charset="0"/>
            </a:endParaRPr>
          </a:p>
          <a:p>
            <a:pPr>
              <a:lnSpc>
                <a:spcPts val="3400"/>
              </a:lnSpc>
            </a:pPr>
            <a:r>
              <a:rPr lang="en-US" altLang="zh-CN" sz="2400" b="1" kern="0">
                <a:solidFill>
                  <a:srgbClr val="0000CC"/>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a:t>
            </a:r>
            <a:r>
              <a:rPr lang="zh-CN" altLang="zh-CN" sz="2400" b="1" kern="0">
                <a:solidFill>
                  <a:srgbClr val="0000CC"/>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试题解析</a:t>
            </a:r>
            <a:r>
              <a:rPr lang="zh-CN" altLang="en-US" sz="2400" b="1" kern="100">
                <a:solidFill>
                  <a:srgbClr val="0000CC"/>
                </a:solidFill>
                <a:latin typeface="方正宋刻本秀楷简体" charset="-122"/>
                <a:ea typeface="方正宋刻本秀楷简体" charset="-122"/>
                <a:cs typeface="Times New Roman" panose="02020603050405020304" pitchFamily="18" charset="0"/>
              </a:rPr>
              <a:t>：</a:t>
            </a:r>
            <a:r>
              <a:rPr lang="zh-CN" altLang="zh-CN" sz="2400" kern="100">
                <a:latin typeface="方正宋刻本秀楷简体" charset="-122"/>
                <a:ea typeface="方正宋刻本秀楷简体" charset="-122"/>
                <a:cs typeface="Times New Roman" panose="02020603050405020304" pitchFamily="18" charset="0"/>
              </a:rPr>
              <a:t>此题考查学生分析小说环境描写作用的能力。</a:t>
            </a:r>
            <a:endParaRPr lang="en-US" altLang="zh-CN" sz="2400" kern="100">
              <a:latin typeface="方正宋刻本秀楷简体" charset="-122"/>
              <a:ea typeface="方正宋刻本秀楷简体" charset="-122"/>
              <a:cs typeface="Times New Roman" panose="02020603050405020304" pitchFamily="18" charset="0"/>
            </a:endParaRPr>
          </a:p>
          <a:p>
            <a:pPr>
              <a:lnSpc>
                <a:spcPts val="34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本文有多处环境描写，它们本身就是去梨花屯的沿途风景，也是</a:t>
            </a:r>
            <a:r>
              <a:rPr lang="zh-CN" altLang="zh-CN" sz="2400" kern="100">
                <a:solidFill>
                  <a:srgbClr val="FF0000"/>
                </a:solidFill>
                <a:latin typeface="方正宋刻本秀楷简体" charset="-122"/>
                <a:ea typeface="方正宋刻本秀楷简体" charset="-122"/>
                <a:cs typeface="Times New Roman" panose="02020603050405020304" pitchFamily="18" charset="0"/>
              </a:rPr>
              <a:t>故事开展的自然背景</a:t>
            </a:r>
            <a:r>
              <a:rPr lang="zh-CN" altLang="zh-CN" sz="2400" kern="100">
                <a:latin typeface="方正宋刻本秀楷简体" charset="-122"/>
                <a:ea typeface="方正宋刻本秀楷简体" charset="-122"/>
                <a:cs typeface="Times New Roman" panose="02020603050405020304" pitchFamily="18" charset="0"/>
              </a:rPr>
              <a:t>；</a:t>
            </a:r>
            <a:endParaRPr lang="en-US" altLang="zh-CN" sz="2400" kern="100">
              <a:latin typeface="方正宋刻本秀楷简体" charset="-122"/>
              <a:ea typeface="方正宋刻本秀楷简体" charset="-122"/>
              <a:cs typeface="Times New Roman" panose="02020603050405020304" pitchFamily="18" charset="0"/>
            </a:endParaRPr>
          </a:p>
          <a:p>
            <a:pPr>
              <a:lnSpc>
                <a:spcPts val="34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而“三只白鹤高高飞过……在蓝天里显得又白又亮”“路旁出现一条水沟，水欢快地流淌着，发出叫人喜悦的响声……”等处景物描写还</a:t>
            </a:r>
            <a:r>
              <a:rPr lang="zh-CN" altLang="zh-CN" sz="2400" kern="100">
                <a:solidFill>
                  <a:srgbClr val="FF0000"/>
                </a:solidFill>
                <a:latin typeface="方正宋刻本秀楷简体" charset="-122"/>
                <a:ea typeface="方正宋刻本秀楷简体" charset="-122"/>
                <a:cs typeface="Times New Roman" panose="02020603050405020304" pitchFamily="18" charset="0"/>
              </a:rPr>
              <a:t>烘托表现了谢赵二人的心理变化</a:t>
            </a:r>
            <a:r>
              <a:rPr lang="zh-CN" altLang="zh-CN" sz="2400" kern="100">
                <a:latin typeface="方正宋刻本秀楷简体" charset="-122"/>
                <a:ea typeface="方正宋刻本秀楷简体" charset="-122"/>
                <a:cs typeface="Times New Roman" panose="02020603050405020304" pitchFamily="18" charset="0"/>
              </a:rPr>
              <a:t>；</a:t>
            </a:r>
            <a:endParaRPr lang="en-US" altLang="zh-CN" sz="2400" kern="100">
              <a:latin typeface="方正宋刻本秀楷简体" charset="-122"/>
              <a:ea typeface="方正宋刻本秀楷简体" charset="-122"/>
              <a:cs typeface="Times New Roman" panose="02020603050405020304" pitchFamily="18" charset="0"/>
            </a:endParaRPr>
          </a:p>
          <a:p>
            <a:pPr>
              <a:lnSpc>
                <a:spcPts val="3400"/>
              </a:lnSpc>
            </a:pPr>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小说多处以初夏的山野风光作为背景，包谷、布谷、白鹤、流水、水田、泥土……这些意象</a:t>
            </a:r>
            <a:r>
              <a:rPr lang="zh-CN" altLang="zh-CN" sz="2400" kern="100">
                <a:solidFill>
                  <a:srgbClr val="FF0000"/>
                </a:solidFill>
                <a:latin typeface="方正宋刻本秀楷简体" charset="-122"/>
                <a:ea typeface="方正宋刻本秀楷简体" charset="-122"/>
                <a:cs typeface="Times New Roman" panose="02020603050405020304" pitchFamily="18" charset="0"/>
              </a:rPr>
              <a:t>散发着浓厚的乡土气息和醉人的诗情画意，使小说也洋溢着清新的田园风格，流露出生机勃勃的时代气息。</a:t>
            </a:r>
            <a:endParaRPr lang="zh-CN" altLang="zh-CN" sz="2400" kern="100">
              <a:solidFill>
                <a:srgbClr val="FF0000"/>
              </a:solidFill>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262" name=""/>
        <p:cNvGrpSpPr/>
        <p:nvPr/>
      </p:nvGrpSpPr>
      <p:grpSpPr>
        <a:xfrm>
          <a:off x="0" y="0"/>
          <a:ext cx="0" cy="0"/>
          <a:chOff x="0" y="0"/>
          <a:chExt cx="0" cy="0"/>
        </a:xfrm>
      </p:grpSpPr>
      <p:pic>
        <p:nvPicPr>
          <p:cNvPr id="2097195" name="内容占位符 4"/>
          <p:cNvPicPr>
            <a:picLocks noGrp="1" noChangeAspect="1"/>
          </p:cNvPicPr>
          <p:nvPr>
            <p:ph idx="1"/>
          </p:nvPr>
        </p:nvPicPr>
        <p:blipFill>
          <a:blip r:embed="rId1"/>
          <a:stretch>
            <a:fillRect/>
          </a:stretch>
        </p:blipFill>
        <p:spPr>
          <a:xfrm>
            <a:off x="1983545" y="0"/>
            <a:ext cx="8018583" cy="6857999"/>
          </a:xfr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263" name=""/>
        <p:cNvGrpSpPr/>
        <p:nvPr/>
      </p:nvGrpSpPr>
      <p:grpSpPr>
        <a:xfrm>
          <a:off x="0" y="0"/>
          <a:ext cx="0" cy="0"/>
          <a:chOff x="0" y="0"/>
          <a:chExt cx="0" cy="0"/>
        </a:xfrm>
      </p:grpSpPr>
      <p:pic>
        <p:nvPicPr>
          <p:cNvPr id="2097196" name="内容占位符 4"/>
          <p:cNvPicPr>
            <a:picLocks noGrp="1" noChangeAspect="1"/>
          </p:cNvPicPr>
          <p:nvPr>
            <p:ph idx="1"/>
          </p:nvPr>
        </p:nvPicPr>
        <p:blipFill>
          <a:blip r:embed="rId1"/>
          <a:stretch>
            <a:fillRect/>
          </a:stretch>
        </p:blipFill>
        <p:spPr>
          <a:xfrm>
            <a:off x="0" y="0"/>
            <a:ext cx="12192000" cy="6858000"/>
          </a:xfrm>
        </p:spPr>
      </p:pic>
      <p:sp>
        <p:nvSpPr>
          <p:cNvPr id="1048709" name="矩形 2"/>
          <p:cNvSpPr/>
          <p:nvPr/>
        </p:nvSpPr>
        <p:spPr>
          <a:xfrm>
            <a:off x="5148776" y="126609"/>
            <a:ext cx="2405576" cy="1569660"/>
          </a:xfrm>
          <a:prstGeom prst="rect">
            <a:avLst/>
          </a:prstGeom>
          <a:solidFill>
            <a:schemeClr val="accent2">
              <a:lumMod val="20000"/>
              <a:lumOff val="80000"/>
            </a:schemeClr>
          </a:solidFill>
        </p:spPr>
        <p:txBody>
          <a:bodyPr wrap="square">
            <a:spAutoFit/>
          </a:bodyPr>
          <a:lstStyle/>
          <a:p>
            <a:r>
              <a:rPr lang="zh-CN" altLang="en-US" sz="2400" b="1">
                <a:solidFill>
                  <a:srgbClr val="FF0000"/>
                </a:solidFill>
              </a:rPr>
              <a:t>任务四    </a:t>
            </a:r>
            <a:endParaRPr lang="en-US" altLang="zh-CN" sz="2400" b="1">
              <a:solidFill>
                <a:srgbClr val="FF0000"/>
              </a:solidFill>
            </a:endParaRPr>
          </a:p>
          <a:p>
            <a:r>
              <a:rPr lang="zh-CN" altLang="en-US" sz="2400" b="1">
                <a:latin typeface="+mn-ea"/>
              </a:rPr>
              <a:t>特征与技巧</a:t>
            </a:r>
            <a:r>
              <a:rPr lang="en-US" altLang="zh-CN" sz="2400" b="1">
                <a:latin typeface="+mn-ea"/>
              </a:rPr>
              <a:t>——</a:t>
            </a:r>
            <a:r>
              <a:rPr lang="zh-CN" altLang="en-US" sz="2400" b="1">
                <a:latin typeface="+mn-ea"/>
              </a:rPr>
              <a:t>深析文体与语言，领悟艺术魅力</a:t>
            </a:r>
            <a:endParaRPr lang="zh-CN" altLang="en-US" sz="2400" b="1">
              <a:latin typeface="+mn-ea"/>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264" name=""/>
        <p:cNvGrpSpPr/>
        <p:nvPr/>
      </p:nvGrpSpPr>
      <p:grpSpPr>
        <a:xfrm>
          <a:off x="0" y="0"/>
          <a:ext cx="0" cy="0"/>
          <a:chOff x="0" y="0"/>
          <a:chExt cx="0" cy="0"/>
        </a:xfrm>
      </p:grpSpPr>
      <p:sp>
        <p:nvSpPr>
          <p:cNvPr id="1048710" name="矩形 3"/>
          <p:cNvSpPr/>
          <p:nvPr/>
        </p:nvSpPr>
        <p:spPr>
          <a:xfrm>
            <a:off x="0" y="247874"/>
            <a:ext cx="12192000" cy="7017947"/>
          </a:xfrm>
          <a:prstGeom prst="rect">
            <a:avLst/>
          </a:prstGeom>
        </p:spPr>
        <p:txBody>
          <a:bodyPr wrap="square">
            <a:spAutoFit/>
          </a:bodyPr>
          <a:lstStyle/>
          <a:p>
            <a:pPr>
              <a:lnSpc>
                <a:spcPts val="3200"/>
              </a:lnSpc>
            </a:pPr>
            <a:r>
              <a:rPr lang="zh-CN" altLang="en-US" sz="2400" b="1">
                <a:solidFill>
                  <a:srgbClr val="0000CC"/>
                </a:solidFill>
                <a:latin typeface="+mn-ea"/>
              </a:rPr>
              <a:t>问题一    如何从不同角度分析小说的文体特征？</a:t>
            </a:r>
            <a:endParaRPr lang="en-US" altLang="zh-CN" sz="2400" b="1">
              <a:solidFill>
                <a:srgbClr val="0000CC"/>
              </a:solidFill>
              <a:latin typeface="+mn-ea"/>
            </a:endParaRPr>
          </a:p>
          <a:p>
            <a:pPr>
              <a:lnSpc>
                <a:spcPts val="3200"/>
              </a:lnSpc>
            </a:pPr>
            <a:endParaRPr lang="en-US" altLang="zh-CN" sz="2400">
              <a:latin typeface="+mn-ea"/>
            </a:endParaRPr>
          </a:p>
          <a:p>
            <a:pPr>
              <a:lnSpc>
                <a:spcPts val="3200"/>
              </a:lnSpc>
            </a:pPr>
            <a:r>
              <a:rPr lang="zh-CN" altLang="en-US" sz="2400">
                <a:solidFill>
                  <a:srgbClr val="FF0000"/>
                </a:solidFill>
                <a:latin typeface="+mn-ea"/>
              </a:rPr>
              <a:t>                       鉴赏小说文体特征“三角度”</a:t>
            </a:r>
            <a:endParaRPr lang="en-US" altLang="zh-CN" sz="2400">
              <a:solidFill>
                <a:srgbClr val="FF0000"/>
              </a:solidFill>
              <a:latin typeface="+mn-ea"/>
            </a:endParaRPr>
          </a:p>
          <a:p>
            <a:pPr>
              <a:lnSpc>
                <a:spcPts val="3200"/>
              </a:lnSpc>
            </a:pPr>
            <a:r>
              <a:rPr lang="en-US" altLang="zh-CN" sz="2400" b="1">
                <a:latin typeface="+mn-ea"/>
              </a:rPr>
              <a:t>1</a:t>
            </a:r>
            <a:r>
              <a:rPr lang="zh-CN" altLang="en-US" sz="2400" b="1">
                <a:latin typeface="+mn-ea"/>
              </a:rPr>
              <a:t>．从内容的角度分析文体特征</a:t>
            </a:r>
            <a:endParaRPr lang="en-US" altLang="zh-CN" sz="2400" b="1">
              <a:latin typeface="+mn-ea"/>
            </a:endParaRPr>
          </a:p>
          <a:p>
            <a:pPr>
              <a:lnSpc>
                <a:spcPts val="3200"/>
              </a:lnSpc>
            </a:pPr>
            <a:r>
              <a:rPr lang="zh-CN" altLang="en-US" sz="2400">
                <a:latin typeface="+mn-ea"/>
              </a:rPr>
              <a:t>   一般说来，表现人类在</a:t>
            </a:r>
            <a:r>
              <a:rPr lang="zh-CN" altLang="en-US" sz="2400" b="1">
                <a:solidFill>
                  <a:srgbClr val="C00000"/>
                </a:solidFill>
                <a:latin typeface="+mn-ea"/>
              </a:rPr>
              <a:t>未来世界的物质精神文化生活和科学技术远景</a:t>
            </a:r>
            <a:r>
              <a:rPr lang="zh-CN" altLang="en-US" sz="2400">
                <a:latin typeface="+mn-ea"/>
              </a:rPr>
              <a:t>，</a:t>
            </a:r>
            <a:r>
              <a:rPr lang="zh-CN" altLang="en-US" sz="2400" b="1">
                <a:solidFill>
                  <a:srgbClr val="C00000"/>
                </a:solidFill>
                <a:latin typeface="+mn-ea"/>
              </a:rPr>
              <a:t>交织着科学事实和预见、想象</a:t>
            </a:r>
            <a:r>
              <a:rPr lang="zh-CN" altLang="en-US" sz="2400">
                <a:latin typeface="+mn-ea"/>
              </a:rPr>
              <a:t>的是</a:t>
            </a:r>
            <a:r>
              <a:rPr lang="zh-CN" altLang="en-US" sz="2400" b="1">
                <a:solidFill>
                  <a:srgbClr val="FF0000"/>
                </a:solidFill>
                <a:latin typeface="+mn-ea"/>
              </a:rPr>
              <a:t>科幻小说</a:t>
            </a:r>
            <a:r>
              <a:rPr lang="zh-CN" altLang="en-US" sz="2400">
                <a:latin typeface="+mn-ea"/>
              </a:rPr>
              <a:t>以史实为基础，</a:t>
            </a:r>
            <a:r>
              <a:rPr lang="zh-CN" altLang="en-US" sz="2400" b="1">
                <a:solidFill>
                  <a:srgbClr val="C00000"/>
                </a:solidFill>
                <a:latin typeface="+mn-ea"/>
              </a:rPr>
              <a:t>融合艺术虚构和现实细节</a:t>
            </a:r>
            <a:r>
              <a:rPr lang="zh-CN" altLang="en-US" sz="2400">
                <a:latin typeface="+mn-ea"/>
              </a:rPr>
              <a:t>的是</a:t>
            </a:r>
            <a:r>
              <a:rPr lang="zh-CN" altLang="en-US" sz="2400" b="1">
                <a:solidFill>
                  <a:srgbClr val="FF0000"/>
                </a:solidFill>
                <a:latin typeface="+mn-ea"/>
              </a:rPr>
              <a:t>故事新编</a:t>
            </a:r>
            <a:r>
              <a:rPr lang="zh-CN" altLang="en-US" sz="2400">
                <a:latin typeface="+mn-ea"/>
              </a:rPr>
              <a:t>。</a:t>
            </a:r>
            <a:endParaRPr lang="en-US" altLang="zh-CN" sz="2400">
              <a:latin typeface="+mn-ea"/>
            </a:endParaRPr>
          </a:p>
          <a:p>
            <a:pPr>
              <a:lnSpc>
                <a:spcPts val="3200"/>
              </a:lnSpc>
            </a:pPr>
            <a:endParaRPr lang="en-US" altLang="zh-CN" sz="2400">
              <a:latin typeface="+mn-ea"/>
            </a:endParaRPr>
          </a:p>
          <a:p>
            <a:pPr>
              <a:lnSpc>
                <a:spcPts val="3200"/>
              </a:lnSpc>
            </a:pPr>
            <a:r>
              <a:rPr lang="en-US" altLang="zh-CN" sz="2400" b="1">
                <a:latin typeface="+mn-ea"/>
              </a:rPr>
              <a:t>2</a:t>
            </a:r>
            <a:r>
              <a:rPr lang="zh-CN" altLang="en-US" sz="2400" b="1">
                <a:latin typeface="+mn-ea"/>
              </a:rPr>
              <a:t>．从小说叙事艺术技巧的角度分析文体特征</a:t>
            </a:r>
            <a:endParaRPr lang="en-US" altLang="zh-CN" sz="2400" b="1">
              <a:latin typeface="+mn-ea"/>
            </a:endParaRPr>
          </a:p>
          <a:p>
            <a:pPr>
              <a:lnSpc>
                <a:spcPts val="3200"/>
              </a:lnSpc>
            </a:pPr>
            <a:r>
              <a:rPr lang="zh-CN" altLang="en-US" sz="2400">
                <a:latin typeface="+mn-ea"/>
              </a:rPr>
              <a:t>   鉴赏小说的</a:t>
            </a:r>
            <a:r>
              <a:rPr lang="zh-CN" altLang="en-US" sz="2400" b="1">
                <a:solidFill>
                  <a:srgbClr val="FF0000"/>
                </a:solidFill>
                <a:latin typeface="+mn-ea"/>
              </a:rPr>
              <a:t>情节叙述手法</a:t>
            </a:r>
            <a:r>
              <a:rPr lang="zh-CN" altLang="en-US" sz="2400">
                <a:latin typeface="+mn-ea"/>
              </a:rPr>
              <a:t>（</a:t>
            </a:r>
            <a:r>
              <a:rPr lang="zh-CN" altLang="en-US" sz="2400" b="1">
                <a:solidFill>
                  <a:srgbClr val="C00000"/>
                </a:solidFill>
                <a:latin typeface="+mn-ea"/>
              </a:rPr>
              <a:t>叙述人称、叙述视角、叙述方式</a:t>
            </a:r>
            <a:r>
              <a:rPr lang="zh-CN" altLang="en-US" sz="2400">
                <a:latin typeface="+mn-ea"/>
              </a:rPr>
              <a:t>），</a:t>
            </a:r>
            <a:r>
              <a:rPr lang="zh-CN" altLang="en-US" sz="2400" b="1">
                <a:solidFill>
                  <a:srgbClr val="FF0000"/>
                </a:solidFill>
                <a:latin typeface="+mn-ea"/>
              </a:rPr>
              <a:t>情节结构手法</a:t>
            </a:r>
            <a:r>
              <a:rPr lang="zh-CN" altLang="en-US" sz="2400">
                <a:latin typeface="+mn-ea"/>
              </a:rPr>
              <a:t>（</a:t>
            </a:r>
            <a:r>
              <a:rPr lang="zh-CN" altLang="en-US" sz="2400" b="1">
                <a:solidFill>
                  <a:srgbClr val="C00000"/>
                </a:solidFill>
                <a:latin typeface="+mn-ea"/>
              </a:rPr>
              <a:t>悬念、抑扬照应、伏笔、对比、托、铺整、突转、线索</a:t>
            </a:r>
            <a:r>
              <a:rPr lang="zh-CN" altLang="en-US" sz="2400">
                <a:latin typeface="+mn-ea"/>
              </a:rPr>
              <a:t>）是分析文体特征的一条重要途径，分析时要注意技巧与情节铺展、人物塑造的关系。</a:t>
            </a:r>
            <a:endParaRPr lang="en-US" altLang="zh-CN" sz="2400">
              <a:latin typeface="+mn-ea"/>
            </a:endParaRPr>
          </a:p>
          <a:p>
            <a:pPr>
              <a:lnSpc>
                <a:spcPts val="3200"/>
              </a:lnSpc>
            </a:pPr>
            <a:endParaRPr lang="en-US" altLang="zh-CN" sz="2400">
              <a:latin typeface="+mn-ea"/>
            </a:endParaRPr>
          </a:p>
          <a:p>
            <a:pPr>
              <a:lnSpc>
                <a:spcPts val="3200"/>
              </a:lnSpc>
            </a:pPr>
            <a:r>
              <a:rPr lang="en-US" altLang="zh-CN" sz="2400" b="1">
                <a:latin typeface="+mn-ea"/>
              </a:rPr>
              <a:t>3. </a:t>
            </a:r>
            <a:r>
              <a:rPr lang="zh-CN" altLang="en-US" sz="2400" b="1">
                <a:latin typeface="+mn-ea"/>
              </a:rPr>
              <a:t>从小说语言描写的角度分析文体特征</a:t>
            </a:r>
            <a:endParaRPr lang="en-US" altLang="zh-CN" sz="2400" b="1">
              <a:latin typeface="+mn-ea"/>
            </a:endParaRPr>
          </a:p>
          <a:p>
            <a:pPr>
              <a:lnSpc>
                <a:spcPts val="3200"/>
              </a:lnSpc>
            </a:pPr>
            <a:r>
              <a:rPr lang="zh-CN" altLang="en-US" sz="2400">
                <a:latin typeface="+mn-ea"/>
              </a:rPr>
              <a:t>   小说通过叙述人的语言来描绘生活事件，塑造人物形象，表达思想意蕴，我们可以根据这些语言描写来分析小说的文体特征。</a:t>
            </a:r>
            <a:endParaRPr lang="en-US" altLang="zh-CN" sz="2400">
              <a:latin typeface="+mn-ea"/>
            </a:endParaRPr>
          </a:p>
          <a:p>
            <a:pPr>
              <a:lnSpc>
                <a:spcPts val="3200"/>
              </a:lnSpc>
            </a:pPr>
            <a:endParaRPr lang="en-US" altLang="zh-CN" sz="2400">
              <a:latin typeface="+mn-ea"/>
            </a:endParaRPr>
          </a:p>
          <a:p>
            <a:pPr>
              <a:lnSpc>
                <a:spcPts val="3200"/>
              </a:lnSpc>
            </a:pPr>
            <a:endParaRPr lang="en-US" altLang="zh-CN" sz="2400">
              <a:latin typeface="+mn-ea"/>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265" name=""/>
        <p:cNvGrpSpPr/>
        <p:nvPr/>
      </p:nvGrpSpPr>
      <p:grpSpPr>
        <a:xfrm>
          <a:off x="0" y="0"/>
          <a:ext cx="0" cy="0"/>
          <a:chOff x="0" y="0"/>
          <a:chExt cx="0" cy="0"/>
        </a:xfrm>
      </p:grpSpPr>
      <p:graphicFrame>
        <p:nvGraphicFramePr>
          <p:cNvPr id="4194320" name="表格 6"/>
          <p:cNvGraphicFramePr>
            <a:graphicFrameLocks noGrp="1"/>
          </p:cNvGraphicFramePr>
          <p:nvPr/>
        </p:nvGraphicFramePr>
        <p:xfrm>
          <a:off x="154744" y="887659"/>
          <a:ext cx="11882511" cy="5470937"/>
        </p:xfrm>
        <a:graphic>
          <a:graphicData uri="http://schemas.openxmlformats.org/drawingml/2006/table">
            <a:tbl>
              <a:tblPr/>
              <a:tblGrid>
                <a:gridCol w="1583041"/>
                <a:gridCol w="2593960"/>
                <a:gridCol w="2551246"/>
                <a:gridCol w="5154264"/>
              </a:tblGrid>
              <a:tr h="497358">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小说类别</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文体特征</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代表作家</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旧题重现</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9431">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科幻小说</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just">
                        <a:spcAft>
                          <a:spcPct val="0"/>
                        </a:spcAft>
                      </a:pPr>
                      <a:r>
                        <a:rPr lang="zh-CN" sz="2000" kern="100">
                          <a:latin typeface="黑体" panose="02010609060101010101" pitchFamily="49" charset="-122"/>
                          <a:ea typeface="黑体" panose="02010609060101010101" pitchFamily="49" charset="-122"/>
                          <a:cs typeface="Times New Roman" panose="02020603050405020304"/>
                        </a:rPr>
                        <a:t>科学性（真实性）、幻想性、文学性，指向现实及人性</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刘慈欣、</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美</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阿西莫夫</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just">
                        <a:spcAft>
                          <a:spcPct val="0"/>
                        </a:spcAft>
                      </a:pP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只有科学，没有人情，科幻小说就变成冷冰冰的科学知识的堆砌。</a:t>
                      </a:r>
                      <a:r>
                        <a:rPr lang="zh-CN" sz="2000" kern="100">
                          <a:solidFill>
                            <a:srgbClr val="FF0000"/>
                          </a:solidFill>
                          <a:latin typeface="黑体" panose="02010609060101010101" pitchFamily="49" charset="-122"/>
                          <a:ea typeface="黑体" panose="02010609060101010101" pitchFamily="49" charset="-122"/>
                          <a:cs typeface="宋体" panose="02010600030101010101" pitchFamily="2" charset="-122"/>
                        </a:rPr>
                        <a:t>探究本文如何体现科技与人性的结合。</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a:t>
                      </a:r>
                      <a:r>
                        <a:rPr lang="en-US" sz="2000" kern="100">
                          <a:latin typeface="黑体" panose="02010609060101010101" pitchFamily="49" charset="-122"/>
                          <a:ea typeface="黑体" panose="02010609060101010101" pitchFamily="49" charset="-122"/>
                          <a:cs typeface="宋体" panose="02010600030101010101" pitchFamily="2" charset="-122"/>
                        </a:rPr>
                        <a:t>[</a:t>
                      </a:r>
                      <a:r>
                        <a:rPr lang="zh-CN" sz="2000" kern="100">
                          <a:latin typeface="黑体" panose="02010609060101010101" pitchFamily="49" charset="-122"/>
                          <a:ea typeface="黑体" panose="02010609060101010101" pitchFamily="49" charset="-122"/>
                          <a:cs typeface="宋体" panose="02010600030101010101" pitchFamily="2" charset="-122"/>
                        </a:rPr>
                        <a:t>美</a:t>
                      </a:r>
                      <a:r>
                        <a:rPr lang="en-US" sz="2000" kern="100">
                          <a:latin typeface="黑体" panose="02010609060101010101" pitchFamily="49" charset="-122"/>
                          <a:ea typeface="黑体" panose="02010609060101010101" pitchFamily="49" charset="-122"/>
                          <a:cs typeface="宋体" panose="02010600030101010101" pitchFamily="2" charset="-122"/>
                        </a:rPr>
                        <a:t>]</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阿西莫夫《第一定律》）</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92074">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历史小说</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just">
                        <a:spcAft>
                          <a:spcPct val="0"/>
                        </a:spcAft>
                      </a:pPr>
                      <a:r>
                        <a:rPr lang="zh-CN" sz="2000" kern="100">
                          <a:latin typeface="黑体" panose="02010609060101010101" pitchFamily="49" charset="-122"/>
                          <a:ea typeface="黑体" panose="02010609060101010101" pitchFamily="49" charset="-122"/>
                          <a:cs typeface="Times New Roman" panose="02020603050405020304"/>
                        </a:rPr>
                        <a:t>历史与现实的相互照应，对现实的讽刺批判性</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鲁迅</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just">
                        <a:spcAft>
                          <a:spcPct val="0"/>
                        </a:spcAft>
                      </a:pPr>
                      <a:r>
                        <a:rPr lang="en-US" altLang="zh-CN" sz="2000" kern="100">
                          <a:solidFill>
                            <a:srgbClr val="1E1E1E"/>
                          </a:solidFill>
                          <a:latin typeface="黑体" panose="02010609060101010101" pitchFamily="49" charset="-122"/>
                          <a:ea typeface="黑体" panose="02010609060101010101" pitchFamily="49" charset="-122"/>
                          <a:cs typeface="+mn-cs"/>
                        </a:rPr>
                        <a:t>《</a:t>
                      </a:r>
                      <a:r>
                        <a:rPr lang="zh-CN" altLang="en-US" sz="2000" kern="100">
                          <a:solidFill>
                            <a:srgbClr val="1E1E1E"/>
                          </a:solidFill>
                          <a:latin typeface="黑体" panose="02010609060101010101" pitchFamily="49" charset="-122"/>
                          <a:ea typeface="黑体" panose="02010609060101010101" pitchFamily="49" charset="-122"/>
                          <a:cs typeface="+mn-cs"/>
                        </a:rPr>
                        <a:t>理水</a:t>
                      </a:r>
                      <a:r>
                        <a:rPr lang="en-US" altLang="zh-CN" sz="2000" kern="100">
                          <a:solidFill>
                            <a:srgbClr val="1E1E1E"/>
                          </a:solidFill>
                          <a:latin typeface="黑体" panose="02010609060101010101" pitchFamily="49" charset="-122"/>
                          <a:ea typeface="黑体" panose="02010609060101010101" pitchFamily="49" charset="-122"/>
                          <a:cs typeface="+mn-cs"/>
                        </a:rPr>
                        <a:t>》</a:t>
                      </a:r>
                      <a:r>
                        <a:rPr lang="zh-CN" altLang="en-US" sz="2000" kern="100">
                          <a:solidFill>
                            <a:srgbClr val="1E1E1E"/>
                          </a:solidFill>
                          <a:latin typeface="黑体" panose="02010609060101010101" pitchFamily="49" charset="-122"/>
                          <a:ea typeface="黑体" panose="02010609060101010101" pitchFamily="49" charset="-122"/>
                          <a:cs typeface="+mn-cs"/>
                        </a:rPr>
                        <a:t>是鲁迅小说集</a:t>
                      </a:r>
                      <a:r>
                        <a:rPr lang="en-US" altLang="zh-CN" sz="2000" kern="100">
                          <a:solidFill>
                            <a:srgbClr val="1E1E1E"/>
                          </a:solidFill>
                          <a:latin typeface="黑体" panose="02010609060101010101" pitchFamily="49" charset="-122"/>
                          <a:ea typeface="黑体" panose="02010609060101010101" pitchFamily="49" charset="-122"/>
                          <a:cs typeface="+mn-cs"/>
                        </a:rPr>
                        <a:t>《</a:t>
                      </a:r>
                      <a:r>
                        <a:rPr lang="zh-CN" altLang="en-US" sz="2000" kern="100">
                          <a:solidFill>
                            <a:srgbClr val="1E1E1E"/>
                          </a:solidFill>
                          <a:latin typeface="黑体" panose="02010609060101010101" pitchFamily="49" charset="-122"/>
                          <a:ea typeface="黑体" panose="02010609060101010101" pitchFamily="49" charset="-122"/>
                          <a:cs typeface="+mn-cs"/>
                        </a:rPr>
                        <a:t>故事新编</a:t>
                      </a:r>
                      <a:r>
                        <a:rPr lang="en-US" altLang="zh-CN" sz="2000" kern="100">
                          <a:solidFill>
                            <a:srgbClr val="1E1E1E"/>
                          </a:solidFill>
                          <a:latin typeface="黑体" panose="02010609060101010101" pitchFamily="49" charset="-122"/>
                          <a:ea typeface="黑体" panose="02010609060101010101" pitchFamily="49" charset="-122"/>
                          <a:cs typeface="+mn-cs"/>
                        </a:rPr>
                        <a:t>》</a:t>
                      </a:r>
                      <a:r>
                        <a:rPr lang="zh-CN" altLang="en-US" sz="2000" kern="100">
                          <a:solidFill>
                            <a:srgbClr val="1E1E1E"/>
                          </a:solidFill>
                          <a:latin typeface="黑体" panose="02010609060101010101" pitchFamily="49" charset="-122"/>
                          <a:ea typeface="黑体" panose="02010609060101010101" pitchFamily="49" charset="-122"/>
                          <a:cs typeface="+mn-cs"/>
                        </a:rPr>
                        <a:t>中的一篇，请</a:t>
                      </a:r>
                      <a:r>
                        <a:rPr lang="zh-CN" altLang="en-US" sz="2000" kern="100">
                          <a:solidFill>
                            <a:srgbClr val="FF0000"/>
                          </a:solidFill>
                          <a:latin typeface="黑体" panose="02010609060101010101" pitchFamily="49" charset="-122"/>
                          <a:ea typeface="黑体" panose="02010609060101010101" pitchFamily="49" charset="-122"/>
                          <a:cs typeface="+mn-cs"/>
                        </a:rPr>
                        <a:t>从“故事”与“新编”的角度简析本文的基本特征。</a:t>
                      </a:r>
                      <a:r>
                        <a:rPr lang="zh-CN" altLang="en-US" sz="2000" kern="100">
                          <a:solidFill>
                            <a:srgbClr val="1E1E1E"/>
                          </a:solidFill>
                          <a:latin typeface="黑体" panose="02010609060101010101" pitchFamily="49" charset="-122"/>
                          <a:ea typeface="黑体" panose="02010609060101010101" pitchFamily="49" charset="-122"/>
                          <a:cs typeface="+mn-cs"/>
                        </a:rPr>
                        <a:t>   </a:t>
                      </a:r>
                      <a:r>
                        <a:rPr lang="en-US" altLang="zh-CN" sz="2000" kern="100">
                          <a:solidFill>
                            <a:srgbClr val="1E1E1E"/>
                          </a:solidFill>
                          <a:latin typeface="黑体" panose="02010609060101010101" pitchFamily="49" charset="-122"/>
                          <a:ea typeface="黑体" panose="02010609060101010101" pitchFamily="49" charset="-122"/>
                          <a:cs typeface="+mn-cs"/>
                        </a:rPr>
                        <a:t>——</a:t>
                      </a:r>
                      <a:r>
                        <a:rPr lang="zh-CN" altLang="en-US" sz="2000" kern="100">
                          <a:solidFill>
                            <a:srgbClr val="1E1E1E"/>
                          </a:solidFill>
                          <a:latin typeface="黑体" panose="02010609060101010101" pitchFamily="49" charset="-122"/>
                          <a:ea typeface="黑体" panose="02010609060101010101" pitchFamily="49" charset="-122"/>
                          <a:cs typeface="Times New Roman" panose="02020603050405020304"/>
                        </a:rPr>
                        <a:t>鲁迅</a:t>
                      </a:r>
                      <a:r>
                        <a:rPr lang="en-US" altLang="zh-CN" sz="2000" kern="100">
                          <a:solidFill>
                            <a:srgbClr val="1E1E1E"/>
                          </a:solidFill>
                          <a:latin typeface="黑体" panose="02010609060101010101" pitchFamily="49" charset="-122"/>
                          <a:ea typeface="黑体" panose="02010609060101010101" pitchFamily="49" charset="-122"/>
                          <a:cs typeface="Times New Roman" panose="02020603050405020304"/>
                        </a:rPr>
                        <a:t>《</a:t>
                      </a:r>
                      <a:r>
                        <a:rPr lang="zh-CN" altLang="en-US" sz="2000" kern="100">
                          <a:solidFill>
                            <a:srgbClr val="1E1E1E"/>
                          </a:solidFill>
                          <a:latin typeface="黑体" panose="02010609060101010101" pitchFamily="49" charset="-122"/>
                          <a:ea typeface="黑体" panose="02010609060101010101" pitchFamily="49" charset="-122"/>
                          <a:cs typeface="Times New Roman" panose="02020603050405020304"/>
                        </a:rPr>
                        <a:t>理水</a:t>
                      </a:r>
                      <a:r>
                        <a:rPr lang="en-US" altLang="zh-CN" sz="2000" kern="100">
                          <a:solidFill>
                            <a:srgbClr val="1E1E1E"/>
                          </a:solidFill>
                          <a:latin typeface="黑体" panose="02010609060101010101" pitchFamily="49" charset="-122"/>
                          <a:ea typeface="黑体" panose="02010609060101010101" pitchFamily="49" charset="-122"/>
                          <a:cs typeface="Times New Roman" panose="02020603050405020304"/>
                        </a:rPr>
                        <a:t>》</a:t>
                      </a:r>
                      <a:endParaRPr lang="en-US" altLang="zh-CN" sz="2000" kern="100">
                        <a:solidFill>
                          <a:srgbClr val="1E1E1E"/>
                        </a:solidFill>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92074">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散文化小说</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just">
                        <a:spcAft>
                          <a:spcPct val="0"/>
                        </a:spcAft>
                      </a:pPr>
                      <a:r>
                        <a:rPr lang="zh-CN" sz="2000" kern="100">
                          <a:latin typeface="黑体" panose="02010609060101010101" pitchFamily="49" charset="-122"/>
                          <a:ea typeface="黑体" panose="02010609060101010101" pitchFamily="49" charset="-122"/>
                          <a:cs typeface="Times New Roman" panose="02020603050405020304"/>
                        </a:rPr>
                        <a:t>淡化情节，虚化人物，抒情性浓，意蕴深远</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刘亮程</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just">
                        <a:spcAft>
                          <a:spcPct val="0"/>
                        </a:spcAft>
                      </a:pPr>
                      <a:r>
                        <a:rPr lang="zh-CN" sz="2000" kern="100">
                          <a:latin typeface="黑体" panose="02010609060101010101" pitchFamily="49" charset="-122"/>
                          <a:ea typeface="黑体" panose="02010609060101010101" pitchFamily="49" charset="-122"/>
                          <a:cs typeface="Times New Roman" panose="02020603050405020304"/>
                        </a:rPr>
                        <a:t>有人称《虚土》为</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散文化小说</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，请根据节选部分</a:t>
                      </a:r>
                      <a:r>
                        <a:rPr lang="zh-CN" sz="2000" kern="100">
                          <a:solidFill>
                            <a:srgbClr val="FF0000"/>
                          </a:solidFill>
                          <a:latin typeface="黑体" panose="02010609060101010101" pitchFamily="49" charset="-122"/>
                          <a:ea typeface="黑体" panose="02010609060101010101" pitchFamily="49" charset="-122"/>
                          <a:cs typeface="Times New Roman" panose="02020603050405020304"/>
                        </a:rPr>
                        <a:t>分析其</a:t>
                      </a:r>
                      <a:r>
                        <a:rPr lang="en-US" sz="2000" kern="100">
                          <a:solidFill>
                            <a:srgbClr val="FF0000"/>
                          </a:solidFill>
                          <a:latin typeface="黑体" panose="02010609060101010101" pitchFamily="49" charset="-122"/>
                          <a:ea typeface="黑体" panose="02010609060101010101" pitchFamily="49" charset="-122"/>
                          <a:cs typeface="Times New Roman" panose="02020603050405020304"/>
                        </a:rPr>
                        <a:t>“</a:t>
                      </a:r>
                      <a:r>
                        <a:rPr lang="zh-CN" sz="2000" kern="100">
                          <a:solidFill>
                            <a:srgbClr val="FF0000"/>
                          </a:solidFill>
                          <a:latin typeface="黑体" panose="02010609060101010101" pitchFamily="49" charset="-122"/>
                          <a:ea typeface="黑体" panose="02010609060101010101" pitchFamily="49" charset="-122"/>
                          <a:cs typeface="Times New Roman" panose="02020603050405020304"/>
                        </a:rPr>
                        <a:t>散文化小说</a:t>
                      </a:r>
                      <a:r>
                        <a:rPr lang="en-US" sz="2000" kern="100">
                          <a:solidFill>
                            <a:srgbClr val="FF0000"/>
                          </a:solidFill>
                          <a:latin typeface="黑体" panose="02010609060101010101" pitchFamily="49" charset="-122"/>
                          <a:ea typeface="黑体" panose="02010609060101010101" pitchFamily="49" charset="-122"/>
                          <a:cs typeface="Times New Roman" panose="02020603050405020304"/>
                        </a:rPr>
                        <a:t>”</a:t>
                      </a:r>
                      <a:r>
                        <a:rPr lang="zh-CN" sz="2000" kern="100">
                          <a:solidFill>
                            <a:srgbClr val="FF0000"/>
                          </a:solidFill>
                          <a:latin typeface="黑体" panose="02010609060101010101" pitchFamily="49" charset="-122"/>
                          <a:ea typeface="黑体" panose="02010609060101010101" pitchFamily="49" charset="-122"/>
                          <a:cs typeface="Times New Roman" panose="02020603050405020304"/>
                        </a:rPr>
                        <a:t>的特点</a:t>
                      </a:r>
                      <a:r>
                        <a:rPr lang="zh-CN" sz="2000" kern="100">
                          <a:latin typeface="黑体" panose="02010609060101010101" pitchFamily="49" charset="-122"/>
                          <a:ea typeface="黑体" panose="02010609060101010101" pitchFamily="49" charset="-122"/>
                          <a:cs typeface="Times New Roman" panose="02020603050405020304"/>
                        </a:rPr>
                        <a:t>。（刘亮程《一个人的名字）》</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48711" name="文本框 4"/>
          <p:cNvSpPr txBox="1"/>
          <p:nvPr/>
        </p:nvSpPr>
        <p:spPr>
          <a:xfrm>
            <a:off x="3811003" y="253848"/>
            <a:ext cx="7632094" cy="1138773"/>
          </a:xfrm>
          <a:prstGeom prst="rect">
            <a:avLst/>
          </a:prstGeom>
          <a:noFill/>
        </p:spPr>
        <p:txBody>
          <a:bodyPr wrap="square">
            <a:spAutoFit/>
          </a:bodyPr>
          <a:lstStyle/>
          <a:p>
            <a:r>
              <a:rPr lang="zh-CN" altLang="zh-CN" sz="2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熟悉重要的小说类别及特征</a:t>
            </a:r>
            <a:endParaRPr lang="zh-CN" altLang="zh-CN" sz="2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a:p>
            <a:r>
              <a:rPr lang="en-US" altLang="zh-CN" sz="4000"/>
              <a:t> </a:t>
            </a:r>
            <a:endParaRPr lang="zh-CN" altLang="zh-CN" sz="400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266" name=""/>
        <p:cNvGrpSpPr/>
        <p:nvPr/>
      </p:nvGrpSpPr>
      <p:grpSpPr>
        <a:xfrm>
          <a:off x="0" y="0"/>
          <a:ext cx="0" cy="0"/>
          <a:chOff x="0" y="0"/>
          <a:chExt cx="0" cy="0"/>
        </a:xfrm>
      </p:grpSpPr>
      <p:sp>
        <p:nvSpPr>
          <p:cNvPr id="1048712" name="文本框 5"/>
          <p:cNvSpPr txBox="1"/>
          <p:nvPr/>
        </p:nvSpPr>
        <p:spPr>
          <a:xfrm>
            <a:off x="3811003" y="253848"/>
            <a:ext cx="7632094" cy="1138773"/>
          </a:xfrm>
          <a:prstGeom prst="rect">
            <a:avLst/>
          </a:prstGeom>
          <a:noFill/>
        </p:spPr>
        <p:txBody>
          <a:bodyPr wrap="square">
            <a:spAutoFit/>
          </a:bodyPr>
          <a:lstStyle/>
          <a:p>
            <a:r>
              <a:rPr lang="zh-CN" altLang="zh-CN" sz="2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熟悉重要的小说类别及特征</a:t>
            </a:r>
            <a:endParaRPr lang="zh-CN" altLang="zh-CN" sz="2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a:p>
            <a:r>
              <a:rPr lang="en-US" altLang="zh-CN" sz="4000"/>
              <a:t> </a:t>
            </a:r>
            <a:endParaRPr lang="zh-CN" altLang="zh-CN" sz="4000"/>
          </a:p>
        </p:txBody>
      </p:sp>
      <p:graphicFrame>
        <p:nvGraphicFramePr>
          <p:cNvPr id="4194321" name="表格 3"/>
          <p:cNvGraphicFramePr>
            <a:graphicFrameLocks noGrp="1"/>
          </p:cNvGraphicFramePr>
          <p:nvPr/>
        </p:nvGraphicFramePr>
        <p:xfrm>
          <a:off x="606390" y="1012349"/>
          <a:ext cx="11078679" cy="5399644"/>
        </p:xfrm>
        <a:graphic>
          <a:graphicData uri="http://schemas.openxmlformats.org/drawingml/2006/table">
            <a:tbl>
              <a:tblPr/>
              <a:tblGrid>
                <a:gridCol w="1215147"/>
                <a:gridCol w="1815743"/>
                <a:gridCol w="1991360"/>
                <a:gridCol w="6056429"/>
              </a:tblGrid>
              <a:tr h="294308">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小说类别</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文体特征</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代表作家</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旧题重现</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77232">
                <a:tc rowSpan="3">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魔幻小说</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wrap="square"/>
                    <a:lstStyle/>
                    <a:p>
                      <a:pPr algn="just">
                        <a:spcAft>
                          <a:spcPct val="0"/>
                        </a:spcAft>
                      </a:pPr>
                      <a:r>
                        <a:rPr lang="zh-CN" sz="2000" kern="100">
                          <a:latin typeface="黑体" panose="02010609060101010101" pitchFamily="49" charset="-122"/>
                          <a:ea typeface="黑体" panose="02010609060101010101" pitchFamily="49" charset="-122"/>
                          <a:cs typeface="Times New Roman" panose="02020603050405020304"/>
                        </a:rPr>
                        <a:t>荒诞性与真实性相互交织</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wrap="square"/>
                    <a:lstStyle/>
                    <a:p>
                      <a:pPr algn="just">
                        <a:spcAft>
                          <a:spcPct val="0"/>
                        </a:spcAft>
                      </a:pPr>
                      <a:r>
                        <a:rPr lang="zh-CN" sz="2000" kern="100">
                          <a:latin typeface="黑体" panose="02010609060101010101" pitchFamily="49" charset="-122"/>
                          <a:ea typeface="黑体" panose="02010609060101010101" pitchFamily="49" charset="-122"/>
                          <a:cs typeface="Times New Roman" panose="02020603050405020304"/>
                        </a:rPr>
                        <a:t>莫言、</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哥伦比亚</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加西亚</a:t>
                      </a:r>
                      <a:r>
                        <a:rPr lang="zh-CN" sz="2000" kern="100">
                          <a:latin typeface="黑体" panose="02010609060101010101" pitchFamily="49" charset="-122"/>
                          <a:ea typeface="黑体" panose="02010609060101010101" pitchFamily="49" charset="-122"/>
                          <a:cs typeface="宋体" panose="02010600030101010101" pitchFamily="2" charset="-122"/>
                        </a:rPr>
                        <a:t>·</a:t>
                      </a:r>
                      <a:r>
                        <a:rPr lang="zh-CN" sz="2000" kern="100">
                          <a:latin typeface="黑体" panose="02010609060101010101" pitchFamily="49" charset="-122"/>
                          <a:ea typeface="黑体" panose="02010609060101010101" pitchFamily="49" charset="-122"/>
                          <a:cs typeface="Times New Roman" panose="02020603050405020304"/>
                        </a:rPr>
                        <a:t>马尔克斯、</a:t>
                      </a:r>
                      <a:r>
                        <a:rPr lang="en-US" sz="2000" kern="100">
                          <a:solidFill>
                            <a:srgbClr val="1E1E1E"/>
                          </a:solidFill>
                          <a:latin typeface="黑体" panose="02010609060101010101" pitchFamily="49" charset="-122"/>
                          <a:ea typeface="黑体" panose="02010609060101010101" pitchFamily="49" charset="-122"/>
                          <a:cs typeface="宋体" panose="02010600030101010101" pitchFamily="2" charset="-122"/>
                        </a:rPr>
                        <a:t>[</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意</a:t>
                      </a:r>
                      <a:r>
                        <a:rPr lang="en-US" sz="2000" kern="100">
                          <a:solidFill>
                            <a:srgbClr val="1E1E1E"/>
                          </a:solidFill>
                          <a:latin typeface="黑体" panose="02010609060101010101" pitchFamily="49" charset="-122"/>
                          <a:ea typeface="黑体" panose="02010609060101010101" pitchFamily="49" charset="-122"/>
                          <a:cs typeface="宋体" panose="02010600030101010101" pitchFamily="2" charset="-122"/>
                        </a:rPr>
                        <a:t>]</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伊塔洛</a:t>
                      </a:r>
                      <a:r>
                        <a:rPr lang="zh-CN" sz="2000" kern="100">
                          <a:latin typeface="黑体" panose="02010609060101010101" pitchFamily="49" charset="-122"/>
                          <a:ea typeface="黑体" panose="02010609060101010101" pitchFamily="49" charset="-122"/>
                          <a:cs typeface="宋体" panose="02010600030101010101" pitchFamily="2" charset="-122"/>
                        </a:rPr>
                        <a:t>·</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卡尔维诺、</a:t>
                      </a:r>
                      <a:r>
                        <a:rPr lang="en-US" sz="2000" kern="100">
                          <a:solidFill>
                            <a:srgbClr val="1E1E1E"/>
                          </a:solidFill>
                          <a:latin typeface="黑体" panose="02010609060101010101" pitchFamily="49" charset="-122"/>
                          <a:ea typeface="黑体" panose="02010609060101010101" pitchFamily="49" charset="-122"/>
                          <a:cs typeface="宋体" panose="02010600030101010101" pitchFamily="2" charset="-122"/>
                        </a:rPr>
                        <a:t>[</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捷克</a:t>
                      </a:r>
                      <a:r>
                        <a:rPr lang="en-US" sz="2000" kern="100">
                          <a:solidFill>
                            <a:srgbClr val="1E1E1E"/>
                          </a:solidFill>
                          <a:latin typeface="黑体" panose="02010609060101010101" pitchFamily="49" charset="-122"/>
                          <a:ea typeface="黑体" panose="02010609060101010101" pitchFamily="49" charset="-122"/>
                          <a:cs typeface="宋体" panose="02010600030101010101" pitchFamily="2" charset="-122"/>
                        </a:rPr>
                        <a:t>]</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弗兰兹·卡夫卡</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just">
                        <a:spcAft>
                          <a:spcPct val="0"/>
                        </a:spcAft>
                      </a:pPr>
                      <a:r>
                        <a:rPr lang="zh-CN" sz="2000" kern="100">
                          <a:latin typeface="黑体" panose="02010609060101010101" pitchFamily="49" charset="-122"/>
                          <a:ea typeface="黑体" panose="02010609060101010101" pitchFamily="49" charset="-122"/>
                          <a:cs typeface="Times New Roman" panose="02020603050405020304"/>
                        </a:rPr>
                        <a:t>莫言曾说“无论在创作思想上，还是在艺术风格上，都必须有点邪劲儿”，</a:t>
                      </a:r>
                      <a:r>
                        <a:rPr lang="zh-CN" sz="2000" kern="100">
                          <a:solidFill>
                            <a:srgbClr val="FF0000"/>
                          </a:solidFill>
                          <a:latin typeface="黑体" panose="02010609060101010101" pitchFamily="49" charset="-122"/>
                          <a:ea typeface="黑体" panose="02010609060101010101" pitchFamily="49" charset="-122"/>
                          <a:cs typeface="Times New Roman" panose="02020603050405020304"/>
                        </a:rPr>
                        <a:t>请结合作品简要分析其艺术风格上的“邪劲儿”</a:t>
                      </a:r>
                      <a:r>
                        <a:rPr lang="zh-CN" sz="2000" kern="100">
                          <a:latin typeface="黑体" panose="02010609060101010101" pitchFamily="49" charset="-122"/>
                          <a:ea typeface="黑体" panose="02010609060101010101" pitchFamily="49" charset="-122"/>
                          <a:cs typeface="Times New Roman" panose="02020603050405020304"/>
                        </a:rPr>
                        <a:t>。（莫言《红高粱》）</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79212">
                <a:tc vMerge="1">
                  <a:tcPr/>
                </a:tc>
                <a:tc vMerge="1">
                  <a:tcPr/>
                </a:tc>
                <a:tc vMerge="1">
                  <a:tcPr/>
                </a:tc>
                <a:tc>
                  <a:txBody>
                    <a:bodyPr wrap="square"/>
                    <a:lstStyle/>
                    <a:p>
                      <a:pPr algn="just">
                        <a:spcAft>
                          <a:spcPct val="0"/>
                        </a:spcAft>
                      </a:pP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本文作者虽然是享有世界声誉的魔幻现实主义作家，</a:t>
                      </a:r>
                      <a:r>
                        <a:rPr lang="zh-CN" sz="2000" kern="100">
                          <a:solidFill>
                            <a:srgbClr val="FF0000"/>
                          </a:solidFill>
                          <a:latin typeface="黑体" panose="02010609060101010101" pitchFamily="49" charset="-122"/>
                          <a:ea typeface="黑体" panose="02010609060101010101" pitchFamily="49" charset="-122"/>
                          <a:cs typeface="宋体" panose="02010600030101010101" pitchFamily="2" charset="-122"/>
                        </a:rPr>
                        <a:t>但本文却没有任何魔幻色彩，而是浓浓的批判现实主义风格，请结合小说文本谈谈作者对现实的批判指向。</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（马尔克斯《普通的一天》）</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65848">
                <a:tc vMerge="1">
                  <a:tcPr/>
                </a:tc>
                <a:tc vMerge="1">
                  <a:tcPr/>
                </a:tc>
                <a:tc vMerge="1">
                  <a:tcPr/>
                </a:tc>
                <a:tc>
                  <a:txBody>
                    <a:bodyPr wrap="square"/>
                    <a:lstStyle/>
                    <a:p>
                      <a:pPr algn="just">
                        <a:spcAft>
                          <a:spcPct val="0"/>
                        </a:spcAft>
                      </a:pPr>
                      <a:r>
                        <a:rPr lang="en-US" alt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    </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在现实世界中显然不会产生如此荒诞的事情，</a:t>
                      </a:r>
                      <a:r>
                        <a:rPr lang="zh-CN" sz="2000" kern="100">
                          <a:solidFill>
                            <a:srgbClr val="FF0000"/>
                          </a:solidFill>
                          <a:latin typeface="黑体" panose="02010609060101010101" pitchFamily="49" charset="-122"/>
                          <a:ea typeface="黑体" panose="02010609060101010101" pitchFamily="49" charset="-122"/>
                          <a:cs typeface="宋体" panose="02010600030101010101" pitchFamily="2" charset="-122"/>
                        </a:rPr>
                        <a:t>但在小说中，“我”的一切却给人以真实感，为什么？</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a:t>
                      </a:r>
                      <a:r>
                        <a:rPr lang="en-US" sz="2000" kern="100">
                          <a:solidFill>
                            <a:srgbClr val="1E1E1E"/>
                          </a:solidFill>
                          <a:latin typeface="黑体" panose="02010609060101010101" pitchFamily="49" charset="-122"/>
                          <a:ea typeface="黑体" panose="02010609060101010101" pitchFamily="49" charset="-122"/>
                          <a:cs typeface="宋体" panose="02010600030101010101" pitchFamily="2" charset="-122"/>
                        </a:rPr>
                        <a:t>[</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意</a:t>
                      </a:r>
                      <a:r>
                        <a:rPr lang="en-US" sz="2000" kern="100">
                          <a:solidFill>
                            <a:srgbClr val="1E1E1E"/>
                          </a:solidFill>
                          <a:latin typeface="黑体" panose="02010609060101010101" pitchFamily="49" charset="-122"/>
                          <a:ea typeface="黑体" panose="02010609060101010101" pitchFamily="49" charset="-122"/>
                          <a:cs typeface="宋体" panose="02010600030101010101" pitchFamily="2" charset="-122"/>
                        </a:rPr>
                        <a:t>]</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卡尔维诺《孤独》）</a:t>
                      </a:r>
                      <a:endParaRPr lang="zh-CN" sz="2000" kern="100">
                        <a:latin typeface="黑体" panose="02010609060101010101" pitchFamily="49" charset="-122"/>
                        <a:ea typeface="黑体" panose="02010609060101010101" pitchFamily="49" charset="-122"/>
                        <a:cs typeface="Times New Roman" panose="02020603050405020304"/>
                      </a:endParaRPr>
                    </a:p>
                    <a:p>
                      <a:pPr algn="just">
                        <a:spcAft>
                          <a:spcPct val="0"/>
                        </a:spcAft>
                      </a:pPr>
                      <a:r>
                        <a:rPr lang="en-US" alt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    </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有人说，</a:t>
                      </a:r>
                      <a:r>
                        <a:rPr lang="zh-CN" sz="2000" kern="100">
                          <a:solidFill>
                            <a:srgbClr val="FF0000"/>
                          </a:solidFill>
                          <a:latin typeface="黑体" panose="02010609060101010101" pitchFamily="49" charset="-122"/>
                          <a:ea typeface="黑体" panose="02010609060101010101" pitchFamily="49" charset="-122"/>
                          <a:cs typeface="宋体" panose="02010600030101010101" pitchFamily="2" charset="-122"/>
                        </a:rPr>
                        <a:t>这篇小说在荒诞中藏着真实。请从“真实”这一角度结合作品简要分析。</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a:t>
                      </a:r>
                      <a:r>
                        <a:rPr lang="en-US" sz="2000" kern="100">
                          <a:solidFill>
                            <a:srgbClr val="1E1E1E"/>
                          </a:solidFill>
                          <a:latin typeface="黑体" panose="02010609060101010101" pitchFamily="49" charset="-122"/>
                          <a:ea typeface="黑体" panose="02010609060101010101" pitchFamily="49" charset="-122"/>
                          <a:cs typeface="宋体" panose="02010600030101010101" pitchFamily="2" charset="-122"/>
                        </a:rPr>
                        <a:t>[</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意</a:t>
                      </a:r>
                      <a:r>
                        <a:rPr lang="en-US" sz="2000" kern="100">
                          <a:solidFill>
                            <a:srgbClr val="1E1E1E"/>
                          </a:solidFill>
                          <a:latin typeface="黑体" panose="02010609060101010101" pitchFamily="49" charset="-122"/>
                          <a:ea typeface="黑体" panose="02010609060101010101" pitchFamily="49" charset="-122"/>
                          <a:cs typeface="宋体" panose="02010600030101010101" pitchFamily="2" charset="-122"/>
                        </a:rPr>
                        <a:t>]</a:t>
                      </a:r>
                      <a:r>
                        <a:rPr lang="zh-CN" sz="2000" kern="100">
                          <a:solidFill>
                            <a:srgbClr val="1E1E1E"/>
                          </a:solidFill>
                          <a:latin typeface="黑体" panose="02010609060101010101" pitchFamily="49" charset="-122"/>
                          <a:ea typeface="黑体" panose="02010609060101010101" pitchFamily="49" charset="-122"/>
                          <a:cs typeface="宋体" panose="02010600030101010101" pitchFamily="2" charset="-122"/>
                        </a:rPr>
                        <a:t>卡尔维诺《高速公路上的森林》）</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8616">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寓言小说</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just">
                        <a:spcAft>
                          <a:spcPct val="0"/>
                        </a:spcAft>
                      </a:pPr>
                      <a:r>
                        <a:rPr lang="zh-CN" sz="2000" kern="100">
                          <a:latin typeface="黑体" panose="02010609060101010101" pitchFamily="49" charset="-122"/>
                          <a:ea typeface="黑体" panose="02010609060101010101" pitchFamily="49" charset="-122"/>
                          <a:cs typeface="Times New Roman" panose="02020603050405020304"/>
                        </a:rPr>
                        <a:t>虚幻性、讽喻性，主旨丰富</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日</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安房直子</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just">
                        <a:spcAft>
                          <a:spcPct val="0"/>
                        </a:spcAft>
                      </a:pP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日</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安房直子《狐狸的窗户》</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内容占位符 3" descr="t01db6f43fcd41c46df"/>
          <p:cNvPicPr>
            <a:picLocks noChangeAspect="1"/>
          </p:cNvPicPr>
          <p:nvPr/>
        </p:nvPicPr>
        <p:blipFill>
          <a:blip r:embed="rId1"/>
          <a:stretch>
            <a:fillRect/>
          </a:stretch>
        </p:blipFill>
        <p:spPr>
          <a:xfrm>
            <a:off x="325755" y="33655"/>
            <a:ext cx="11389995" cy="6864350"/>
          </a:xfrm>
          <a:prstGeom prst="rect">
            <a:avLst/>
          </a:prstGeom>
          <a:noFill/>
          <a:ln w="9525">
            <a:noFill/>
          </a:ln>
        </p:spPr>
      </p:pic>
      <p:sp>
        <p:nvSpPr>
          <p:cNvPr id="11267" name="标题 1"/>
          <p:cNvSpPr>
            <a:spLocks noGrp="1"/>
          </p:cNvSpPr>
          <p:nvPr>
            <p:ph type="ctrTitle"/>
          </p:nvPr>
        </p:nvSpPr>
        <p:spPr>
          <a:xfrm>
            <a:off x="914400" y="1214438"/>
            <a:ext cx="9144000" cy="2387600"/>
          </a:xfrm>
        </p:spPr>
        <p:txBody>
          <a:bodyPr vert="horz" wrap="square" lIns="91440" tIns="45720" rIns="91440" bIns="45720" anchor="b"/>
          <a:lstStyle/>
          <a:p>
            <a:pPr defTabSz="685800" eaLnBrk="1" hangingPunct="1">
              <a:buClrTx/>
              <a:buSzTx/>
              <a:buFontTx/>
            </a:pPr>
            <a:endParaRPr lang="zh-CN" altLang="en-US" kern="1200">
              <a:latin typeface="+mj-lt"/>
              <a:ea typeface="+mj-ea"/>
              <a:cs typeface="+mj-cs"/>
            </a:endParaRPr>
          </a:p>
        </p:txBody>
      </p:sp>
      <p:sp>
        <p:nvSpPr>
          <p:cNvPr id="11268" name="副标题 2"/>
          <p:cNvSpPr>
            <a:spLocks noGrp="1"/>
          </p:cNvSpPr>
          <p:nvPr>
            <p:ph type="subTitle" idx="1"/>
          </p:nvPr>
        </p:nvSpPr>
        <p:spPr/>
        <p:txBody>
          <a:bodyPr vert="horz" wrap="square" lIns="91440" tIns="45720" rIns="91440" bIns="45720" anchor="t"/>
          <a:lstStyle/>
          <a:p>
            <a:pPr defTabSz="685800" eaLnBrk="1" hangingPunct="1">
              <a:buClrTx/>
              <a:buSzTx/>
            </a:pPr>
            <a:endParaRPr lang="zh-CN" altLang="en-US" kern="1200">
              <a:latin typeface="+mn-lt"/>
              <a:ea typeface="+mn-ea"/>
              <a:cs typeface="+mn-cs"/>
            </a:endParaRPr>
          </a:p>
        </p:txBody>
      </p:sp>
      <p:sp>
        <p:nvSpPr>
          <p:cNvPr id="11269" name="矩形 55307"/>
          <p:cNvSpPr>
            <a:spLocks noTextEdit="1"/>
          </p:cNvSpPr>
          <p:nvPr/>
        </p:nvSpPr>
        <p:spPr>
          <a:xfrm rot="5400000">
            <a:off x="155575" y="2600325"/>
            <a:ext cx="3671888" cy="576263"/>
          </a:xfrm>
          <a:prstGeom prst="rect">
            <a:avLst/>
          </a:prstGeom>
        </p:spPr>
        <p:txBody>
          <a:bodyPr vert="eaVert" wrap="none" fromWordArt="1">
            <a:prstTxWarp prst="textPlain">
              <a:avLst>
                <a:gd name="adj" fmla="val 50000"/>
              </a:avLst>
            </a:prstTxWarp>
            <a:normAutofit/>
          </a:bodyPr>
          <a:lstStyle/>
          <a:p>
            <a:pPr algn="ctr" eaLnBrk="0" hangingPunct="0"/>
            <a:r>
              <a:rPr lang="zh-CN" altLang="en-US" sz="3600" b="1">
                <a:solidFill>
                  <a:srgbClr val="336699"/>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宾语前置句</a:t>
            </a:r>
            <a:endParaRPr lang="zh-CN" altLang="en-US" sz="3600" b="1">
              <a:solidFill>
                <a:srgbClr val="336699"/>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endParaRPr>
          </a:p>
        </p:txBody>
      </p:sp>
      <p:sp>
        <p:nvSpPr>
          <p:cNvPr id="55298" name="文本框 55297"/>
          <p:cNvSpPr txBox="1"/>
          <p:nvPr/>
        </p:nvSpPr>
        <p:spPr>
          <a:xfrm>
            <a:off x="2662238" y="3276600"/>
            <a:ext cx="7632700" cy="1863090"/>
          </a:xfrm>
          <a:prstGeom prst="rect">
            <a:avLst/>
          </a:prstGeom>
          <a:noFill/>
          <a:ln w="9525">
            <a:noFill/>
          </a:ln>
        </p:spPr>
        <p:txBody>
          <a:bodyPr>
            <a:spAutoFit/>
          </a:bodyPr>
          <a:lstStyle/>
          <a:p>
            <a:pPr marR="0" defTabSz="914400">
              <a:lnSpc>
                <a:spcPct val="120000"/>
              </a:lnSpc>
              <a:spcBef>
                <a:spcPct val="50000"/>
              </a:spcBef>
              <a:buClrTx/>
              <a:buSzTx/>
              <a:defRPr/>
            </a:pPr>
            <a:r>
              <a:rPr kumimoji="0" lang="zh-CN" altLang="en-US" sz="32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规律三：</a:t>
            </a:r>
            <a:r>
              <a:rPr kumimoji="0" lang="zh-CN" altLang="en-US" sz="32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ea"/>
              </a:rPr>
              <a:t>用</a:t>
            </a:r>
            <a:r>
              <a:rPr kumimoji="0" lang="zh-CN" altLang="en-US" sz="32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“之”</a:t>
            </a:r>
            <a:r>
              <a:rPr kumimoji="0" lang="zh-CN" altLang="en-US" sz="32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ea"/>
              </a:rPr>
              <a:t>把宾语提到动词前，以突出强调宾语。这时的“之”只是宾语前置的</a:t>
            </a:r>
            <a:r>
              <a:rPr kumimoji="0" lang="zh-CN" altLang="en-US" sz="32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标志</a:t>
            </a:r>
            <a:r>
              <a:rPr kumimoji="0" lang="zh-CN" altLang="en-US" sz="32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ea"/>
              </a:rPr>
              <a:t>，没有什么实在意义。</a:t>
            </a:r>
            <a:endParaRPr kumimoji="0" lang="zh-CN" altLang="en-US" sz="3200" b="1" kern="1200" cap="none" spc="0" normalizeH="0" baseline="0" noProof="1">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11271" name="文本框 55300"/>
          <p:cNvSpPr txBox="1"/>
          <p:nvPr/>
        </p:nvSpPr>
        <p:spPr>
          <a:xfrm>
            <a:off x="2438400" y="381000"/>
            <a:ext cx="6096000" cy="368300"/>
          </a:xfrm>
          <a:prstGeom prst="rect">
            <a:avLst/>
          </a:prstGeom>
          <a:noFill/>
          <a:ln w="9525">
            <a:noFill/>
          </a:ln>
        </p:spPr>
        <p:txBody>
          <a:bodyPr>
            <a:spAutoFit/>
          </a:bodyPr>
          <a:lstStyle/>
          <a:p>
            <a:pPr>
              <a:spcBef>
                <a:spcPct val="50000"/>
              </a:spcBef>
            </a:pPr>
            <a:endParaRPr lang="zh-CN" altLang="en-US">
              <a:latin typeface="Arial" panose="020B0604020202020204" pitchFamily="34" charset="0"/>
            </a:endParaRPr>
          </a:p>
        </p:txBody>
      </p:sp>
      <p:sp>
        <p:nvSpPr>
          <p:cNvPr id="55302" name="文本框 55301"/>
          <p:cNvSpPr txBox="1"/>
          <p:nvPr/>
        </p:nvSpPr>
        <p:spPr>
          <a:xfrm>
            <a:off x="2774950" y="260350"/>
            <a:ext cx="7399338" cy="3044190"/>
          </a:xfrm>
          <a:prstGeom prst="rect">
            <a:avLst/>
          </a:prstGeom>
          <a:noFill/>
          <a:ln w="9525">
            <a:noFill/>
          </a:ln>
        </p:spPr>
        <p:txBody>
          <a:bodyPr>
            <a:spAutoFit/>
          </a:bodyPr>
          <a:lstStyle/>
          <a:p>
            <a:pPr marR="0" defTabSz="914400">
              <a:lnSpc>
                <a:spcPct val="120000"/>
              </a:lnSpc>
              <a:spcBef>
                <a:spcPct val="50000"/>
              </a:spcBef>
              <a:buClrTx/>
              <a:buSzTx/>
              <a:defRPr/>
            </a:pPr>
            <a:r>
              <a:rPr kumimoji="0" lang="zh-CN" altLang="en-US" sz="3200" b="1" kern="1200" cap="none" spc="0" normalizeH="0" baseline="0" noProof="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翻译下列句子，找出它们的特点</a:t>
            </a:r>
            <a:endParaRPr kumimoji="0" lang="zh-CN" altLang="en-US" sz="3200" b="1" kern="1200" cap="none" spc="0" normalizeH="0" baseline="0" noProof="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endParaRPr>
          </a:p>
          <a:p>
            <a:pPr marR="0" defTabSz="914400">
              <a:lnSpc>
                <a:spcPct val="120000"/>
              </a:lnSpc>
              <a:buClrTx/>
              <a:buSzTx/>
              <a:defRPr/>
            </a:pPr>
            <a:r>
              <a:rPr kumimoji="0" lang="zh-CN" altLang="zh-CN" sz="3200" b="1" kern="1200" cap="none" spc="0" normalizeH="0" baseline="0" noProof="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1</a:t>
            </a:r>
            <a:r>
              <a:rPr kumimoji="0" lang="zh-CN" altLang="en-US" sz="3200" b="1" kern="1200" cap="none" spc="0" normalizeH="0" baseline="0" noProof="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、句读</a:t>
            </a:r>
            <a:r>
              <a:rPr kumimoji="0" lang="zh-CN" altLang="en-US" sz="32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之</a:t>
            </a:r>
            <a:r>
              <a:rPr kumimoji="0" lang="zh-CN" altLang="en-US" sz="3200" b="1" kern="1200" cap="none" spc="0" normalizeH="0" baseline="0" noProof="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不知，惑</a:t>
            </a:r>
            <a:r>
              <a:rPr kumimoji="0" lang="zh-CN" altLang="en-US" sz="32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之</a:t>
            </a:r>
            <a:r>
              <a:rPr kumimoji="0" lang="zh-CN" altLang="en-US" sz="3200" b="1" kern="1200" cap="none" spc="0" normalizeH="0" baseline="0" noProof="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宋体" panose="02010600030101010101" pitchFamily="2" charset="-122"/>
              </a:rPr>
              <a:t>不解。</a:t>
            </a:r>
            <a:endParaRPr kumimoji="0" lang="zh-CN" altLang="en-US" sz="3200" b="1" kern="1200" cap="none" spc="0" normalizeH="0" baseline="0" noProof="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a:p>
            <a:pPr marR="0" defTabSz="914400">
              <a:lnSpc>
                <a:spcPct val="120000"/>
              </a:lnSpc>
              <a:buClrTx/>
              <a:buSzTx/>
              <a:defRPr/>
            </a:pPr>
            <a:r>
              <a:rPr kumimoji="0" lang="zh-CN" altLang="zh-CN" sz="3200" b="1" kern="1200" cap="none" spc="0" normalizeH="0" baseline="0" noProof="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2</a:t>
            </a:r>
            <a:r>
              <a:rPr kumimoji="0" lang="zh-CN" altLang="en-US" sz="3200" b="1" kern="1200" cap="none" spc="0" normalizeH="0" baseline="0" noProof="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、何陋</a:t>
            </a:r>
            <a:r>
              <a:rPr kumimoji="0" lang="zh-CN" altLang="en-US" sz="3200" b="1" kern="1200" cap="none" spc="0" normalizeH="0" baseline="0" noProof="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之</a:t>
            </a:r>
            <a:r>
              <a:rPr kumimoji="0" lang="zh-CN" altLang="en-US" sz="3200" b="1" kern="1200" cap="none" spc="0" normalizeH="0" baseline="0" noProof="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有？ </a:t>
            </a:r>
            <a:br>
              <a:rPr kumimoji="0" lang="zh-CN" altLang="en-US" sz="32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br>
            <a:endParaRPr kumimoji="0" lang="zh-CN" altLang="en-US" sz="3200" b="1" kern="1200" cap="none" spc="0" normalizeH="0" baseline="0" noProof="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a:p>
            <a:pPr marR="0" defTabSz="914400">
              <a:lnSpc>
                <a:spcPct val="120000"/>
              </a:lnSpc>
              <a:buClrTx/>
              <a:buSzTx/>
              <a:defRPr/>
            </a:pPr>
            <a:r>
              <a:rPr kumimoji="0" lang="zh-CN" altLang="en-US" sz="3200" b="1" kern="1200" cap="none" spc="0" normalizeH="0" baseline="0" noProof="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   </a:t>
            </a:r>
            <a:endParaRPr kumimoji="0" lang="zh-CN" altLang="en-US" sz="3200" b="1" kern="1200" cap="none" spc="0" normalizeH="0" baseline="0" noProof="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p:txBody>
      </p:sp>
      <p:sp>
        <p:nvSpPr>
          <p:cNvPr id="16389"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2" name="页脚占位符 2"/>
          <p:cNvSpPr txBox="1">
            <a:spLocks noGrp="1"/>
          </p:cNvSpPr>
          <p:nvPr>
            <p:ph type="ftr" sz="quarter" idx="11"/>
          </p:nvPr>
        </p:nvSpPr>
        <p:spPr>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11275"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blinds(horizontal)">
                                      <p:cBhvr>
                                        <p:cTn id="7" dur="500"/>
                                        <p:tgtEl>
                                          <p:spTgt spid="55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267" name=""/>
        <p:cNvGrpSpPr/>
        <p:nvPr/>
      </p:nvGrpSpPr>
      <p:grpSpPr>
        <a:xfrm>
          <a:off x="0" y="0"/>
          <a:ext cx="0" cy="0"/>
          <a:chOff x="0" y="0"/>
          <a:chExt cx="0" cy="0"/>
        </a:xfrm>
      </p:grpSpPr>
      <p:sp>
        <p:nvSpPr>
          <p:cNvPr id="1048713" name="文本框 6"/>
          <p:cNvSpPr txBox="1"/>
          <p:nvPr/>
        </p:nvSpPr>
        <p:spPr>
          <a:xfrm>
            <a:off x="603482" y="776065"/>
            <a:ext cx="10699485" cy="3539430"/>
          </a:xfrm>
          <a:prstGeom prst="rect">
            <a:avLst/>
          </a:prstGeom>
          <a:noFill/>
        </p:spPr>
        <p:txBody>
          <a:bodyPr wrap="square">
            <a:spAutoFit/>
          </a:bodyPr>
          <a:lstStyle/>
          <a:p>
            <a:r>
              <a:rPr lang="zh-CN" altLang="en-US" sz="2800" b="1">
                <a:solidFill>
                  <a:srgbClr val="FF0000"/>
                </a:solidFill>
                <a:effectLst>
                  <a:outerShdw blurRad="38100" dist="38100" dir="2700000" algn="tl">
                    <a:srgbClr val="000000">
                      <a:alpha val="43137"/>
                    </a:srgbClr>
                  </a:outerShdw>
                </a:effectLst>
                <a:latin typeface="方正宋刻本秀楷简体" charset="-122"/>
                <a:ea typeface="方正宋刻本秀楷简体" charset="-122"/>
              </a:rPr>
              <a:t>一、真实性与文学性</a:t>
            </a:r>
            <a:endParaRPr lang="en-US" altLang="zh-CN" sz="2800" b="1">
              <a:solidFill>
                <a:srgbClr val="FF0000"/>
              </a:solidFill>
              <a:effectLst>
                <a:outerShdw blurRad="38100" dist="38100" dir="2700000" algn="tl">
                  <a:srgbClr val="000000">
                    <a:alpha val="43137"/>
                  </a:srgbClr>
                </a:outerShdw>
              </a:effectLst>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什么是真实性？真实不等于事实。</a:t>
            </a:r>
            <a:endParaRPr lang="en-US" altLang="zh-CN" sz="2800">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事实是针对客观而言的，真实是针对主观而言的。事实是真实的基础，社会生活是小说创作的源泉，但小说不以呈现事实为目的，小说要表达的是作家对社会现实的深刻理解，而不是单纯呈现他所目睹的事实。</a:t>
            </a:r>
            <a:endParaRPr lang="en-US" altLang="zh-CN" sz="2800">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因此，文学的真实、小说的真实不只是生活的真实，更是加工、提炼过得艺术真实。</a:t>
            </a:r>
            <a:endParaRPr lang="zh-CN" altLang="en-US" sz="2800" b="1" kern="0">
              <a:solidFill>
                <a:schemeClr val="tx2"/>
              </a:solidFill>
              <a:latin typeface="方正宋刻本秀楷简体" charset="-122"/>
              <a:ea typeface="方正宋刻本秀楷简体" charset="-122"/>
            </a:endParaRPr>
          </a:p>
        </p:txBody>
      </p:sp>
      <p:sp>
        <p:nvSpPr>
          <p:cNvPr id="1048714" name="文本框 7"/>
          <p:cNvSpPr txBox="1"/>
          <p:nvPr/>
        </p:nvSpPr>
        <p:spPr>
          <a:xfrm>
            <a:off x="4493804" y="68179"/>
            <a:ext cx="6094520" cy="707886"/>
          </a:xfrm>
          <a:prstGeom prst="rect">
            <a:avLst/>
          </a:prstGeom>
          <a:noFill/>
        </p:spPr>
        <p:txBody>
          <a:bodyPr wrap="square">
            <a:spAutoFit/>
          </a:bodyPr>
          <a:lstStyle/>
          <a:p>
            <a:r>
              <a:rPr lang="zh-CN" altLang="en-US" sz="4000" b="1">
                <a:solidFill>
                  <a:srgbClr val="466280"/>
                </a:solidFill>
                <a:latin typeface="青鸟华光简行草" panose="02010604000101010101" pitchFamily="2" charset="-122"/>
                <a:ea typeface="青鸟华光简行草" panose="02010604000101010101" pitchFamily="2" charset="-122"/>
              </a:rPr>
              <a:t>文体知识补充</a:t>
            </a:r>
            <a:endParaRPr lang="zh-CN" altLang="en-US" sz="4000" b="1">
              <a:solidFill>
                <a:srgbClr val="466280"/>
              </a:solidFill>
              <a:latin typeface="青鸟华光简行草" panose="02010604000101010101" pitchFamily="2" charset="-122"/>
              <a:ea typeface="青鸟华光简行草" panose="02010604000101010101" pitchFamily="2" charset="-122"/>
            </a:endParaRPr>
          </a:p>
        </p:txBody>
      </p:sp>
      <p:cxnSp>
        <p:nvCxnSpPr>
          <p:cNvPr id="3145728" name="直接连接符 12"/>
          <p:cNvCxnSpPr/>
          <p:nvPr/>
        </p:nvCxnSpPr>
        <p:spPr>
          <a:xfrm flipV="1">
            <a:off x="612295" y="4466996"/>
            <a:ext cx="10967410" cy="4674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48715" name="文本框 15"/>
          <p:cNvSpPr txBox="1"/>
          <p:nvPr/>
        </p:nvSpPr>
        <p:spPr>
          <a:xfrm>
            <a:off x="741146" y="4794072"/>
            <a:ext cx="10424159" cy="1384995"/>
          </a:xfrm>
          <a:prstGeom prst="rect">
            <a:avLst/>
          </a:prstGeom>
          <a:noFill/>
        </p:spPr>
        <p:txBody>
          <a:bodyPr wrap="square">
            <a:spAutoFit/>
          </a:bodyPr>
          <a:lstStyle/>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什么是文学性？一切文学作品都具有文学性。</a:t>
            </a:r>
            <a:r>
              <a:rPr lang="en-US" altLang="zh-CN" sz="2800">
                <a:latin typeface="方正宋刻本秀楷简体" charset="-122"/>
                <a:ea typeface="方正宋刻本秀楷简体" charset="-122"/>
              </a:rPr>
              <a:t>  </a:t>
            </a:r>
            <a:endParaRPr lang="en-US" altLang="zh-CN" sz="2800">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小说的文学性指的是运用形象的语言、精巧的结构、曲折的情节等各种各样的艺术手法来反映生活、表达情感。</a:t>
            </a:r>
            <a:endParaRPr lang="zh-CN" altLang="zh-CN" sz="2800">
              <a:latin typeface="方正宋刻本秀楷简体" charset="-122"/>
              <a:ea typeface="方正宋刻本秀楷简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15"/>
                                        </p:tgtEl>
                                        <p:attrNameLst>
                                          <p:attrName>style.visibility</p:attrName>
                                        </p:attrNameLst>
                                      </p:cBhvr>
                                      <p:to>
                                        <p:strVal val="visible"/>
                                      </p:to>
                                    </p:set>
                                    <p:animEffect transition="in" filter="fade">
                                      <p:cBhvr>
                                        <p:cTn id="7" dur="500"/>
                                        <p:tgtEl>
                                          <p:spTgt spid="1048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sp>
        <p:nvSpPr>
          <p:cNvPr id="1048716" name="文本框 6"/>
          <p:cNvSpPr txBox="1"/>
          <p:nvPr/>
        </p:nvSpPr>
        <p:spPr>
          <a:xfrm>
            <a:off x="690110" y="1024945"/>
            <a:ext cx="10967410" cy="1815882"/>
          </a:xfrm>
          <a:prstGeom prst="rect">
            <a:avLst/>
          </a:prstGeom>
          <a:noFill/>
        </p:spPr>
        <p:txBody>
          <a:bodyPr wrap="square">
            <a:spAutoFit/>
          </a:bodyPr>
          <a:lstStyle/>
          <a:p>
            <a:r>
              <a:rPr lang="zh-CN" altLang="en-US" sz="2800" b="1">
                <a:solidFill>
                  <a:srgbClr val="FF0000"/>
                </a:solidFill>
                <a:effectLst>
                  <a:outerShdw blurRad="38100" dist="38100" dir="2700000" algn="tl">
                    <a:srgbClr val="000000">
                      <a:alpha val="43137"/>
                    </a:srgbClr>
                  </a:outerShdw>
                </a:effectLst>
                <a:latin typeface="方正宋刻本秀楷简体" charset="-122"/>
                <a:ea typeface="方正宋刻本秀楷简体" charset="-122"/>
              </a:rPr>
              <a:t>二、科学性与文学性</a:t>
            </a:r>
            <a:endParaRPr lang="en-US" altLang="zh-CN" sz="2800" b="1">
              <a:solidFill>
                <a:srgbClr val="FF0000"/>
              </a:solidFill>
              <a:effectLst>
                <a:outerShdw blurRad="38100" dist="38100" dir="2700000" algn="tl">
                  <a:srgbClr val="000000">
                    <a:alpha val="43137"/>
                  </a:srgbClr>
                </a:outerShdw>
              </a:effectLst>
              <a:latin typeface="方正宋刻本秀楷简体" charset="-122"/>
              <a:ea typeface="方正宋刻本秀楷简体" charset="-122"/>
            </a:endParaRPr>
          </a:p>
          <a:p>
            <a:r>
              <a:rPr lang="zh-CN" altLang="zh-CN" sz="2800">
                <a:latin typeface="方正宋刻本秀楷简体" charset="-122"/>
                <a:ea typeface="方正宋刻本秀楷简体" charset="-122"/>
              </a:rPr>
              <a:t>对于</a:t>
            </a:r>
            <a:r>
              <a:rPr lang="zh-CN" altLang="zh-CN" sz="2800">
                <a:solidFill>
                  <a:srgbClr val="FF0000"/>
                </a:solidFill>
                <a:latin typeface="方正宋刻本秀楷简体" charset="-122"/>
                <a:ea typeface="方正宋刻本秀楷简体" charset="-122"/>
              </a:rPr>
              <a:t>科幻小说</a:t>
            </a:r>
            <a:r>
              <a:rPr lang="zh-CN" altLang="zh-CN" sz="2800">
                <a:latin typeface="方正宋刻本秀楷简体" charset="-122"/>
                <a:ea typeface="方正宋刻本秀楷简体" charset="-122"/>
              </a:rPr>
              <a:t>而言，科学性有两层含义：</a:t>
            </a:r>
            <a:endParaRPr lang="en-US" altLang="zh-CN" sz="2800">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一是内容、题材有关科学问题；</a:t>
            </a:r>
            <a:endParaRPr lang="en-US" altLang="zh-CN" sz="2800">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二是以科学事实和预见为基础，能激发人们的想象力和创造性。</a:t>
            </a:r>
            <a:endParaRPr lang="zh-CN" altLang="en-US" sz="2800" b="1" kern="0">
              <a:solidFill>
                <a:schemeClr val="tx2"/>
              </a:solidFill>
              <a:latin typeface="方正宋刻本秀楷简体" charset="-122"/>
              <a:ea typeface="方正宋刻本秀楷简体" charset="-122"/>
            </a:endParaRPr>
          </a:p>
        </p:txBody>
      </p:sp>
      <p:sp>
        <p:nvSpPr>
          <p:cNvPr id="1048717" name="文本框 7"/>
          <p:cNvSpPr txBox="1"/>
          <p:nvPr/>
        </p:nvSpPr>
        <p:spPr>
          <a:xfrm>
            <a:off x="4735545" y="55103"/>
            <a:ext cx="6094520" cy="707886"/>
          </a:xfrm>
          <a:prstGeom prst="rect">
            <a:avLst/>
          </a:prstGeom>
          <a:noFill/>
        </p:spPr>
        <p:txBody>
          <a:bodyPr wrap="square">
            <a:spAutoFit/>
          </a:bodyPr>
          <a:lstStyle/>
          <a:p>
            <a:r>
              <a:rPr lang="zh-CN" altLang="en-US" sz="4000" b="1">
                <a:solidFill>
                  <a:srgbClr val="466280"/>
                </a:solidFill>
                <a:latin typeface="青鸟华光简行草" panose="02010604000101010101" pitchFamily="2" charset="-122"/>
                <a:ea typeface="青鸟华光简行草" panose="02010604000101010101" pitchFamily="2" charset="-122"/>
              </a:rPr>
              <a:t>文体知识补充</a:t>
            </a:r>
            <a:endParaRPr lang="zh-CN" altLang="en-US" sz="4000" b="1">
              <a:solidFill>
                <a:srgbClr val="466280"/>
              </a:solidFill>
              <a:latin typeface="青鸟华光简行草" panose="02010604000101010101" pitchFamily="2" charset="-122"/>
              <a:ea typeface="青鸟华光简行草" panose="02010604000101010101" pitchFamily="2" charset="-122"/>
            </a:endParaRPr>
          </a:p>
        </p:txBody>
      </p:sp>
      <p:cxnSp>
        <p:nvCxnSpPr>
          <p:cNvPr id="3145729" name="直接连接符 12"/>
          <p:cNvCxnSpPr/>
          <p:nvPr/>
        </p:nvCxnSpPr>
        <p:spPr>
          <a:xfrm flipV="1">
            <a:off x="612295" y="3086593"/>
            <a:ext cx="10967410" cy="4674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48718" name="文本框 15"/>
          <p:cNvSpPr txBox="1"/>
          <p:nvPr/>
        </p:nvSpPr>
        <p:spPr>
          <a:xfrm>
            <a:off x="295422" y="3429000"/>
            <a:ext cx="11896578" cy="2246769"/>
          </a:xfrm>
          <a:prstGeom prst="rect">
            <a:avLst/>
          </a:prstGeom>
          <a:noFill/>
        </p:spPr>
        <p:txBody>
          <a:bodyPr wrap="square">
            <a:spAutoFit/>
          </a:bodyPr>
          <a:lstStyle/>
          <a:p>
            <a:r>
              <a:rPr lang="zh-CN" altLang="zh-CN" sz="2800">
                <a:latin typeface="方正宋刻本秀楷简体" charset="-122"/>
                <a:ea typeface="方正宋刻本秀楷简体" charset="-122"/>
              </a:rPr>
              <a:t>所谓文学性：</a:t>
            </a:r>
            <a:endParaRPr lang="en-US" altLang="zh-CN" sz="2800">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一是指有较强的文学思维，如注重场景设计、想象奇幻；</a:t>
            </a:r>
            <a:endParaRPr lang="en-US" altLang="zh-CN" sz="2800">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二是指有强烈的文学手法，如精巧的构思、出彩的叙事、精彩的描写等；</a:t>
            </a:r>
            <a:endParaRPr lang="en-US" altLang="zh-CN" sz="2800">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三是指表达目的不只是表现科学原理发现等，更是科学幻想背后的人情、人文、文化和文明，如人类与宇宙的关系、人类社会未来的命运等。</a:t>
            </a:r>
            <a:endParaRPr lang="zh-CN" altLang="zh-CN" sz="2800">
              <a:latin typeface="方正宋刻本秀楷简体" charset="-122"/>
              <a:ea typeface="方正宋刻本秀楷简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18"/>
                                        </p:tgtEl>
                                        <p:attrNameLst>
                                          <p:attrName>style.visibility</p:attrName>
                                        </p:attrNameLst>
                                      </p:cBhvr>
                                      <p:to>
                                        <p:strVal val="visible"/>
                                      </p:to>
                                    </p:set>
                                    <p:animEffect transition="in" filter="fade">
                                      <p:cBhvr>
                                        <p:cTn id="7" dur="500"/>
                                        <p:tgtEl>
                                          <p:spTgt spid="1048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269" name=""/>
        <p:cNvGrpSpPr/>
        <p:nvPr/>
      </p:nvGrpSpPr>
      <p:grpSpPr>
        <a:xfrm>
          <a:off x="0" y="0"/>
          <a:ext cx="0" cy="0"/>
          <a:chOff x="0" y="0"/>
          <a:chExt cx="0" cy="0"/>
        </a:xfrm>
      </p:grpSpPr>
      <p:sp>
        <p:nvSpPr>
          <p:cNvPr id="1048719" name="文本框 5"/>
          <p:cNvSpPr txBox="1"/>
          <p:nvPr/>
        </p:nvSpPr>
        <p:spPr>
          <a:xfrm>
            <a:off x="4694290" y="112542"/>
            <a:ext cx="2803420" cy="769441"/>
          </a:xfrm>
          <a:prstGeom prst="rect">
            <a:avLst/>
          </a:prstGeom>
          <a:noFill/>
        </p:spPr>
        <p:txBody>
          <a:bodyPr wrap="square">
            <a:spAutoFit/>
          </a:bodyPr>
          <a:lstStyle/>
          <a:p>
            <a:r>
              <a:rPr lang="zh-CN" altLang="zh-CN"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endPar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720" name="文本框 7"/>
          <p:cNvSpPr txBox="1"/>
          <p:nvPr/>
        </p:nvSpPr>
        <p:spPr>
          <a:xfrm>
            <a:off x="454607" y="1070944"/>
            <a:ext cx="11049803" cy="6370975"/>
          </a:xfrm>
          <a:prstGeom prst="rect">
            <a:avLst/>
          </a:prstGeom>
          <a:noFill/>
        </p:spPr>
        <p:txBody>
          <a:bodyPr wrap="square">
            <a:spAutoFit/>
          </a:bodyPr>
          <a:lstStyle/>
          <a:p>
            <a:pPr indent="267970">
              <a:tabLst>
                <a:tab pos="3742055" algn="l"/>
              </a:tabLst>
            </a:pP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400" b="1" kern="0">
                <a:solidFill>
                  <a:schemeClr val="tx2"/>
                </a:solidFill>
                <a:effectLst/>
                <a:latin typeface="方正宋刻本秀楷简体" charset="-122"/>
                <a:ea typeface="方正宋刻本秀楷简体" charset="-122"/>
                <a:cs typeface="宋体" panose="02010600030101010101" pitchFamily="2" charset="-122"/>
              </a:rPr>
              <a:t>：</a:t>
            </a:r>
            <a:r>
              <a:rPr lang="zh-CN" altLang="zh-CN" sz="2400" b="1">
                <a:latin typeface="方正宋刻本秀楷简体" charset="-122"/>
                <a:ea typeface="方正宋刻本秀楷简体" charset="-122"/>
              </a:rPr>
              <a:t> </a:t>
            </a:r>
            <a:r>
              <a:rPr lang="zh-CN" altLang="zh-CN" sz="2400"/>
              <a:t>【</a:t>
            </a:r>
            <a:r>
              <a:rPr lang="en-US" altLang="zh-CN" sz="2400" b="1">
                <a:latin typeface="方正姚体" panose="02010601030101010101" pitchFamily="2" charset="-122"/>
                <a:ea typeface="方正姚体" panose="02010601030101010101" pitchFamily="2" charset="-122"/>
              </a:rPr>
              <a:t>2018</a:t>
            </a:r>
            <a:r>
              <a:rPr lang="zh-CN" altLang="zh-CN" sz="2400" b="1">
                <a:latin typeface="方正姚体" panose="02010601030101010101" pitchFamily="2" charset="-122"/>
                <a:ea typeface="方正姚体" panose="02010601030101010101" pitchFamily="2" charset="-122"/>
              </a:rPr>
              <a:t>年高考新课标Ⅲ卷刘慈欣《微纪元》】</a:t>
            </a:r>
            <a:endParaRPr lang="en-US" altLang="zh-CN" sz="2400" b="1">
              <a:latin typeface="方正姚体" panose="02010601030101010101" pitchFamily="2" charset="-122"/>
              <a:ea typeface="方正姚体" panose="02010601030101010101" pitchFamily="2" charset="-122"/>
            </a:endParaRPr>
          </a:p>
          <a:p>
            <a:pPr indent="267970">
              <a:tabLst>
                <a:tab pos="3742055" algn="l"/>
              </a:tabLst>
            </a:pPr>
            <a:r>
              <a:rPr lang="zh-CN" altLang="zh-CN" sz="2400" b="1">
                <a:latin typeface="方正姚体" panose="02010601030101010101" pitchFamily="2" charset="-122"/>
                <a:ea typeface="方正姚体" panose="02010601030101010101" pitchFamily="2" charset="-122"/>
              </a:rPr>
              <a:t> </a:t>
            </a:r>
            <a:r>
              <a:rPr lang="en-US" altLang="zh-CN" sz="2400" b="1">
                <a:latin typeface="方正姚体" panose="02010601030101010101" pitchFamily="2" charset="-122"/>
                <a:ea typeface="方正姚体" panose="02010601030101010101" pitchFamily="2" charset="-122"/>
              </a:rPr>
              <a:t>6</a:t>
            </a:r>
            <a:r>
              <a:rPr lang="zh-CN" altLang="zh-CN" sz="2400" b="1">
                <a:latin typeface="方正姚体" panose="02010601030101010101" pitchFamily="2" charset="-122"/>
                <a:ea typeface="方正姚体" panose="02010601030101010101" pitchFamily="2" charset="-122"/>
              </a:rPr>
              <a:t>．结合本文，谈谈科幻小说中</a:t>
            </a:r>
            <a:r>
              <a:rPr lang="en-US" altLang="zh-CN" sz="2400" b="1">
                <a:solidFill>
                  <a:srgbClr val="FF0000"/>
                </a:solidFill>
                <a:latin typeface="方正姚体" panose="02010601030101010101" pitchFamily="2" charset="-122"/>
                <a:ea typeface="方正姚体" panose="02010601030101010101" pitchFamily="2" charset="-122"/>
              </a:rPr>
              <a:t>“</a:t>
            </a:r>
            <a:r>
              <a:rPr lang="zh-CN" altLang="zh-CN" sz="2400" b="1">
                <a:solidFill>
                  <a:srgbClr val="FF0000"/>
                </a:solidFill>
                <a:latin typeface="方正姚体" panose="02010601030101010101" pitchFamily="2" charset="-122"/>
                <a:ea typeface="方正姚体" panose="02010601030101010101" pitchFamily="2" charset="-122"/>
              </a:rPr>
              <a:t>科学</a:t>
            </a:r>
            <a:r>
              <a:rPr lang="en-US" altLang="zh-CN" sz="2400" b="1">
                <a:solidFill>
                  <a:srgbClr val="FF0000"/>
                </a:solidFill>
                <a:latin typeface="方正姚体" panose="02010601030101010101" pitchFamily="2" charset="-122"/>
                <a:ea typeface="方正姚体" panose="02010601030101010101" pitchFamily="2" charset="-122"/>
              </a:rPr>
              <a:t>”</a:t>
            </a:r>
            <a:r>
              <a:rPr lang="zh-CN" altLang="zh-CN" sz="2400" b="1">
                <a:solidFill>
                  <a:srgbClr val="FF0000"/>
                </a:solidFill>
                <a:latin typeface="方正姚体" panose="02010601030101010101" pitchFamily="2" charset="-122"/>
                <a:ea typeface="方正姚体" panose="02010601030101010101" pitchFamily="2" charset="-122"/>
              </a:rPr>
              <a:t>与</a:t>
            </a:r>
            <a:r>
              <a:rPr lang="en-US" altLang="zh-CN" sz="2400" b="1">
                <a:solidFill>
                  <a:srgbClr val="FF0000"/>
                </a:solidFill>
                <a:latin typeface="方正姚体" panose="02010601030101010101" pitchFamily="2" charset="-122"/>
                <a:ea typeface="方正姚体" panose="02010601030101010101" pitchFamily="2" charset="-122"/>
              </a:rPr>
              <a:t>“</a:t>
            </a:r>
            <a:r>
              <a:rPr lang="zh-CN" altLang="zh-CN" sz="2400" b="1">
                <a:solidFill>
                  <a:srgbClr val="FF0000"/>
                </a:solidFill>
                <a:latin typeface="方正姚体" panose="02010601030101010101" pitchFamily="2" charset="-122"/>
                <a:ea typeface="方正姚体" panose="02010601030101010101" pitchFamily="2" charset="-122"/>
              </a:rPr>
              <a:t>幻想</a:t>
            </a:r>
            <a:r>
              <a:rPr lang="en-US" altLang="zh-CN" sz="2400" b="1">
                <a:solidFill>
                  <a:srgbClr val="FF0000"/>
                </a:solidFill>
                <a:latin typeface="方正姚体" panose="02010601030101010101" pitchFamily="2" charset="-122"/>
                <a:ea typeface="方正姚体" panose="02010601030101010101" pitchFamily="2" charset="-122"/>
              </a:rPr>
              <a:t>”</a:t>
            </a:r>
            <a:r>
              <a:rPr lang="zh-CN" altLang="zh-CN" sz="2400" b="1">
                <a:latin typeface="方正姚体" panose="02010601030101010101" pitchFamily="2" charset="-122"/>
                <a:ea typeface="方正姚体" panose="02010601030101010101" pitchFamily="2" charset="-122"/>
              </a:rPr>
              <a:t>的关系。（</a:t>
            </a:r>
            <a:r>
              <a:rPr lang="en-US" altLang="zh-CN" sz="2400" b="1">
                <a:latin typeface="方正姚体" panose="02010601030101010101" pitchFamily="2" charset="-122"/>
                <a:ea typeface="方正姚体" panose="02010601030101010101" pitchFamily="2" charset="-122"/>
              </a:rPr>
              <a:t>6</a:t>
            </a:r>
            <a:r>
              <a:rPr lang="zh-CN" altLang="zh-CN" sz="2400" b="1">
                <a:latin typeface="方正姚体" panose="02010601030101010101" pitchFamily="2" charset="-122"/>
                <a:ea typeface="方正姚体" panose="02010601030101010101" pitchFamily="2" charset="-122"/>
              </a:rPr>
              <a:t>分）</a:t>
            </a:r>
            <a:endParaRPr lang="zh-CN" altLang="zh-CN" sz="2400" b="1">
              <a:latin typeface="方正姚体" panose="02010601030101010101" pitchFamily="2" charset="-122"/>
              <a:ea typeface="方正姚体" panose="02010601030101010101" pitchFamily="2" charset="-122"/>
            </a:endParaRPr>
          </a:p>
          <a:p>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参考答案</a:t>
            </a:r>
            <a:r>
              <a:rPr lang="zh-CN" altLang="zh-CN" sz="2400" kern="100">
                <a:effectLst/>
                <a:latin typeface="方正宋刻本秀楷简体" charset="-122"/>
                <a:ea typeface="方正宋刻本秀楷简体" charset="-122"/>
                <a:cs typeface="Times New Roman" panose="02020603050405020304" pitchFamily="18" charset="0"/>
              </a:rPr>
              <a:t>：</a:t>
            </a:r>
            <a:r>
              <a:rPr lang="zh-CN" altLang="zh-CN" sz="2400">
                <a:latin typeface="方正宋刻本秀楷简体" charset="-122"/>
                <a:ea typeface="方正宋刻本秀楷简体" charset="-122"/>
              </a:rPr>
              <a:t> </a:t>
            </a:r>
            <a:endParaRPr lang="en-US" altLang="zh-CN" sz="2400">
              <a:latin typeface="方正宋刻本秀楷简体" charset="-122"/>
              <a:ea typeface="方正宋刻本秀楷简体" charset="-122"/>
            </a:endParaRPr>
          </a:p>
          <a:p>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① “科学”是“幻想”的基础。本文情节的基本框案，即地球灾难及文明重生，就是在宇宙科学基础上演绎的；而文中细节如宇宙飞船的星际航行、虚拟游戏、视频眼镜等，都已是或部分是科学事实。</a:t>
            </a:r>
            <a:endParaRPr lang="en-US" altLang="zh-CN" sz="2400">
              <a:latin typeface="方正宋刻本秀楷简体" charset="-122"/>
              <a:ea typeface="方正宋刻本秀楷简体" charset="-122"/>
            </a:endParaRPr>
          </a:p>
          <a:p>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② “幻想”是对“科学”的拓展。本文幻想出“宏纪元”与“微纪元”，是在科学的基础上合理展开。③科学与幻想的结合。本文通过对黑白色地球幻想，引起人们对文明的思考，体现了科幻小说人文关怀与科学精神融合之美。</a:t>
            </a:r>
            <a:endParaRPr lang="en-US" altLang="zh-CN" sz="2400">
              <a:latin typeface="方正宋刻本秀楷简体" charset="-122"/>
              <a:ea typeface="方正宋刻本秀楷简体" charset="-122"/>
            </a:endParaRPr>
          </a:p>
          <a:p>
            <a:endParaRPr lang="zh-CN" altLang="zh-CN" sz="2400">
              <a:latin typeface="方正宋刻本秀楷简体" charset="-122"/>
              <a:ea typeface="方正宋刻本秀楷简体" charset="-122"/>
            </a:endParaRPr>
          </a:p>
          <a:p>
            <a:r>
              <a:rPr lang="en-US" altLang="zh-CN" sz="2400" b="1" kern="0">
                <a:latin typeface="方正清刻本悦宋简体" charset="-122"/>
                <a:ea typeface="方正清刻本悦宋简体" charset="-122"/>
                <a:cs typeface="宋体" panose="02010600030101010101" pitchFamily="2" charset="-122"/>
              </a:rPr>
              <a:t>   </a:t>
            </a: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试题解析</a:t>
            </a:r>
            <a:r>
              <a:rPr lang="zh-CN" altLang="en-US" sz="2400" b="1" kern="0">
                <a:latin typeface="方正清刻本悦宋简体" charset="-122"/>
                <a:ea typeface="方正清刻本悦宋简体" charset="-122"/>
                <a:cs typeface="宋体" panose="02010600030101010101" pitchFamily="2" charset="-122"/>
              </a:rPr>
              <a:t>：</a:t>
            </a:r>
            <a:r>
              <a:rPr lang="zh-CN" altLang="zh-CN" sz="2400">
                <a:latin typeface="方正宋刻本秀楷简体" charset="-122"/>
                <a:ea typeface="方正宋刻本秀楷简体" charset="-122"/>
              </a:rPr>
              <a:t>审题时一定要抓住</a:t>
            </a:r>
            <a:r>
              <a:rPr lang="zh-CN" altLang="zh-CN" sz="2400" b="1" u="sng">
                <a:latin typeface="方正宋刻本秀楷简体" charset="-122"/>
                <a:ea typeface="方正宋刻本秀楷简体" charset="-122"/>
              </a:rPr>
              <a:t>题干所要求的“科幻小说”“‘科学’与‘幻想’”</a:t>
            </a:r>
            <a:r>
              <a:rPr lang="zh-CN" altLang="zh-CN" sz="2400">
                <a:latin typeface="方正宋刻本秀楷简体" charset="-122"/>
                <a:ea typeface="方正宋刻本秀楷简体" charset="-122"/>
              </a:rPr>
              <a:t>等词语思考，首先答出在科幻小说中“科学”与“幻想”的关系，然后既要联系文本，又要联系自己对科幻作品的理解展开分析，切不可脱离题目要求，只谈“科学”或只谈“幻想”。 。</a:t>
            </a:r>
            <a:endParaRPr lang="zh-CN" altLang="zh-CN" sz="2400">
              <a:latin typeface="方正宋刻本秀楷简体" charset="-122"/>
              <a:ea typeface="方正宋刻本秀楷简体" charset="-122"/>
            </a:endParaRPr>
          </a:p>
          <a:p>
            <a:endParaRPr lang="zh-CN" altLang="zh-CN" sz="2400" kern="100">
              <a:latin typeface="方正宋刻本秀楷简体" charset="-122"/>
              <a:ea typeface="方正宋刻本秀楷简体" charset="-122"/>
              <a:cs typeface="Times New Roman" panose="02020603050405020304" pitchFamily="18" charset="0"/>
            </a:endParaRPr>
          </a:p>
          <a:p>
            <a:r>
              <a:rPr lang="en-US" altLang="zh-CN" sz="2400" kern="100">
                <a:latin typeface="方正宋刻本秀楷简体" charset="-122"/>
                <a:ea typeface="方正宋刻本秀楷简体" charset="-122"/>
                <a:cs typeface="Times New Roman" panose="02020603050405020304" pitchFamily="18" charset="0"/>
              </a:rPr>
              <a:t> </a:t>
            </a:r>
            <a:endParaRPr lang="zh-CN" altLang="zh-CN" sz="2400" kern="100">
              <a:latin typeface="方正宋刻本秀楷简体" charset="-122"/>
              <a:ea typeface="方正宋刻本秀楷简体" charset="-122"/>
              <a:cs typeface="Times New Roman" panose="02020603050405020304" pitchFamily="18" charset="0"/>
            </a:endParaRPr>
          </a:p>
          <a:p>
            <a:endParaRPr lang="zh-CN" altLang="zh-CN" sz="2400" kern="100">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270" name=""/>
        <p:cNvGrpSpPr/>
        <p:nvPr/>
      </p:nvGrpSpPr>
      <p:grpSpPr>
        <a:xfrm>
          <a:off x="0" y="0"/>
          <a:ext cx="0" cy="0"/>
          <a:chOff x="0" y="0"/>
          <a:chExt cx="0" cy="0"/>
        </a:xfrm>
      </p:grpSpPr>
      <p:sp>
        <p:nvSpPr>
          <p:cNvPr id="1048721" name="文本框 6"/>
          <p:cNvSpPr txBox="1"/>
          <p:nvPr/>
        </p:nvSpPr>
        <p:spPr>
          <a:xfrm>
            <a:off x="612295" y="772694"/>
            <a:ext cx="10699485" cy="3108543"/>
          </a:xfrm>
          <a:prstGeom prst="rect">
            <a:avLst/>
          </a:prstGeom>
          <a:noFill/>
        </p:spPr>
        <p:txBody>
          <a:bodyPr wrap="square">
            <a:spAutoFit/>
          </a:bodyPr>
          <a:lstStyle/>
          <a:p>
            <a:r>
              <a:rPr lang="zh-CN" altLang="en-US" sz="2800" b="1">
                <a:solidFill>
                  <a:srgbClr val="FF0000"/>
                </a:solidFill>
                <a:effectLst>
                  <a:outerShdw blurRad="38100" dist="38100" dir="2700000" algn="tl">
                    <a:srgbClr val="000000">
                      <a:alpha val="43137"/>
                    </a:srgbClr>
                  </a:outerShdw>
                </a:effectLst>
                <a:latin typeface="方正宋刻本秀楷简体" charset="-122"/>
                <a:ea typeface="方正宋刻本秀楷简体" charset="-122"/>
              </a:rPr>
              <a:t>三、魔幻性与真实性</a:t>
            </a:r>
            <a:endParaRPr lang="en-US" altLang="zh-CN" sz="2800" b="1">
              <a:solidFill>
                <a:srgbClr val="FF0000"/>
              </a:solidFill>
              <a:effectLst>
                <a:outerShdw blurRad="38100" dist="38100" dir="2700000" algn="tl">
                  <a:srgbClr val="000000">
                    <a:alpha val="43137"/>
                  </a:srgbClr>
                </a:outerShdw>
              </a:effectLst>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所谓魔幻性，大致与荒诞性相似，在小说中主要指：</a:t>
            </a:r>
            <a:endParaRPr lang="en-US" altLang="zh-CN" sz="2800">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一是题材内容荒诞不经、脱离现实生活，或者人物、事件不存在于现实生活中，或者用神话故事形式；</a:t>
            </a:r>
            <a:endParaRPr lang="en-US" altLang="zh-CN" sz="2800">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二是情节荒诞、离奇；</a:t>
            </a:r>
            <a:endParaRPr lang="en-US" altLang="zh-CN" sz="2800">
              <a:latin typeface="方正宋刻本秀楷简体" charset="-122"/>
              <a:ea typeface="方正宋刻本秀楷简体" charset="-122"/>
            </a:endParaRPr>
          </a:p>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三是笔法荒诞，包括荒诞离奇的描写、意识流的手法、时空穿梭的构思等。</a:t>
            </a:r>
            <a:endParaRPr lang="zh-CN" altLang="zh-CN" sz="2800">
              <a:latin typeface="方正宋刻本秀楷简体" charset="-122"/>
              <a:ea typeface="方正宋刻本秀楷简体" charset="-122"/>
            </a:endParaRPr>
          </a:p>
        </p:txBody>
      </p:sp>
      <p:sp>
        <p:nvSpPr>
          <p:cNvPr id="1048722" name="文本框 7"/>
          <p:cNvSpPr txBox="1"/>
          <p:nvPr/>
        </p:nvSpPr>
        <p:spPr>
          <a:xfrm>
            <a:off x="4694855" y="155405"/>
            <a:ext cx="6094520" cy="707886"/>
          </a:xfrm>
          <a:prstGeom prst="rect">
            <a:avLst/>
          </a:prstGeom>
          <a:noFill/>
        </p:spPr>
        <p:txBody>
          <a:bodyPr wrap="square">
            <a:spAutoFit/>
          </a:bodyPr>
          <a:lstStyle/>
          <a:p>
            <a:r>
              <a:rPr lang="zh-CN" altLang="en-US" sz="4000" b="1">
                <a:solidFill>
                  <a:srgbClr val="466280"/>
                </a:solidFill>
                <a:latin typeface="青鸟华光简行草" panose="02010604000101010101" pitchFamily="2" charset="-122"/>
                <a:ea typeface="青鸟华光简行草" panose="02010604000101010101" pitchFamily="2" charset="-122"/>
              </a:rPr>
              <a:t>文体知识补充</a:t>
            </a:r>
            <a:endParaRPr lang="zh-CN" altLang="en-US" sz="4000" b="1">
              <a:solidFill>
                <a:srgbClr val="466280"/>
              </a:solidFill>
              <a:latin typeface="青鸟华光简行草" panose="02010604000101010101" pitchFamily="2" charset="-122"/>
              <a:ea typeface="青鸟华光简行草" panose="02010604000101010101" pitchFamily="2" charset="-122"/>
            </a:endParaRPr>
          </a:p>
        </p:txBody>
      </p:sp>
      <p:cxnSp>
        <p:nvCxnSpPr>
          <p:cNvPr id="3145730" name="直接连接符 12"/>
          <p:cNvCxnSpPr/>
          <p:nvPr/>
        </p:nvCxnSpPr>
        <p:spPr>
          <a:xfrm flipV="1">
            <a:off x="612295" y="3881237"/>
            <a:ext cx="10967410" cy="4674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48723" name="文本框 15"/>
          <p:cNvSpPr txBox="1"/>
          <p:nvPr/>
        </p:nvSpPr>
        <p:spPr>
          <a:xfrm>
            <a:off x="845698" y="4372041"/>
            <a:ext cx="10734007" cy="1384995"/>
          </a:xfrm>
          <a:prstGeom prst="rect">
            <a:avLst/>
          </a:prstGeom>
          <a:noFill/>
        </p:spPr>
        <p:txBody>
          <a:bodyPr wrap="square">
            <a:spAutoFit/>
          </a:bodyPr>
          <a:lstStyle/>
          <a:p>
            <a:r>
              <a:rPr lang="en-US" altLang="zh-CN" sz="2800">
                <a:latin typeface="方正宋刻本秀楷简体" charset="-122"/>
                <a:ea typeface="方正宋刻本秀楷简体" charset="-122"/>
              </a:rPr>
              <a:t>      </a:t>
            </a:r>
            <a:r>
              <a:rPr lang="zh-CN" altLang="zh-CN" sz="2800">
                <a:latin typeface="方正宋刻本秀楷简体" charset="-122"/>
                <a:ea typeface="方正宋刻本秀楷简体" charset="-122"/>
              </a:rPr>
              <a:t>魔幻是现实的变形，其中必然蕴含着真是，这里的真实性既有生活真实，更有艺术真实，如人物真实、情节推进合乎逻辑，反映的现实生活和主题都是真实可信的。</a:t>
            </a:r>
            <a:endParaRPr lang="zh-CN" altLang="zh-CN" sz="2800">
              <a:latin typeface="方正宋刻本秀楷简体" charset="-122"/>
              <a:ea typeface="方正宋刻本秀楷简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23"/>
                                        </p:tgtEl>
                                        <p:attrNameLst>
                                          <p:attrName>style.visibility</p:attrName>
                                        </p:attrNameLst>
                                      </p:cBhvr>
                                      <p:to>
                                        <p:strVal val="visible"/>
                                      </p:to>
                                    </p:set>
                                    <p:animEffect transition="in" filter="fade">
                                      <p:cBhvr>
                                        <p:cTn id="7" dur="500"/>
                                        <p:tgtEl>
                                          <p:spTgt spid="1048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271" name=""/>
        <p:cNvGrpSpPr/>
        <p:nvPr/>
      </p:nvGrpSpPr>
      <p:grpSpPr>
        <a:xfrm>
          <a:off x="0" y="0"/>
          <a:ext cx="0" cy="0"/>
          <a:chOff x="0" y="0"/>
          <a:chExt cx="0" cy="0"/>
        </a:xfrm>
      </p:grpSpPr>
      <p:sp>
        <p:nvSpPr>
          <p:cNvPr id="1048724" name="文本框 5"/>
          <p:cNvSpPr txBox="1"/>
          <p:nvPr/>
        </p:nvSpPr>
        <p:spPr>
          <a:xfrm>
            <a:off x="4568380" y="142289"/>
            <a:ext cx="2803420" cy="769441"/>
          </a:xfrm>
          <a:prstGeom prst="rect">
            <a:avLst/>
          </a:prstGeom>
          <a:noFill/>
        </p:spPr>
        <p:txBody>
          <a:bodyPr wrap="square">
            <a:spAutoFit/>
          </a:bodyPr>
          <a:lstStyle/>
          <a:p>
            <a:r>
              <a:rPr lang="zh-CN" altLang="zh-CN"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endPar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725" name="文本框 7"/>
          <p:cNvSpPr txBox="1"/>
          <p:nvPr/>
        </p:nvSpPr>
        <p:spPr>
          <a:xfrm>
            <a:off x="571098" y="1274573"/>
            <a:ext cx="11049803" cy="4893647"/>
          </a:xfrm>
          <a:prstGeom prst="rect">
            <a:avLst/>
          </a:prstGeom>
          <a:noFill/>
        </p:spPr>
        <p:txBody>
          <a:bodyPr wrap="square">
            <a:spAutoFit/>
          </a:bodyPr>
          <a:lstStyle/>
          <a:p>
            <a:pPr indent="267970">
              <a:tabLst>
                <a:tab pos="3742055" algn="l"/>
              </a:tabLst>
            </a:pP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a:t>
            </a:r>
            <a:r>
              <a:rPr lang="zh-CN" altLang="zh-CN" sz="2400" b="1"/>
              <a:t>【</a:t>
            </a:r>
            <a:r>
              <a:rPr lang="en-US" altLang="zh-CN" sz="2400" b="1">
                <a:latin typeface="方正姚体" panose="02010601030101010101" pitchFamily="2" charset="-122"/>
                <a:ea typeface="方正姚体" panose="02010601030101010101" pitchFamily="2" charset="-122"/>
              </a:rPr>
              <a:t>2019</a:t>
            </a:r>
            <a:r>
              <a:rPr lang="zh-CN" altLang="zh-CN" sz="2400" b="1">
                <a:latin typeface="方正姚体" panose="02010601030101010101" pitchFamily="2" charset="-122"/>
                <a:ea typeface="方正姚体" panose="02010601030101010101" pitchFamily="2" charset="-122"/>
              </a:rPr>
              <a:t>年高考新课标Ⅰ卷鲁迅《理水（节选）》】</a:t>
            </a:r>
            <a:endParaRPr lang="en-US" altLang="zh-CN" sz="2400" b="1">
              <a:latin typeface="方正姚体" panose="02010601030101010101" pitchFamily="2" charset="-122"/>
              <a:ea typeface="方正姚体" panose="02010601030101010101" pitchFamily="2" charset="-122"/>
            </a:endParaRPr>
          </a:p>
          <a:p>
            <a:pPr indent="267970">
              <a:tabLst>
                <a:tab pos="3742055" algn="l"/>
              </a:tabLst>
            </a:pPr>
            <a:r>
              <a:rPr lang="zh-CN" altLang="zh-CN" sz="2400" b="1">
                <a:latin typeface="方正姚体" panose="02010601030101010101" pitchFamily="2" charset="-122"/>
                <a:ea typeface="方正姚体" panose="02010601030101010101" pitchFamily="2" charset="-122"/>
              </a:rPr>
              <a:t>《理水》是鲁迅小说集《故事新编》中的一篇，请</a:t>
            </a:r>
            <a:r>
              <a:rPr lang="zh-CN" altLang="zh-CN" sz="2400" b="1">
                <a:solidFill>
                  <a:srgbClr val="FF0000"/>
                </a:solidFill>
                <a:latin typeface="方正姚体" panose="02010601030101010101" pitchFamily="2" charset="-122"/>
                <a:ea typeface="方正姚体" panose="02010601030101010101" pitchFamily="2" charset="-122"/>
              </a:rPr>
              <a:t>从</a:t>
            </a:r>
            <a:r>
              <a:rPr lang="en-US" altLang="zh-CN" sz="2400" b="1">
                <a:solidFill>
                  <a:srgbClr val="FF0000"/>
                </a:solidFill>
                <a:latin typeface="方正姚体" panose="02010601030101010101" pitchFamily="2" charset="-122"/>
                <a:ea typeface="方正姚体" panose="02010601030101010101" pitchFamily="2" charset="-122"/>
              </a:rPr>
              <a:t>“</a:t>
            </a:r>
            <a:r>
              <a:rPr lang="zh-CN" altLang="zh-CN" sz="2400" b="1">
                <a:solidFill>
                  <a:srgbClr val="FF0000"/>
                </a:solidFill>
                <a:latin typeface="方正姚体" panose="02010601030101010101" pitchFamily="2" charset="-122"/>
                <a:ea typeface="方正姚体" panose="02010601030101010101" pitchFamily="2" charset="-122"/>
              </a:rPr>
              <a:t>故事</a:t>
            </a:r>
            <a:r>
              <a:rPr lang="en-US" altLang="zh-CN" sz="2400" b="1">
                <a:solidFill>
                  <a:srgbClr val="FF0000"/>
                </a:solidFill>
                <a:latin typeface="方正姚体" panose="02010601030101010101" pitchFamily="2" charset="-122"/>
                <a:ea typeface="方正姚体" panose="02010601030101010101" pitchFamily="2" charset="-122"/>
              </a:rPr>
              <a:t>”</a:t>
            </a:r>
            <a:r>
              <a:rPr lang="zh-CN" altLang="zh-CN" sz="2400" b="1">
                <a:solidFill>
                  <a:srgbClr val="FF0000"/>
                </a:solidFill>
                <a:latin typeface="方正姚体" panose="02010601030101010101" pitchFamily="2" charset="-122"/>
                <a:ea typeface="方正姚体" panose="02010601030101010101" pitchFamily="2" charset="-122"/>
              </a:rPr>
              <a:t>与</a:t>
            </a:r>
            <a:r>
              <a:rPr lang="en-US" altLang="zh-CN" sz="2400" b="1">
                <a:solidFill>
                  <a:srgbClr val="FF0000"/>
                </a:solidFill>
                <a:latin typeface="方正姚体" panose="02010601030101010101" pitchFamily="2" charset="-122"/>
                <a:ea typeface="方正姚体" panose="02010601030101010101" pitchFamily="2" charset="-122"/>
              </a:rPr>
              <a:t>“</a:t>
            </a:r>
            <a:r>
              <a:rPr lang="zh-CN" altLang="zh-CN" sz="2400" b="1">
                <a:solidFill>
                  <a:srgbClr val="FF0000"/>
                </a:solidFill>
                <a:latin typeface="方正姚体" panose="02010601030101010101" pitchFamily="2" charset="-122"/>
                <a:ea typeface="方正姚体" panose="02010601030101010101" pitchFamily="2" charset="-122"/>
              </a:rPr>
              <a:t>新编</a:t>
            </a:r>
            <a:r>
              <a:rPr lang="en-US" altLang="zh-CN" sz="2400" b="1">
                <a:solidFill>
                  <a:srgbClr val="FF0000"/>
                </a:solidFill>
                <a:latin typeface="方正姚体" panose="02010601030101010101" pitchFamily="2" charset="-122"/>
                <a:ea typeface="方正姚体" panose="02010601030101010101" pitchFamily="2" charset="-122"/>
              </a:rPr>
              <a:t>”</a:t>
            </a:r>
            <a:r>
              <a:rPr lang="zh-CN" altLang="zh-CN" sz="2400" b="1">
                <a:solidFill>
                  <a:srgbClr val="FF0000"/>
                </a:solidFill>
                <a:latin typeface="方正姚体" panose="02010601030101010101" pitchFamily="2" charset="-122"/>
                <a:ea typeface="方正姚体" panose="02010601030101010101" pitchFamily="2" charset="-122"/>
              </a:rPr>
              <a:t>的角度简析本文的基本特征</a:t>
            </a:r>
            <a:r>
              <a:rPr lang="zh-CN" altLang="zh-CN" sz="2400" b="1">
                <a:latin typeface="方正姚体" panose="02010601030101010101" pitchFamily="2" charset="-122"/>
                <a:ea typeface="方正姚体" panose="02010601030101010101" pitchFamily="2" charset="-122"/>
              </a:rPr>
              <a:t>。（</a:t>
            </a:r>
            <a:r>
              <a:rPr lang="en-US" altLang="zh-CN" sz="2400" b="1">
                <a:latin typeface="方正姚体" panose="02010601030101010101" pitchFamily="2" charset="-122"/>
                <a:ea typeface="方正姚体" panose="02010601030101010101" pitchFamily="2" charset="-122"/>
              </a:rPr>
              <a:t>6</a:t>
            </a:r>
            <a:r>
              <a:rPr lang="zh-CN" altLang="zh-CN" sz="2400" b="1">
                <a:latin typeface="方正姚体" panose="02010601030101010101" pitchFamily="2" charset="-122"/>
                <a:ea typeface="方正姚体" panose="02010601030101010101" pitchFamily="2" charset="-122"/>
              </a:rPr>
              <a:t>分）</a:t>
            </a:r>
            <a:endParaRPr lang="en-US" altLang="zh-CN" sz="2400" b="1">
              <a:latin typeface="方正姚体" panose="02010601030101010101" pitchFamily="2" charset="-122"/>
              <a:ea typeface="方正姚体" panose="02010601030101010101" pitchFamily="2" charset="-122"/>
            </a:endParaRPr>
          </a:p>
          <a:p>
            <a:pPr indent="267970">
              <a:tabLst>
                <a:tab pos="3742055" algn="l"/>
              </a:tabLst>
            </a:pPr>
            <a:endParaRPr lang="zh-CN" altLang="zh-CN" sz="2400" b="1">
              <a:latin typeface="方正姚体" panose="02010601030101010101" pitchFamily="2" charset="-122"/>
              <a:ea typeface="方正姚体" panose="02010601030101010101" pitchFamily="2" charset="-122"/>
            </a:endParaRPr>
          </a:p>
          <a:p>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参考答案：</a:t>
            </a:r>
            <a:endParaRPr lang="en-US"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endParaRPr>
          </a:p>
          <a:p>
            <a:pPr indent="457200"/>
            <a:r>
              <a:rPr lang="zh-CN" altLang="zh-CN" sz="2400">
                <a:latin typeface="方正宋刻本秀楷简体" charset="-122"/>
                <a:ea typeface="方正宋刻本秀楷简体" charset="-122"/>
              </a:rPr>
              <a:t>（</a:t>
            </a:r>
            <a:r>
              <a:rPr lang="en-US" altLang="zh-CN" sz="2400">
                <a:latin typeface="方正宋刻本秀楷简体" charset="-122"/>
                <a:ea typeface="方正宋刻本秀楷简体" charset="-122"/>
              </a:rPr>
              <a:t>1</a:t>
            </a:r>
            <a:r>
              <a:rPr lang="zh-CN" altLang="zh-CN" sz="2400">
                <a:latin typeface="方正宋刻本秀楷简体" charset="-122"/>
                <a:ea typeface="方正宋刻本秀楷简体" charset="-122"/>
              </a:rPr>
              <a:t>）从</a:t>
            </a:r>
            <a:r>
              <a:rPr lang="zh-CN" altLang="zh-CN" sz="2400">
                <a:solidFill>
                  <a:srgbClr val="FF0000"/>
                </a:solidFill>
                <a:latin typeface="方正宋刻本秀楷简体" charset="-122"/>
                <a:ea typeface="方正宋刻本秀楷简体" charset="-122"/>
              </a:rPr>
              <a:t>内容</a:t>
            </a:r>
            <a:r>
              <a:rPr lang="zh-CN" altLang="zh-CN" sz="2400">
                <a:latin typeface="方正宋刻本秀楷简体" charset="-122"/>
                <a:ea typeface="方正宋刻本秀楷简体" charset="-122"/>
              </a:rPr>
              <a:t>上说，这篇小说取材于大禹治水的传说故事，但是作者虚构了很多原故事中不存在的人物和情节，推陈出新。作品考查典籍博采文献，富有历史韵味；</a:t>
            </a:r>
            <a:endParaRPr lang="en-US" altLang="zh-CN" sz="2400">
              <a:latin typeface="方正宋刻本秀楷简体" charset="-122"/>
              <a:ea typeface="方正宋刻本秀楷简体" charset="-122"/>
            </a:endParaRPr>
          </a:p>
          <a:p>
            <a:pPr indent="457200"/>
            <a:r>
              <a:rPr lang="zh-CN" altLang="zh-CN" sz="2400">
                <a:latin typeface="方正宋刻本秀楷简体" charset="-122"/>
                <a:ea typeface="方正宋刻本秀楷简体" charset="-122"/>
              </a:rPr>
              <a:t>（</a:t>
            </a:r>
            <a:r>
              <a:rPr lang="en-US" altLang="zh-CN" sz="2400">
                <a:latin typeface="方正宋刻本秀楷简体" charset="-122"/>
                <a:ea typeface="方正宋刻本秀楷简体" charset="-122"/>
              </a:rPr>
              <a:t>2</a:t>
            </a:r>
            <a:r>
              <a:rPr lang="zh-CN" altLang="zh-CN" sz="2400">
                <a:latin typeface="方正宋刻本秀楷简体" charset="-122"/>
                <a:ea typeface="方正宋刻本秀楷简体" charset="-122"/>
              </a:rPr>
              <a:t>）</a:t>
            </a:r>
            <a:r>
              <a:rPr lang="zh-CN" altLang="zh-CN" sz="2400">
                <a:solidFill>
                  <a:srgbClr val="FF0000"/>
                </a:solidFill>
                <a:latin typeface="方正宋刻本秀楷简体" charset="-122"/>
                <a:ea typeface="方正宋刻本秀楷简体" charset="-122"/>
              </a:rPr>
              <a:t>“新编”</a:t>
            </a:r>
            <a:r>
              <a:rPr lang="zh-CN" altLang="zh-CN" sz="2400">
                <a:latin typeface="方正宋刻本秀楷简体" charset="-122"/>
                <a:ea typeface="方正宋刻本秀楷简体" charset="-122"/>
              </a:rPr>
              <a:t>表现为新的历史讲述方式，如细节虚构、现代词语掺入、杂文笔法使用，作品充满想象力及创造性；</a:t>
            </a:r>
            <a:endParaRPr lang="en-US" altLang="zh-CN" sz="2400">
              <a:latin typeface="方正宋刻本秀楷简体" charset="-122"/>
              <a:ea typeface="方正宋刻本秀楷简体" charset="-122"/>
            </a:endParaRPr>
          </a:p>
          <a:p>
            <a:pPr indent="457200"/>
            <a:r>
              <a:rPr lang="zh-CN" altLang="zh-CN" sz="2400">
                <a:latin typeface="方正宋刻本秀楷简体" charset="-122"/>
                <a:ea typeface="方正宋刻本秀楷简体" charset="-122"/>
              </a:rPr>
              <a:t>（</a:t>
            </a:r>
            <a:r>
              <a:rPr lang="en-US" altLang="zh-CN" sz="2400">
                <a:latin typeface="方正宋刻本秀楷简体" charset="-122"/>
                <a:ea typeface="方正宋刻本秀楷简体" charset="-122"/>
              </a:rPr>
              <a:t>3</a:t>
            </a:r>
            <a:r>
              <a:rPr lang="zh-CN" altLang="zh-CN" sz="2400">
                <a:latin typeface="方正宋刻本秀楷简体" charset="-122"/>
                <a:ea typeface="方正宋刻本秀楷简体" charset="-122"/>
              </a:rPr>
              <a:t>）这篇小说</a:t>
            </a:r>
            <a:r>
              <a:rPr lang="zh-CN" altLang="zh-CN" sz="2400">
                <a:solidFill>
                  <a:srgbClr val="FF0000"/>
                </a:solidFill>
                <a:latin typeface="方正宋刻本秀楷简体" charset="-122"/>
                <a:ea typeface="方正宋刻本秀楷简体" charset="-122"/>
              </a:rPr>
              <a:t>以传说为基础，以新编为手法</a:t>
            </a:r>
            <a:r>
              <a:rPr lang="zh-CN" altLang="zh-CN" sz="2400">
                <a:latin typeface="方正宋刻本秀楷简体" charset="-122"/>
                <a:ea typeface="方正宋刻本秀楷简体" charset="-122"/>
              </a:rPr>
              <a:t>，体现出一种创新思维。着眼于对历史与现实均作出关照，作品具有深刻的思想性。</a:t>
            </a:r>
            <a:endParaRPr lang="zh-CN" altLang="zh-CN" sz="2400">
              <a:latin typeface="方正宋刻本秀楷简体" charset="-122"/>
              <a:ea typeface="方正宋刻本秀楷简体" charset="-122"/>
            </a:endParaRPr>
          </a:p>
          <a:p>
            <a:r>
              <a:rPr lang="en-US" altLang="zh-CN" sz="2400" b="1" kern="0">
                <a:latin typeface="方正清刻本悦宋简体" charset="-122"/>
                <a:ea typeface="方正清刻本悦宋简体" charset="-122"/>
                <a:cs typeface="宋体" panose="02010600030101010101" pitchFamily="2" charset="-122"/>
              </a:rPr>
              <a:t>   </a:t>
            </a:r>
            <a:endParaRPr lang="zh-CN" altLang="zh-CN" sz="2400" kern="100">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272" name=""/>
        <p:cNvGrpSpPr/>
        <p:nvPr/>
      </p:nvGrpSpPr>
      <p:grpSpPr>
        <a:xfrm>
          <a:off x="0" y="0"/>
          <a:ext cx="0" cy="0"/>
          <a:chOff x="0" y="0"/>
          <a:chExt cx="0" cy="0"/>
        </a:xfrm>
      </p:grpSpPr>
      <p:sp>
        <p:nvSpPr>
          <p:cNvPr id="1048726" name="文本框 5"/>
          <p:cNvSpPr txBox="1"/>
          <p:nvPr/>
        </p:nvSpPr>
        <p:spPr>
          <a:xfrm>
            <a:off x="4662204" y="0"/>
            <a:ext cx="2803420" cy="769441"/>
          </a:xfrm>
          <a:prstGeom prst="rect">
            <a:avLst/>
          </a:prstGeom>
          <a:noFill/>
        </p:spPr>
        <p:txBody>
          <a:bodyPr wrap="square">
            <a:spAutoFit/>
          </a:bodyPr>
          <a:lstStyle/>
          <a:p>
            <a:r>
              <a:rPr lang="zh-CN" altLang="zh-CN"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endPar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727" name="文本框 7"/>
          <p:cNvSpPr txBox="1"/>
          <p:nvPr/>
        </p:nvSpPr>
        <p:spPr>
          <a:xfrm>
            <a:off x="342065" y="769441"/>
            <a:ext cx="11049803" cy="7379071"/>
          </a:xfrm>
          <a:prstGeom prst="rect">
            <a:avLst/>
          </a:prstGeom>
          <a:noFill/>
        </p:spPr>
        <p:txBody>
          <a:bodyPr wrap="square">
            <a:spAutoFit/>
          </a:bodyPr>
          <a:lstStyle/>
          <a:p>
            <a:pPr indent="267970">
              <a:lnSpc>
                <a:spcPts val="3000"/>
              </a:lnSpc>
              <a:tabLst>
                <a:tab pos="3742055" algn="l"/>
              </a:tabLst>
            </a:pP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a:t>
            </a:r>
            <a:r>
              <a:rPr lang="zh-CN" altLang="zh-CN" sz="2400" b="1">
                <a:latin typeface="方正姚体" panose="02010601030101010101" pitchFamily="2" charset="-122"/>
                <a:ea typeface="方正姚体" panose="02010601030101010101" pitchFamily="2" charset="-122"/>
              </a:rPr>
              <a:t>【</a:t>
            </a:r>
            <a:r>
              <a:rPr lang="en-US" altLang="zh-CN" sz="2400" b="1">
                <a:latin typeface="方正姚体" panose="02010601030101010101" pitchFamily="2" charset="-122"/>
                <a:ea typeface="方正姚体" panose="02010601030101010101" pitchFamily="2" charset="-122"/>
              </a:rPr>
              <a:t>2019</a:t>
            </a:r>
            <a:r>
              <a:rPr lang="zh-CN" altLang="zh-CN" sz="2400" b="1">
                <a:latin typeface="方正姚体" panose="02010601030101010101" pitchFamily="2" charset="-122"/>
                <a:ea typeface="方正姚体" panose="02010601030101010101" pitchFamily="2" charset="-122"/>
              </a:rPr>
              <a:t>年高考新课标Ⅰ卷鲁迅《理水（节选）》】《理水》是鲁迅小说集《故事新编》中的一篇，请从</a:t>
            </a:r>
            <a:r>
              <a:rPr lang="en-US" altLang="zh-CN" sz="2400" b="1">
                <a:latin typeface="方正姚体" panose="02010601030101010101" pitchFamily="2" charset="-122"/>
                <a:ea typeface="方正姚体" panose="02010601030101010101" pitchFamily="2" charset="-122"/>
              </a:rPr>
              <a:t>“</a:t>
            </a:r>
            <a:r>
              <a:rPr lang="zh-CN" altLang="zh-CN" sz="2400" b="1">
                <a:latin typeface="方正姚体" panose="02010601030101010101" pitchFamily="2" charset="-122"/>
                <a:ea typeface="方正姚体" panose="02010601030101010101" pitchFamily="2" charset="-122"/>
              </a:rPr>
              <a:t>故事</a:t>
            </a:r>
            <a:r>
              <a:rPr lang="en-US" altLang="zh-CN" sz="2400" b="1">
                <a:latin typeface="方正姚体" panose="02010601030101010101" pitchFamily="2" charset="-122"/>
                <a:ea typeface="方正姚体" panose="02010601030101010101" pitchFamily="2" charset="-122"/>
              </a:rPr>
              <a:t>”</a:t>
            </a:r>
            <a:r>
              <a:rPr lang="zh-CN" altLang="zh-CN" sz="2400" b="1">
                <a:latin typeface="方正姚体" panose="02010601030101010101" pitchFamily="2" charset="-122"/>
                <a:ea typeface="方正姚体" panose="02010601030101010101" pitchFamily="2" charset="-122"/>
              </a:rPr>
              <a:t>与</a:t>
            </a:r>
            <a:r>
              <a:rPr lang="en-US" altLang="zh-CN" sz="2400" b="1">
                <a:latin typeface="方正姚体" panose="02010601030101010101" pitchFamily="2" charset="-122"/>
                <a:ea typeface="方正姚体" panose="02010601030101010101" pitchFamily="2" charset="-122"/>
              </a:rPr>
              <a:t>“</a:t>
            </a:r>
            <a:r>
              <a:rPr lang="zh-CN" altLang="zh-CN" sz="2400" b="1">
                <a:latin typeface="方正姚体" panose="02010601030101010101" pitchFamily="2" charset="-122"/>
                <a:ea typeface="方正姚体" panose="02010601030101010101" pitchFamily="2" charset="-122"/>
              </a:rPr>
              <a:t>新编</a:t>
            </a:r>
            <a:r>
              <a:rPr lang="en-US" altLang="zh-CN" sz="2400" b="1">
                <a:latin typeface="方正姚体" panose="02010601030101010101" pitchFamily="2" charset="-122"/>
                <a:ea typeface="方正姚体" panose="02010601030101010101" pitchFamily="2" charset="-122"/>
              </a:rPr>
              <a:t>”</a:t>
            </a:r>
            <a:r>
              <a:rPr lang="zh-CN" altLang="zh-CN" sz="2400" b="1">
                <a:latin typeface="方正姚体" panose="02010601030101010101" pitchFamily="2" charset="-122"/>
                <a:ea typeface="方正姚体" panose="02010601030101010101" pitchFamily="2" charset="-122"/>
              </a:rPr>
              <a:t>的角度简析本文的基本特征。（</a:t>
            </a:r>
            <a:r>
              <a:rPr lang="en-US" altLang="zh-CN" sz="2400" b="1">
                <a:latin typeface="方正姚体" panose="02010601030101010101" pitchFamily="2" charset="-122"/>
                <a:ea typeface="方正姚体" panose="02010601030101010101" pitchFamily="2" charset="-122"/>
              </a:rPr>
              <a:t>6</a:t>
            </a:r>
            <a:r>
              <a:rPr lang="zh-CN" altLang="zh-CN" sz="2400" b="1">
                <a:latin typeface="方正姚体" panose="02010601030101010101" pitchFamily="2" charset="-122"/>
                <a:ea typeface="方正姚体" panose="02010601030101010101" pitchFamily="2" charset="-122"/>
              </a:rPr>
              <a:t>分）</a:t>
            </a:r>
            <a:endParaRPr lang="zh-CN" altLang="zh-CN" sz="2400" b="1">
              <a:latin typeface="方正姚体" panose="02010601030101010101" pitchFamily="2" charset="-122"/>
              <a:ea typeface="方正姚体" panose="02010601030101010101" pitchFamily="2" charset="-122"/>
            </a:endParaRPr>
          </a:p>
          <a:p>
            <a:pPr>
              <a:lnSpc>
                <a:spcPts val="3000"/>
              </a:lnSpc>
            </a:pPr>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a:t>
            </a:r>
            <a:r>
              <a:rPr lang="en-US" altLang="zh-CN" sz="2400" b="1" kern="0">
                <a:latin typeface="方正清刻本悦宋简体" charset="-122"/>
                <a:ea typeface="方正清刻本悦宋简体" charset="-122"/>
                <a:cs typeface="宋体" panose="02010600030101010101" pitchFamily="2" charset="-122"/>
              </a:rPr>
              <a:t>   </a:t>
            </a: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试题解析</a:t>
            </a:r>
            <a:r>
              <a:rPr lang="zh-CN" altLang="en-US" sz="2400" b="1" kern="0">
                <a:latin typeface="方正清刻本悦宋简体" charset="-122"/>
                <a:ea typeface="方正清刻本悦宋简体" charset="-122"/>
                <a:cs typeface="宋体" panose="02010600030101010101" pitchFamily="2" charset="-122"/>
              </a:rPr>
              <a:t>：</a:t>
            </a:r>
            <a:r>
              <a:rPr lang="zh-CN" altLang="zh-CN" sz="2400">
                <a:latin typeface="方正宋刻本秀楷简体" charset="-122"/>
                <a:ea typeface="方正宋刻本秀楷简体" charset="-122"/>
              </a:rPr>
              <a:t>考查把握文本基本特征的能力。</a:t>
            </a:r>
            <a:endParaRPr lang="en-US" altLang="zh-CN" sz="2400">
              <a:latin typeface="方正宋刻本秀楷简体" charset="-122"/>
              <a:ea typeface="方正宋刻本秀楷简体" charset="-122"/>
            </a:endParaRPr>
          </a:p>
          <a:p>
            <a:pPr>
              <a:lnSpc>
                <a:spcPts val="3000"/>
              </a:lnSpc>
            </a:pPr>
            <a:r>
              <a:rPr lang="en-US" altLang="zh-CN" sz="2400">
                <a:latin typeface="方正宋刻本秀楷简体" charset="-122"/>
                <a:ea typeface="方正宋刻本秀楷简体" charset="-122"/>
              </a:rPr>
              <a:t>       </a:t>
            </a:r>
            <a:r>
              <a:rPr lang="zh-CN" altLang="en-US" sz="2400">
                <a:latin typeface="方正宋刻本秀楷简体" charset="-122"/>
                <a:ea typeface="方正宋刻本秀楷简体" charset="-122"/>
              </a:rPr>
              <a:t>可以说</a:t>
            </a:r>
            <a:r>
              <a:rPr lang="zh-CN" altLang="zh-CN" sz="2400">
                <a:latin typeface="方正宋刻本秀楷简体" charset="-122"/>
                <a:ea typeface="方正宋刻本秀楷简体" charset="-122"/>
              </a:rPr>
              <a:t>， </a:t>
            </a:r>
            <a:r>
              <a:rPr lang="zh-CN" altLang="zh-CN" sz="2400" b="1" u="sng">
                <a:latin typeface="方正宋刻本秀楷简体" charset="-122"/>
                <a:ea typeface="方正宋刻本秀楷简体" charset="-122"/>
              </a:rPr>
              <a:t>“虚构性” 是最能体现小说性质的要素</a:t>
            </a:r>
            <a:r>
              <a:rPr lang="zh-CN" altLang="zh-CN" sz="2400">
                <a:latin typeface="方正宋刻本秀楷简体" charset="-122"/>
                <a:ea typeface="方正宋刻本秀楷简体" charset="-122"/>
              </a:rPr>
              <a:t>。在《理水》中，鲁迅一方面依据史有所载的神话传说，塑造了上古时代治水英雄大禹的形象，同时又大胆突破传统历史小说的形式规范，将</a:t>
            </a:r>
            <a:r>
              <a:rPr lang="en-US" altLang="zh-CN" sz="2400">
                <a:latin typeface="方正宋刻本秀楷简体" charset="-122"/>
                <a:ea typeface="方正宋刻本秀楷简体" charset="-122"/>
              </a:rPr>
              <a:t>30</a:t>
            </a:r>
            <a:r>
              <a:rPr lang="zh-CN" altLang="zh-CN" sz="2400">
                <a:latin typeface="方正宋刻本秀楷简体" charset="-122"/>
                <a:ea typeface="方正宋刻本秀楷简体" charset="-122"/>
              </a:rPr>
              <a:t>年代中国社会形形色色的丑陋乖讹现象披上历史的外衣，讽刺性地嵌入上古时代的神话氛围里</a:t>
            </a:r>
            <a:r>
              <a:rPr lang="zh-CN" altLang="en-US" sz="2400">
                <a:latin typeface="方正宋刻本秀楷简体" charset="-122"/>
                <a:ea typeface="方正宋刻本秀楷简体" charset="-122"/>
              </a:rPr>
              <a:t>。</a:t>
            </a:r>
            <a:endParaRPr lang="en-US" altLang="zh-CN" sz="2400">
              <a:latin typeface="方正宋刻本秀楷简体" charset="-122"/>
              <a:ea typeface="方正宋刻本秀楷简体" charset="-122"/>
            </a:endParaRPr>
          </a:p>
          <a:p>
            <a:pPr>
              <a:lnSpc>
                <a:spcPts val="3000"/>
              </a:lnSpc>
            </a:pPr>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此外文本的“新”还体现在语言的运用上，在讲历史故事的同时揉进了诸如“水利局”“时装表演”“摩登”等现代新词，尧舜的天下不仅有满嘴外语以做学问谋生的学者，还有幼稚园、飞车等古代根本不存在的事物。</a:t>
            </a:r>
            <a:endParaRPr lang="en-US" altLang="zh-CN" sz="2400">
              <a:latin typeface="方正宋刻本秀楷简体" charset="-122"/>
              <a:ea typeface="方正宋刻本秀楷简体" charset="-122"/>
            </a:endParaRPr>
          </a:p>
          <a:p>
            <a:pPr>
              <a:lnSpc>
                <a:spcPts val="3000"/>
              </a:lnSpc>
            </a:pPr>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鲁迅有意将现代话语和事物植入到古代的时空环境中，使时间错综交叉，呈现出非古非今、亦古亦今的特征，使文本的结构呈现出反讽的艺术形态。</a:t>
            </a:r>
            <a:endParaRPr lang="en-US" altLang="zh-CN" sz="2400">
              <a:latin typeface="方正宋刻本秀楷简体" charset="-122"/>
              <a:ea typeface="方正宋刻本秀楷简体" charset="-122"/>
            </a:endParaRPr>
          </a:p>
          <a:p>
            <a:pPr>
              <a:lnSpc>
                <a:spcPts val="3000"/>
              </a:lnSpc>
            </a:pPr>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这种奇诡的艺术构思最典型地体现了作家在 《故事新编》 中所追求的“故”事 “新”编的独特艺术风貌。</a:t>
            </a:r>
            <a:endParaRPr lang="zh-CN" altLang="zh-CN" sz="2400">
              <a:latin typeface="方正宋刻本秀楷简体" charset="-122"/>
              <a:ea typeface="方正宋刻本秀楷简体" charset="-122"/>
            </a:endParaRPr>
          </a:p>
          <a:p>
            <a:pPr>
              <a:lnSpc>
                <a:spcPts val="3000"/>
              </a:lnSpc>
            </a:pPr>
            <a:endParaRPr lang="zh-CN" altLang="zh-CN" sz="2400">
              <a:latin typeface="方正宋刻本秀楷简体" charset="-122"/>
              <a:ea typeface="方正宋刻本秀楷简体" charset="-122"/>
            </a:endParaRPr>
          </a:p>
          <a:p>
            <a:pPr>
              <a:lnSpc>
                <a:spcPts val="3000"/>
              </a:lnSpc>
            </a:pPr>
            <a:endParaRPr lang="zh-CN" altLang="zh-CN" sz="2400" kern="100">
              <a:latin typeface="方正宋刻本秀楷简体" charset="-122"/>
              <a:ea typeface="方正宋刻本秀楷简体" charset="-122"/>
              <a:cs typeface="Times New Roman" panose="02020603050405020304" pitchFamily="18" charset="0"/>
            </a:endParaRPr>
          </a:p>
          <a:p>
            <a:pPr>
              <a:lnSpc>
                <a:spcPts val="3000"/>
              </a:lnSpc>
            </a:pPr>
            <a:r>
              <a:rPr lang="en-US" altLang="zh-CN" sz="2400" kern="100">
                <a:latin typeface="方正宋刻本秀楷简体" charset="-122"/>
                <a:ea typeface="方正宋刻本秀楷简体" charset="-122"/>
                <a:cs typeface="Times New Roman" panose="02020603050405020304" pitchFamily="18" charset="0"/>
              </a:rPr>
              <a:t> </a:t>
            </a:r>
            <a:endParaRPr lang="zh-CN" altLang="zh-CN" sz="2400" kern="100">
              <a:latin typeface="方正宋刻本秀楷简体" charset="-122"/>
              <a:ea typeface="方正宋刻本秀楷简体" charset="-122"/>
              <a:cs typeface="Times New Roman" panose="02020603050405020304" pitchFamily="18" charset="0"/>
            </a:endParaRPr>
          </a:p>
          <a:p>
            <a:pPr>
              <a:lnSpc>
                <a:spcPts val="3000"/>
              </a:lnSpc>
            </a:pPr>
            <a:endParaRPr lang="zh-CN" altLang="zh-CN" sz="2400" kern="100">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273" name=""/>
        <p:cNvGrpSpPr/>
        <p:nvPr/>
      </p:nvGrpSpPr>
      <p:grpSpPr>
        <a:xfrm>
          <a:off x="0" y="0"/>
          <a:ext cx="0" cy="0"/>
          <a:chOff x="0" y="0"/>
          <a:chExt cx="0" cy="0"/>
        </a:xfrm>
      </p:grpSpPr>
      <p:pic>
        <p:nvPicPr>
          <p:cNvPr id="2097197" name="图片 4"/>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274" name=""/>
        <p:cNvGrpSpPr/>
        <p:nvPr/>
      </p:nvGrpSpPr>
      <p:grpSpPr>
        <a:xfrm>
          <a:off x="0" y="0"/>
          <a:ext cx="0" cy="0"/>
          <a:chOff x="0" y="0"/>
          <a:chExt cx="0" cy="0"/>
        </a:xfrm>
      </p:grpSpPr>
      <p:sp>
        <p:nvSpPr>
          <p:cNvPr id="1048728" name="矩形 3"/>
          <p:cNvSpPr/>
          <p:nvPr/>
        </p:nvSpPr>
        <p:spPr>
          <a:xfrm>
            <a:off x="196948" y="1110576"/>
            <a:ext cx="11690252" cy="3883755"/>
          </a:xfrm>
          <a:prstGeom prst="rect">
            <a:avLst/>
          </a:prstGeom>
        </p:spPr>
        <p:txBody>
          <a:bodyPr wrap="square">
            <a:spAutoFit/>
          </a:bodyPr>
          <a:lstStyle/>
          <a:p>
            <a:pPr>
              <a:lnSpc>
                <a:spcPct val="150000"/>
              </a:lnSpc>
            </a:pPr>
            <a:r>
              <a:rPr lang="en-US" altLang="zh-CN" sz="2400" b="1">
                <a:solidFill>
                  <a:srgbClr val="C00000"/>
                </a:solidFill>
                <a:latin typeface="+mn-ea"/>
              </a:rPr>
              <a:t>【</a:t>
            </a:r>
            <a:r>
              <a:rPr lang="zh-CN" altLang="en-US" sz="2400" b="1">
                <a:solidFill>
                  <a:srgbClr val="C00000"/>
                </a:solidFill>
                <a:latin typeface="+mn-ea"/>
              </a:rPr>
              <a:t>特别提示</a:t>
            </a:r>
            <a:r>
              <a:rPr lang="en-US" altLang="zh-CN" sz="2400" b="1">
                <a:solidFill>
                  <a:srgbClr val="C00000"/>
                </a:solidFill>
                <a:latin typeface="+mn-ea"/>
              </a:rPr>
              <a:t>】</a:t>
            </a:r>
            <a:endParaRPr lang="en-US" altLang="zh-CN" sz="2400" b="1">
              <a:solidFill>
                <a:srgbClr val="C00000"/>
              </a:solidFill>
              <a:latin typeface="+mn-ea"/>
            </a:endParaRPr>
          </a:p>
          <a:p>
            <a:pPr indent="457200">
              <a:lnSpc>
                <a:spcPct val="150000"/>
              </a:lnSpc>
            </a:pPr>
            <a:r>
              <a:rPr lang="zh-CN" altLang="en-US" sz="2400">
                <a:latin typeface="+mn-ea"/>
              </a:rPr>
              <a:t>对语言风格的分析还要注意三个特色：</a:t>
            </a:r>
            <a:endParaRPr lang="en-US" altLang="zh-CN" sz="2400">
              <a:latin typeface="+mn-ea"/>
            </a:endParaRPr>
          </a:p>
          <a:p>
            <a:pPr indent="457200">
              <a:lnSpc>
                <a:spcPct val="150000"/>
              </a:lnSpc>
            </a:pPr>
            <a:r>
              <a:rPr lang="zh-CN" altLang="en-US" sz="2400" b="1">
                <a:solidFill>
                  <a:srgbClr val="FF0000"/>
                </a:solidFill>
                <a:latin typeface="+mn-ea"/>
              </a:rPr>
              <a:t>（</a:t>
            </a:r>
            <a:r>
              <a:rPr lang="en-US" altLang="zh-CN" sz="2400" b="1">
                <a:solidFill>
                  <a:srgbClr val="FF0000"/>
                </a:solidFill>
                <a:latin typeface="+mn-ea"/>
              </a:rPr>
              <a:t>1</a:t>
            </a:r>
            <a:r>
              <a:rPr lang="zh-CN" altLang="en-US" sz="2400" b="1">
                <a:solidFill>
                  <a:srgbClr val="FF0000"/>
                </a:solidFill>
                <a:latin typeface="+mn-ea"/>
              </a:rPr>
              <a:t>）时代特色</a:t>
            </a:r>
            <a:r>
              <a:rPr lang="zh-CN" altLang="en-US" sz="2400">
                <a:latin typeface="+mn-ea"/>
              </a:rPr>
              <a:t>。常表现为文章的一些词语只在某一些特定的时代使用，有明显的时代气息。如“共享汽车”手机支付“云计算”展现了当前的时代风貌。</a:t>
            </a:r>
            <a:endParaRPr lang="en-US" altLang="zh-CN" sz="2400">
              <a:latin typeface="+mn-ea"/>
            </a:endParaRPr>
          </a:p>
          <a:p>
            <a:pPr indent="457200">
              <a:lnSpc>
                <a:spcPct val="150000"/>
              </a:lnSpc>
            </a:pPr>
            <a:r>
              <a:rPr lang="zh-CN" altLang="en-US" sz="2400" b="1">
                <a:solidFill>
                  <a:srgbClr val="FF0000"/>
                </a:solidFill>
                <a:latin typeface="+mn-ea"/>
              </a:rPr>
              <a:t>（</a:t>
            </a:r>
            <a:r>
              <a:rPr lang="en-US" altLang="zh-CN" sz="2400" b="1">
                <a:solidFill>
                  <a:srgbClr val="FF0000"/>
                </a:solidFill>
                <a:latin typeface="+mn-ea"/>
              </a:rPr>
              <a:t>2</a:t>
            </a:r>
            <a:r>
              <a:rPr lang="zh-CN" altLang="en-US" sz="2400" b="1">
                <a:solidFill>
                  <a:srgbClr val="FF0000"/>
                </a:solidFill>
                <a:latin typeface="+mn-ea"/>
              </a:rPr>
              <a:t>）地域特色</a:t>
            </a:r>
            <a:r>
              <a:rPr lang="zh-CN" altLang="en-US" sz="2400">
                <a:latin typeface="+mn-ea"/>
              </a:rPr>
              <a:t>。常表现为大量使用方言、俚语等。比如老含出生并长期生活在北京，他的骆驼祥子</a:t>
            </a:r>
            <a:r>
              <a:rPr lang="en-US" altLang="zh-CN" sz="2400">
                <a:latin typeface="+mn-ea"/>
              </a:rPr>
              <a:t>》</a:t>
            </a:r>
            <a:r>
              <a:rPr lang="zh-CN" altLang="en-US" sz="2400">
                <a:latin typeface="+mn-ea"/>
              </a:rPr>
              <a:t>中就带有浓郁的北京口语化的词汇。</a:t>
            </a:r>
            <a:endParaRPr lang="en-US" altLang="zh-CN" sz="2400">
              <a:latin typeface="+mn-ea"/>
            </a:endParaRPr>
          </a:p>
          <a:p>
            <a:pPr indent="457200">
              <a:lnSpc>
                <a:spcPct val="150000"/>
              </a:lnSpc>
            </a:pPr>
            <a:r>
              <a:rPr lang="zh-CN" altLang="en-US" sz="2400" b="1">
                <a:solidFill>
                  <a:srgbClr val="FF0000"/>
                </a:solidFill>
                <a:latin typeface="+mn-ea"/>
              </a:rPr>
              <a:t>（</a:t>
            </a:r>
            <a:r>
              <a:rPr lang="en-US" altLang="zh-CN" sz="2400" b="1">
                <a:solidFill>
                  <a:srgbClr val="FF0000"/>
                </a:solidFill>
                <a:latin typeface="+mn-ea"/>
              </a:rPr>
              <a:t>3</a:t>
            </a:r>
            <a:r>
              <a:rPr lang="zh-CN" altLang="en-US" sz="2400" b="1">
                <a:solidFill>
                  <a:srgbClr val="FF0000"/>
                </a:solidFill>
                <a:latin typeface="+mn-ea"/>
              </a:rPr>
              <a:t>）语体特色</a:t>
            </a:r>
            <a:r>
              <a:rPr lang="zh-CN" altLang="en-US" sz="2400">
                <a:latin typeface="+mn-ea"/>
              </a:rPr>
              <a:t>。口语充满生活气息，书面语则典雅庄重。</a:t>
            </a:r>
            <a:endParaRPr lang="zh-CN" altLang="en-US" sz="2400">
              <a:latin typeface="+mn-ea"/>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pic>
        <p:nvPicPr>
          <p:cNvPr id="2097198" name="图片 1" descr="IMG_1698(20210316-143649).JPG"/>
          <p:cNvPicPr>
            <a:picLocks noChangeAspect="1"/>
          </p:cNvPicPr>
          <p:nvPr/>
        </p:nvPicPr>
        <p:blipFill>
          <a:blip r:embed="rId1"/>
          <a:stretch>
            <a:fillRect/>
          </a:stretch>
        </p:blipFill>
        <p:spPr>
          <a:xfrm>
            <a:off x="332105" y="171450"/>
            <a:ext cx="11511915" cy="6463665"/>
          </a:xfrm>
          <a:prstGeom prst="rect">
            <a:avLst/>
          </a:prstGeom>
        </p:spPr>
      </p:pic>
      <p:sp>
        <p:nvSpPr>
          <p:cNvPr id="1048729" name="文本框 2"/>
          <p:cNvSpPr txBox="1"/>
          <p:nvPr/>
        </p:nvSpPr>
        <p:spPr>
          <a:xfrm>
            <a:off x="373742" y="409274"/>
            <a:ext cx="11444515" cy="1015663"/>
          </a:xfrm>
          <a:prstGeom prst="rect">
            <a:avLst/>
          </a:prstGeom>
          <a:noFill/>
        </p:spPr>
        <p:txBody>
          <a:bodyPr wrap="square">
            <a:spAutoFit/>
          </a:bodyPr>
          <a:lstStyle/>
          <a:p>
            <a:pPr algn="just"/>
            <a:r>
              <a:rPr lang="en-US" altLang="zh-CN" sz="2000" kern="100">
                <a:effectLst/>
                <a:latin typeface="宋体" panose="02010600030101010101" pitchFamily="2" charset="-122"/>
                <a:ea typeface="等线" panose="02010600030101010101" charset="-122"/>
                <a:cs typeface="Times New Roman" panose="02020603050405020304" pitchFamily="18" charset="0"/>
              </a:rPr>
              <a:t>9.</a:t>
            </a:r>
            <a:r>
              <a:rPr lang="zh-CN" altLang="zh-CN" sz="2000" kern="100">
                <a:effectLst/>
                <a:latin typeface="等线" panose="02010600030101010101" charset="-122"/>
                <a:ea typeface="宋体" panose="02010600030101010101" pitchFamily="2" charset="-122"/>
                <a:cs typeface="Times New Roman" panose="02020603050405020304" pitchFamily="18" charset="0"/>
              </a:rPr>
              <a:t>汪曾祺曾说：“在文风上，我更有意识地</a:t>
            </a:r>
            <a:r>
              <a:rPr lang="zh-CN" altLang="zh-CN" sz="2000" kern="100">
                <a:solidFill>
                  <a:srgbClr val="FF0000"/>
                </a:solidFill>
                <a:effectLst/>
                <a:latin typeface="等线" panose="02010600030101010101" charset="-122"/>
                <a:ea typeface="宋体" panose="02010600030101010101" pitchFamily="2" charset="-122"/>
                <a:cs typeface="Times New Roman" panose="02020603050405020304" pitchFamily="18" charset="0"/>
              </a:rPr>
              <a:t>写得平淡</a:t>
            </a:r>
            <a:r>
              <a:rPr lang="zh-CN" altLang="zh-CN" sz="2000" kern="100">
                <a:effectLst/>
                <a:latin typeface="等线" panose="02010600030101010101" charset="-122"/>
                <a:ea typeface="宋体" panose="02010600030101010101" pitchFamily="2" charset="-122"/>
                <a:cs typeface="Times New Roman" panose="02020603050405020304" pitchFamily="18" charset="0"/>
              </a:rPr>
              <a:t>。我的语言一般是流畅自然的，但时时会跳出</a:t>
            </a:r>
            <a:r>
              <a:rPr lang="zh-CN" altLang="zh-CN" sz="2000" kern="100">
                <a:solidFill>
                  <a:srgbClr val="FF0000"/>
                </a:solidFill>
                <a:effectLst/>
                <a:latin typeface="等线" panose="02010600030101010101" charset="-122"/>
                <a:ea typeface="宋体" panose="02010600030101010101" pitchFamily="2" charset="-122"/>
                <a:cs typeface="Times New Roman" panose="02020603050405020304" pitchFamily="18" charset="0"/>
              </a:rPr>
              <a:t>一两个奇句、古句</a:t>
            </a:r>
            <a:r>
              <a:rPr lang="zh-CN" altLang="zh-CN" sz="2000" kern="100">
                <a:effectLst/>
                <a:latin typeface="等线" panose="02010600030101010101" charset="-122"/>
                <a:ea typeface="宋体" panose="02010600030101010101" pitchFamily="2" charset="-122"/>
                <a:cs typeface="Times New Roman" panose="02020603050405020304" pitchFamily="18" charset="0"/>
              </a:rPr>
              <a:t>……我希望</a:t>
            </a:r>
            <a:r>
              <a:rPr lang="zh-CN" altLang="zh-CN" sz="2000" kern="100">
                <a:effectLst/>
                <a:highlight>
                  <a:srgbClr val="FFFF00"/>
                </a:highlight>
                <a:latin typeface="等线" panose="02010600030101010101" charset="-122"/>
                <a:ea typeface="宋体" panose="02010600030101010101" pitchFamily="2" charset="-122"/>
                <a:cs typeface="Times New Roman" panose="02020603050405020304" pitchFamily="18" charset="0"/>
              </a:rPr>
              <a:t>融奇崛于平淡</a:t>
            </a:r>
            <a:r>
              <a:rPr lang="zh-CN" altLang="zh-CN" sz="2000" kern="100">
                <a:effectLst/>
                <a:latin typeface="等线" panose="02010600030101010101" charset="-122"/>
                <a:ea typeface="宋体" panose="02010600030101010101" pitchFamily="2" charset="-122"/>
                <a:cs typeface="Times New Roman" panose="02020603050405020304" pitchFamily="18" charset="0"/>
              </a:rPr>
              <a:t>。”请从文中</a:t>
            </a:r>
            <a:r>
              <a:rPr lang="zh-CN" altLang="zh-CN" sz="2000" kern="100">
                <a:solidFill>
                  <a:srgbClr val="FF0000"/>
                </a:solidFill>
                <a:effectLst/>
                <a:latin typeface="等线" panose="02010600030101010101" charset="-122"/>
                <a:ea typeface="宋体" panose="02010600030101010101" pitchFamily="2" charset="-122"/>
                <a:cs typeface="Times New Roman" panose="02020603050405020304" pitchFamily="18" charset="0"/>
              </a:rPr>
              <a:t>找出“奇句”“古句”各一例</a:t>
            </a:r>
            <a:r>
              <a:rPr lang="zh-CN" altLang="zh-CN" sz="2000" kern="100">
                <a:effectLst/>
                <a:latin typeface="等线" panose="02010600030101010101" charset="-122"/>
                <a:ea typeface="宋体" panose="02010600030101010101" pitchFamily="2" charset="-122"/>
                <a:cs typeface="Times New Roman" panose="02020603050405020304" pitchFamily="18" charset="0"/>
              </a:rPr>
              <a:t>，</a:t>
            </a:r>
            <a:r>
              <a:rPr lang="zh-CN" altLang="zh-CN" sz="2000" kern="100">
                <a:solidFill>
                  <a:srgbClr val="FF0000"/>
                </a:solidFill>
                <a:effectLst/>
                <a:latin typeface="等线" panose="02010600030101010101" charset="-122"/>
                <a:ea typeface="宋体" panose="02010600030101010101" pitchFamily="2" charset="-122"/>
                <a:cs typeface="Times New Roman" panose="02020603050405020304" pitchFamily="18" charset="0"/>
              </a:rPr>
              <a:t>并简要分析如何“融奇崛于平淡”</a:t>
            </a:r>
            <a:r>
              <a:rPr lang="zh-CN" altLang="zh-CN" sz="2000" kern="100">
                <a:effectLst/>
                <a:latin typeface="等线" panose="02010600030101010101" charset="-122"/>
                <a:ea typeface="宋体" panose="02010600030101010101" pitchFamily="2" charset="-122"/>
                <a:cs typeface="Times New Roman" panose="02020603050405020304" pitchFamily="18" charset="0"/>
              </a:rPr>
              <a:t>。（</a:t>
            </a:r>
            <a:r>
              <a:rPr lang="en-US" altLang="zh-CN" sz="2000" kern="100">
                <a:effectLst/>
                <a:latin typeface="等线" panose="02010600030101010101" charset="-122"/>
                <a:ea typeface="宋体" panose="02010600030101010101" pitchFamily="2" charset="-122"/>
                <a:cs typeface="Times New Roman" panose="02020603050405020304" pitchFamily="18" charset="0"/>
              </a:rPr>
              <a:t>6</a:t>
            </a:r>
            <a:r>
              <a:rPr lang="zh-CN" altLang="zh-CN" sz="2000" kern="100">
                <a:effectLst/>
                <a:latin typeface="等线" panose="02010600030101010101" charset="-122"/>
                <a:ea typeface="宋体" panose="02010600030101010101" pitchFamily="2" charset="-122"/>
                <a:cs typeface="Times New Roman" panose="02020603050405020304" pitchFamily="18" charset="0"/>
              </a:rPr>
              <a:t>分）</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
        <p:nvSpPr>
          <p:cNvPr id="1048730" name="文本框 4"/>
          <p:cNvSpPr txBox="1"/>
          <p:nvPr/>
        </p:nvSpPr>
        <p:spPr>
          <a:xfrm>
            <a:off x="373740" y="2391297"/>
            <a:ext cx="11339287" cy="2554545"/>
          </a:xfrm>
          <a:prstGeom prst="rect">
            <a:avLst/>
          </a:prstGeom>
          <a:noFill/>
        </p:spPr>
        <p:txBody>
          <a:bodyPr wrap="square">
            <a:spAutoFit/>
          </a:bodyPr>
          <a:lstStyle/>
          <a:p>
            <a:pPr algn="just"/>
            <a:r>
              <a:rPr lang="zh-CN" altLang="zh-CN" sz="2000" kern="100">
                <a:solidFill>
                  <a:srgbClr val="FF0000"/>
                </a:solidFill>
                <a:effectLst/>
                <a:latin typeface="等线" panose="02010600030101010101" charset="-122"/>
                <a:ea typeface="宋体" panose="02010600030101010101" pitchFamily="2" charset="-122"/>
                <a:cs typeface="Times New Roman" panose="02020603050405020304" pitchFamily="18" charset="0"/>
              </a:rPr>
              <a:t>【答案】</a:t>
            </a:r>
            <a:endParaRPr lang="zh-CN" altLang="zh-CN" sz="2000" kern="100">
              <a:effectLst/>
              <a:latin typeface="等线" panose="02010600030101010101" charset="-122"/>
              <a:ea typeface="等线" panose="02010600030101010101" charset="-122"/>
              <a:cs typeface="Times New Roman" panose="02020603050405020304" pitchFamily="18" charset="0"/>
            </a:endParaRPr>
          </a:p>
          <a:p>
            <a:pPr algn="just"/>
            <a:r>
              <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示例：</a:t>
            </a:r>
            <a:endParaRPr lang="zh-CN" altLang="zh-CN" sz="2000" kern="100">
              <a:effectLst/>
              <a:latin typeface="等线" panose="02010600030101010101" charset="-122"/>
              <a:ea typeface="等线" panose="02010600030101010101" charset="-122"/>
              <a:cs typeface="Times New Roman" panose="02020603050405020304" pitchFamily="18" charset="0"/>
            </a:endParaRPr>
          </a:p>
          <a:p>
            <a:pPr indent="266700" algn="just"/>
            <a:r>
              <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①“听出了一腔悲愤”：一般来说，“听出”的应该是声音，这里“听出”的却是“悲愤”，奇特的表达与“打洗脸水来”的口语化叙述融为一体，灵动新奇。</a:t>
            </a:r>
            <a:endParaRPr lang="zh-CN" altLang="zh-CN" sz="2000" kern="100">
              <a:effectLst/>
              <a:latin typeface="等线" panose="02010600030101010101" charset="-122"/>
              <a:ea typeface="等线" panose="02010600030101010101" charset="-122"/>
              <a:cs typeface="Times New Roman" panose="02020603050405020304" pitchFamily="18" charset="0"/>
            </a:endParaRPr>
          </a:p>
          <a:p>
            <a:pPr indent="266700" algn="just"/>
            <a:r>
              <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②“削秩徙郴州”：借用“削秩徙”文言词，言简意丰，这与前面的“四十八岁因为有人揭发他写佛书”的平淡语言结合在一起，文白交错，恬淡典雅。</a:t>
            </a:r>
            <a:endParaRPr lang="zh-CN" altLang="zh-CN" sz="2000" kern="100">
              <a:effectLst/>
              <a:latin typeface="等线" panose="02010600030101010101" charset="-122"/>
              <a:ea typeface="等线" panose="02010600030101010101" charset="-122"/>
              <a:cs typeface="Times New Roman" panose="02020603050405020304" pitchFamily="18" charset="0"/>
            </a:endParaRPr>
          </a:p>
          <a:p>
            <a:pPr indent="266700" algn="just"/>
            <a:r>
              <a:rPr lang="zh-CN" altLang="zh-CN" sz="2000" kern="100">
                <a:solidFill>
                  <a:srgbClr val="FF0000"/>
                </a:solidFill>
                <a:effectLst/>
                <a:latin typeface="等线" panose="02010600030101010101" charset="-122"/>
                <a:ea typeface="楷体" panose="02010609060101010101" pitchFamily="49" charset="-122"/>
                <a:cs typeface="Times New Roman" panose="02020603050405020304" pitchFamily="18" charset="0"/>
              </a:rPr>
              <a:t>评分建议∶一点</a:t>
            </a:r>
            <a:r>
              <a:rPr lang="en-US" altLang="zh-CN" sz="2000" kern="100">
                <a:solidFill>
                  <a:srgbClr val="FF0000"/>
                </a:solidFill>
                <a:effectLst/>
                <a:latin typeface="等线" panose="02010600030101010101" charset="-122"/>
                <a:ea typeface="楷体" panose="02010609060101010101" pitchFamily="49" charset="-122"/>
                <a:cs typeface="Times New Roman" panose="02020603050405020304" pitchFamily="18" charset="0"/>
              </a:rPr>
              <a:t>3 </a:t>
            </a:r>
            <a:r>
              <a:rPr lang="zh-CN" altLang="zh-CN" sz="2000" kern="100">
                <a:solidFill>
                  <a:srgbClr val="FF0000"/>
                </a:solidFill>
                <a:effectLst/>
                <a:latin typeface="等线" panose="02010600030101010101" charset="-122"/>
                <a:ea typeface="楷体" panose="02010609060101010101" pitchFamily="49" charset="-122"/>
                <a:cs typeface="Times New Roman" panose="02020603050405020304" pitchFamily="18" charset="0"/>
              </a:rPr>
              <a:t>分，意思对即可</a:t>
            </a:r>
            <a:r>
              <a:rPr lang="en-US" altLang="zh-CN" sz="2000" kern="100">
                <a:solidFill>
                  <a:srgbClr val="FF0000"/>
                </a:solidFill>
                <a:effectLst/>
                <a:latin typeface="等线" panose="02010600030101010101" charset="-122"/>
                <a:ea typeface="楷体" panose="02010609060101010101" pitchFamily="49" charset="-122"/>
                <a:cs typeface="Times New Roman" panose="02020603050405020304" pitchFamily="18" charset="0"/>
              </a:rPr>
              <a:t>;</a:t>
            </a:r>
            <a:r>
              <a:rPr lang="zh-CN" altLang="zh-CN" sz="2000" kern="100">
                <a:solidFill>
                  <a:srgbClr val="FF0000"/>
                </a:solidFill>
                <a:effectLst/>
                <a:latin typeface="等线" panose="02010600030101010101" charset="-122"/>
                <a:ea typeface="楷体" panose="02010609060101010101" pitchFamily="49" charset="-122"/>
                <a:cs typeface="Times New Roman" panose="02020603050405020304" pitchFamily="18" charset="0"/>
              </a:rPr>
              <a:t>只举例不做分析，最多给</a:t>
            </a:r>
            <a:r>
              <a:rPr lang="en-US" altLang="zh-CN" sz="2000" kern="100">
                <a:solidFill>
                  <a:srgbClr val="FF0000"/>
                </a:solidFill>
                <a:effectLst/>
                <a:latin typeface="等线" panose="02010600030101010101" charset="-122"/>
                <a:ea typeface="楷体" panose="02010609060101010101" pitchFamily="49" charset="-122"/>
                <a:cs typeface="Times New Roman" panose="02020603050405020304" pitchFamily="18" charset="0"/>
              </a:rPr>
              <a:t>1</a:t>
            </a:r>
            <a:r>
              <a:rPr lang="zh-CN" altLang="zh-CN" sz="2000" kern="100">
                <a:solidFill>
                  <a:srgbClr val="FF0000"/>
                </a:solidFill>
                <a:effectLst/>
                <a:latin typeface="等线" panose="02010600030101010101" charset="-122"/>
                <a:ea typeface="楷体" panose="02010609060101010101" pitchFamily="49" charset="-122"/>
                <a:cs typeface="Times New Roman" panose="02020603050405020304" pitchFamily="18" charset="0"/>
              </a:rPr>
              <a:t>分</a:t>
            </a:r>
            <a:r>
              <a:rPr lang="en-US" altLang="zh-CN" sz="2000" kern="100">
                <a:solidFill>
                  <a:srgbClr val="FF0000"/>
                </a:solidFill>
                <a:effectLst/>
                <a:latin typeface="等线" panose="02010600030101010101" charset="-122"/>
                <a:ea typeface="楷体" panose="02010609060101010101" pitchFamily="49" charset="-122"/>
                <a:cs typeface="Times New Roman" panose="02020603050405020304" pitchFamily="18" charset="0"/>
              </a:rPr>
              <a:t>;</a:t>
            </a:r>
            <a:r>
              <a:rPr lang="zh-CN" altLang="zh-CN" sz="2000" kern="100">
                <a:solidFill>
                  <a:srgbClr val="FF0000"/>
                </a:solidFill>
                <a:effectLst/>
                <a:latin typeface="等线" panose="02010600030101010101" charset="-122"/>
                <a:ea typeface="楷体" panose="02010609060101010101" pitchFamily="49" charset="-122"/>
                <a:cs typeface="Times New Roman" panose="02020603050405020304" pitchFamily="18" charset="0"/>
              </a:rPr>
              <a:t>如表达效果重复，只按一点给分</a:t>
            </a:r>
            <a:r>
              <a:rPr lang="en-US" altLang="zh-CN" sz="2000" kern="100">
                <a:solidFill>
                  <a:srgbClr val="FF0000"/>
                </a:solidFill>
                <a:effectLst/>
                <a:latin typeface="等线" panose="02010600030101010101" charset="-122"/>
                <a:ea typeface="楷体" panose="02010609060101010101" pitchFamily="49" charset="-122"/>
                <a:cs typeface="Times New Roman" panose="02020603050405020304" pitchFamily="18" charset="0"/>
              </a:rPr>
              <a:t>;</a:t>
            </a:r>
            <a:r>
              <a:rPr lang="zh-CN" altLang="zh-CN" sz="2000" kern="100">
                <a:solidFill>
                  <a:srgbClr val="FF0000"/>
                </a:solidFill>
                <a:effectLst/>
                <a:latin typeface="等线" panose="02010600030101010101" charset="-122"/>
                <a:ea typeface="楷体" panose="02010609060101010101" pitchFamily="49" charset="-122"/>
                <a:cs typeface="Times New Roman" panose="02020603050405020304" pitchFamily="18" charset="0"/>
              </a:rPr>
              <a:t>如有其它答案，言之成理，亦可赋分。</a:t>
            </a:r>
            <a:endParaRPr lang="zh-CN" altLang="zh-CN" sz="2000" kern="100">
              <a:effectLst/>
              <a:latin typeface="等线" panose="02010600030101010101" charset="-122"/>
              <a:ea typeface="等线" panose="02010600030101010101" charset="-122"/>
              <a:cs typeface="Times New Roman" panose="02020603050405020304" pitchFamily="18" charset="0"/>
            </a:endParaRPr>
          </a:p>
        </p:txBody>
      </p:sp>
      <p:sp>
        <p:nvSpPr>
          <p:cNvPr id="1048731" name="文本框 6"/>
          <p:cNvSpPr txBox="1"/>
          <p:nvPr/>
        </p:nvSpPr>
        <p:spPr>
          <a:xfrm>
            <a:off x="373740" y="1424735"/>
            <a:ext cx="11339287" cy="1014730"/>
          </a:xfrm>
          <a:prstGeom prst="rect">
            <a:avLst/>
          </a:prstGeom>
          <a:noFill/>
        </p:spPr>
        <p:txBody>
          <a:bodyPr wrap="square">
            <a:spAutoFit/>
          </a:bodyPr>
          <a:lstStyle/>
          <a:p>
            <a:pPr algn="just"/>
            <a:r>
              <a:rPr lang="zh-CN" altLang="zh-CN" sz="2000" kern="100">
                <a:solidFill>
                  <a:srgbClr val="FF0000"/>
                </a:solidFill>
                <a:effectLst/>
                <a:latin typeface="等线" panose="02010600030101010101" charset="-122"/>
                <a:ea typeface="宋体" panose="02010600030101010101" pitchFamily="2" charset="-122"/>
                <a:cs typeface="Times New Roman" panose="02020603050405020304" pitchFamily="18" charset="0"/>
              </a:rPr>
              <a:t>【解析】</a:t>
            </a:r>
            <a:r>
              <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本题考查作品的语言特色，要求学生从文本中找出“奇句、古句”并加以分析如何“融奇崛于平淡”，学生如能对汪曾祺的语言风格有一定的了解对解题更有帮助。奇句，可以是修辞新、句式新、表达新。古句，必须是作者所写的带有文言味道的句子。</a:t>
            </a:r>
            <a:endPar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endParaRPr>
          </a:p>
        </p:txBody>
      </p:sp>
      <p:sp>
        <p:nvSpPr>
          <p:cNvPr id="1048732" name="文本框 8"/>
          <p:cNvSpPr txBox="1"/>
          <p:nvPr/>
        </p:nvSpPr>
        <p:spPr>
          <a:xfrm>
            <a:off x="373741" y="4993929"/>
            <a:ext cx="11339286" cy="1323439"/>
          </a:xfrm>
          <a:prstGeom prst="rect">
            <a:avLst/>
          </a:prstGeom>
          <a:noFill/>
        </p:spPr>
        <p:txBody>
          <a:bodyPr wrap="square">
            <a:spAutoFit/>
          </a:bodyPr>
          <a:lstStyle/>
          <a:p>
            <a:pPr indent="266700" algn="just"/>
            <a:r>
              <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补充：如分析第</a:t>
            </a:r>
            <a:r>
              <a:rPr lang="en-US"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3</a:t>
            </a:r>
            <a:r>
              <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段“</a:t>
            </a:r>
            <a:r>
              <a:rPr lang="zh-CN" altLang="zh-CN" sz="2000" u="wavy" kern="100">
                <a:solidFill>
                  <a:srgbClr val="0000FF"/>
                </a:solidFill>
                <a:effectLst/>
                <a:latin typeface="等线" panose="02010600030101010101" charset="-122"/>
                <a:ea typeface="黑体" panose="02010609060101010101" pitchFamily="49" charset="-122"/>
                <a:cs typeface="Times New Roman" panose="02020603050405020304" pitchFamily="18" charset="0"/>
              </a:rPr>
              <a:t>走到桥上，上面是天，下面是水，觉得体重变得轻了，有凌空之感</a:t>
            </a:r>
            <a:r>
              <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”、第</a:t>
            </a:r>
            <a:r>
              <a:rPr lang="en-US"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7</a:t>
            </a:r>
            <a:r>
              <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段“</a:t>
            </a:r>
            <a:r>
              <a:rPr lang="zh-CN" altLang="zh-CN" sz="2000" u="wavy" kern="100">
                <a:solidFill>
                  <a:srgbClr val="0000FF"/>
                </a:solidFill>
                <a:effectLst/>
                <a:latin typeface="等线" panose="02010600030101010101" charset="-122"/>
                <a:ea typeface="黑体" panose="02010609060101010101" pitchFamily="49" charset="-122"/>
                <a:cs typeface="Times New Roman" panose="02020603050405020304" pitchFamily="18" charset="0"/>
              </a:rPr>
              <a:t>江湖艺人，吃这碗开口饭，是充满辛酸的</a:t>
            </a:r>
            <a:r>
              <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”、第</a:t>
            </a:r>
            <a:r>
              <a:rPr lang="en-US"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9</a:t>
            </a:r>
            <a:r>
              <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段“</a:t>
            </a:r>
            <a:r>
              <a:rPr lang="zh-CN" altLang="zh-CN" sz="2000" u="wavy" kern="100">
                <a:solidFill>
                  <a:srgbClr val="0000FF"/>
                </a:solidFill>
                <a:effectLst/>
                <a:latin typeface="等线" panose="02010600030101010101" charset="-122"/>
                <a:ea typeface="黑体" panose="02010609060101010101" pitchFamily="49" charset="-122"/>
                <a:cs typeface="Times New Roman" panose="02020603050405020304" pitchFamily="18" charset="0"/>
              </a:rPr>
              <a:t>看到船帆在树头后面缓缓移动，缓缓移动的船帆叫我的心有点酸酸的，也甜甜的</a:t>
            </a:r>
            <a:r>
              <a:rPr lang="zh-CN" altLang="zh-CN" sz="2000" kern="100">
                <a:solidFill>
                  <a:srgbClr val="0000FF"/>
                </a:solidFill>
                <a:effectLst/>
                <a:latin typeface="等线" panose="02010600030101010101" charset="-122"/>
                <a:ea typeface="黑体" panose="02010609060101010101" pitchFamily="49" charset="-122"/>
                <a:cs typeface="Times New Roman" panose="02020603050405020304" pitchFamily="18" charset="0"/>
              </a:rPr>
              <a:t>”，言之有理即可。</a:t>
            </a:r>
            <a:endParaRPr lang="zh-CN" altLang="zh-CN" sz="2000" kern="100">
              <a:effectLst/>
              <a:latin typeface="等线" panose="02010600030101010101" charset="-122"/>
              <a:ea typeface="等线" panose="02010600030101010101" charset="-122"/>
              <a:cs typeface="Times New Roman" panose="02020603050405020304" pitchFamily="18" charset="0"/>
            </a:endParaRPr>
          </a:p>
          <a:p>
            <a:pPr indent="266700" algn="just"/>
            <a:r>
              <a:rPr lang="zh-CN" altLang="zh-CN" sz="2000" kern="100">
                <a:solidFill>
                  <a:srgbClr val="FF0000"/>
                </a:solidFill>
                <a:effectLst/>
                <a:latin typeface="等线" panose="02010600030101010101" charset="-122"/>
                <a:ea typeface="黑体" panose="02010609060101010101" pitchFamily="49" charset="-122"/>
                <a:cs typeface="Times New Roman" panose="02020603050405020304" pitchFamily="18" charset="0"/>
              </a:rPr>
              <a:t>注意：分析古句时，不可用文中引用的文字，必须是作者所写的带有文言味道的句子</a:t>
            </a:r>
            <a:r>
              <a:rPr lang="zh-CN" altLang="en-US" sz="2000" kern="100">
                <a:solidFill>
                  <a:srgbClr val="FF0000"/>
                </a:solidFill>
                <a:effectLst/>
                <a:latin typeface="等线" panose="02010600030101010101" charset="-122"/>
                <a:ea typeface="黑体" panose="02010609060101010101" pitchFamily="49" charset="-122"/>
                <a:cs typeface="Times New Roman" panose="02020603050405020304" pitchFamily="18" charset="0"/>
              </a:rPr>
              <a:t>。</a:t>
            </a:r>
            <a:endParaRPr lang="zh-CN" altLang="en-US" sz="2000"/>
          </a:p>
        </p:txBody>
      </p:sp>
      <p:sp>
        <p:nvSpPr>
          <p:cNvPr id="1048733" name="矩形 3"/>
          <p:cNvSpPr/>
          <p:nvPr/>
        </p:nvSpPr>
        <p:spPr>
          <a:xfrm>
            <a:off x="332105" y="38219"/>
            <a:ext cx="3541354" cy="369332"/>
          </a:xfrm>
          <a:prstGeom prst="rect">
            <a:avLst/>
          </a:prstGeom>
          <a:solidFill>
            <a:schemeClr val="bg1"/>
          </a:solidFill>
          <a:ln>
            <a:solidFill>
              <a:schemeClr val="accent1"/>
            </a:solidFill>
          </a:ln>
        </p:spPr>
        <p:txBody>
          <a:bodyPr wrap="none">
            <a:spAutoFit/>
          </a:bodyPr>
          <a:lstStyle/>
          <a:p>
            <a:r>
              <a:rPr lang="zh-CN" altLang="en-US" b="1" kern="100">
                <a:solidFill>
                  <a:srgbClr val="0000CC"/>
                </a:solidFill>
                <a:latin typeface="等线" panose="02010600030101010101" charset="-122"/>
                <a:cs typeface="Times New Roman" panose="02020603050405020304" pitchFamily="18" charset="0"/>
              </a:rPr>
              <a:t>南通泰州二模  汪曾祺</a:t>
            </a:r>
            <a:r>
              <a:rPr lang="en-US" altLang="zh-CN" b="1" kern="100">
                <a:solidFill>
                  <a:srgbClr val="0000CC"/>
                </a:solidFill>
                <a:latin typeface="等线" panose="02010600030101010101" charset="-122"/>
                <a:cs typeface="Times New Roman" panose="02020603050405020304" pitchFamily="18" charset="0"/>
              </a:rPr>
              <a:t>《</a:t>
            </a:r>
            <a:r>
              <a:rPr lang="zh-CN" altLang="en-US" b="1" kern="100">
                <a:solidFill>
                  <a:srgbClr val="0000CC"/>
                </a:solidFill>
                <a:latin typeface="等线" panose="02010600030101010101" charset="-122"/>
                <a:cs typeface="Times New Roman" panose="02020603050405020304" pitchFamily="18" charset="0"/>
              </a:rPr>
              <a:t>文游台</a:t>
            </a:r>
            <a:r>
              <a:rPr lang="en-US" altLang="zh-CN" b="1" kern="100">
                <a:solidFill>
                  <a:srgbClr val="0000CC"/>
                </a:solidFill>
                <a:latin typeface="等线" panose="02010600030101010101" charset="-122"/>
                <a:cs typeface="Times New Roman" panose="02020603050405020304" pitchFamily="18" charset="0"/>
              </a:rPr>
              <a:t>》</a:t>
            </a:r>
            <a:endParaRPr lang="zh-CN" altLang="en-US" b="1">
              <a:solidFill>
                <a:srgbClr val="0000CC"/>
              </a:solidFill>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276" name=""/>
        <p:cNvGrpSpPr/>
        <p:nvPr/>
      </p:nvGrpSpPr>
      <p:grpSpPr>
        <a:xfrm>
          <a:off x="0" y="0"/>
          <a:ext cx="0" cy="0"/>
          <a:chOff x="0" y="0"/>
          <a:chExt cx="0" cy="0"/>
        </a:xfrm>
      </p:grpSpPr>
      <p:sp>
        <p:nvSpPr>
          <p:cNvPr id="1048734" name="文本框 6"/>
          <p:cNvSpPr txBox="1"/>
          <p:nvPr/>
        </p:nvSpPr>
        <p:spPr>
          <a:xfrm>
            <a:off x="4545617" y="184448"/>
            <a:ext cx="6316641" cy="830997"/>
          </a:xfrm>
          <a:prstGeom prst="rect">
            <a:avLst/>
          </a:prstGeom>
          <a:noFill/>
        </p:spPr>
        <p:txBody>
          <a:bodyPr wrap="square">
            <a:spAutoFit/>
          </a:bodyPr>
          <a:lstStyle/>
          <a:p>
            <a:r>
              <a:rPr lang="zh-CN" altLang="en-US" sz="4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小说阅读</a:t>
            </a:r>
            <a:endParaRPr lang="zh-CN" altLang="en-US" sz="4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735" name="文本框 8"/>
          <p:cNvSpPr txBox="1"/>
          <p:nvPr/>
        </p:nvSpPr>
        <p:spPr>
          <a:xfrm>
            <a:off x="873603" y="1867300"/>
            <a:ext cx="11031632" cy="1754326"/>
          </a:xfrm>
          <a:prstGeom prst="rect">
            <a:avLst/>
          </a:prstGeom>
          <a:noFill/>
        </p:spPr>
        <p:txBody>
          <a:bodyPr wrap="square">
            <a:spAutoFit/>
          </a:bodyPr>
          <a:lstStyle/>
          <a:p>
            <a:pPr marL="342900" algn="just">
              <a:tabLst>
                <a:tab pos="2514600" algn="l"/>
                <a:tab pos="4114800" algn="l"/>
                <a:tab pos="7429500" algn="l"/>
              </a:tabLst>
            </a:pPr>
            <a:endParaRPr lang="en-US" altLang="zh-CN" sz="2400" b="1" kern="0">
              <a:solidFill>
                <a:srgbClr val="6686BD"/>
              </a:solidFill>
              <a:latin typeface="方正宋刻本秀楷简体" charset="-122"/>
              <a:ea typeface="方正宋刻本秀楷简体" charset="-122"/>
              <a:cs typeface="Arial" panose="020B0604020202020204" pitchFamily="34" charset="0"/>
            </a:endParaRPr>
          </a:p>
          <a:p>
            <a:r>
              <a:rPr lang="zh-CN" altLang="zh-CN" sz="2800" b="1">
                <a:latin typeface="方正清刻本悦宋简体" charset="-122"/>
                <a:ea typeface="方正清刻本悦宋简体" charset="-122"/>
              </a:rPr>
              <a:t>关键问题</a:t>
            </a:r>
            <a:r>
              <a:rPr lang="zh-CN" altLang="zh-CN" sz="2800"/>
              <a:t> </a:t>
            </a:r>
            <a:r>
              <a:rPr lang="zh-CN" altLang="zh-CN" sz="2800" b="1"/>
              <a:t>：</a:t>
            </a:r>
            <a:r>
              <a:rPr lang="zh-CN" altLang="zh-CN" sz="2800" b="1">
                <a:latin typeface="方正清刻本悦宋简体" charset="-122"/>
                <a:ea typeface="方正清刻本悦宋简体" charset="-122"/>
              </a:rPr>
              <a:t>由“这一类”到“这一篇”——探究小说苦心孤诣处</a:t>
            </a:r>
            <a:endParaRPr lang="zh-CN" altLang="en-US" sz="2800" b="1">
              <a:latin typeface="方正清刻本悦宋简体" charset="-122"/>
              <a:ea typeface="方正清刻本悦宋简体" charset="-122"/>
            </a:endParaRPr>
          </a:p>
          <a:p>
            <a:pPr algn="just"/>
            <a:r>
              <a:rPr lang="en-US" altLang="zh-CN" sz="3200" b="1" kern="100">
                <a:effectLst/>
                <a:latin typeface="方正宋刻本秀楷简体" charset="-122"/>
                <a:ea typeface="方正宋刻本秀楷简体" charset="-122"/>
                <a:cs typeface="Times New Roman" panose="02020603050405020304" pitchFamily="18" charset="0"/>
              </a:rPr>
              <a:t> </a:t>
            </a:r>
            <a:endParaRPr lang="zh-CN" altLang="zh-CN" sz="3200" b="1" kern="100">
              <a:effectLst/>
              <a:latin typeface="方正宋刻本秀楷简体" charset="-122"/>
              <a:ea typeface="方正宋刻本秀楷简体" charset="-122"/>
              <a:cs typeface="Times New Roman" panose="02020603050405020304" pitchFamily="18" charset="0"/>
            </a:endParaRPr>
          </a:p>
          <a:p>
            <a:pPr marL="342900" algn="just">
              <a:tabLst>
                <a:tab pos="2514600" algn="l"/>
                <a:tab pos="4114800" algn="l"/>
                <a:tab pos="7429500" algn="l"/>
              </a:tabLst>
            </a:pPr>
            <a:endParaRPr lang="zh-CN" altLang="zh-CN" sz="2400" b="1" kern="100">
              <a:solidFill>
                <a:srgbClr val="6686BD"/>
              </a:solidFill>
              <a:effectLst/>
              <a:latin typeface="方正宋刻本秀楷简体" charset="-122"/>
              <a:ea typeface="方正宋刻本秀楷简体" charset="-122"/>
              <a:cs typeface="Times New Roman" panose="02020603050405020304" pitchFamily="18" charset="0"/>
            </a:endParaRPr>
          </a:p>
        </p:txBody>
      </p:sp>
      <p:cxnSp>
        <p:nvCxnSpPr>
          <p:cNvPr id="3145731" name="直接连接符 7"/>
          <p:cNvCxnSpPr/>
          <p:nvPr/>
        </p:nvCxnSpPr>
        <p:spPr>
          <a:xfrm flipV="1">
            <a:off x="835102" y="2939655"/>
            <a:ext cx="11137812" cy="7102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48736" name="文本框 9"/>
          <p:cNvSpPr txBox="1"/>
          <p:nvPr/>
        </p:nvSpPr>
        <p:spPr>
          <a:xfrm>
            <a:off x="967464" y="3116820"/>
            <a:ext cx="10534725" cy="3247877"/>
          </a:xfrm>
          <a:prstGeom prst="rect">
            <a:avLst/>
          </a:prstGeom>
          <a:noFill/>
        </p:spPr>
        <p:txBody>
          <a:bodyPr wrap="square">
            <a:spAutoFit/>
          </a:bodyPr>
          <a:lstStyle/>
          <a:p>
            <a:pPr>
              <a:lnSpc>
                <a:spcPct val="150000"/>
              </a:lnSpc>
            </a:pPr>
            <a:r>
              <a:rPr lang="zh-CN" altLang="zh-CN" sz="2800" b="1">
                <a:latin typeface="方正清刻本悦宋简体" charset="-122"/>
                <a:ea typeface="方正清刻本悦宋简体" charset="-122"/>
              </a:rPr>
              <a:t>分析小说基本特征及风格是一种较为</a:t>
            </a:r>
            <a:r>
              <a:rPr lang="zh-CN" altLang="zh-CN" sz="2800" b="1" u="sng">
                <a:solidFill>
                  <a:srgbClr val="C00000"/>
                </a:solidFill>
                <a:latin typeface="方正清刻本悦宋简体" charset="-122"/>
                <a:ea typeface="方正清刻本悦宋简体" charset="-122"/>
              </a:rPr>
              <a:t>新颖的高考题型</a:t>
            </a:r>
            <a:r>
              <a:rPr lang="zh-CN" altLang="zh-CN" sz="2800" b="1">
                <a:latin typeface="方正清刻本悦宋简体" charset="-122"/>
                <a:ea typeface="方正清刻本悦宋简体" charset="-122"/>
              </a:rPr>
              <a:t>，这种命题形式体现了高考的整体性和综合性。</a:t>
            </a:r>
            <a:endParaRPr lang="en-US" altLang="zh-CN" sz="2800" b="1">
              <a:latin typeface="方正清刻本悦宋简体" charset="-122"/>
              <a:ea typeface="方正清刻本悦宋简体" charset="-122"/>
            </a:endParaRPr>
          </a:p>
          <a:p>
            <a:pPr>
              <a:lnSpc>
                <a:spcPct val="150000"/>
              </a:lnSpc>
            </a:pPr>
            <a:r>
              <a:rPr lang="zh-CN" altLang="zh-CN" sz="2800" b="1">
                <a:latin typeface="方正清刻本悦宋简体" charset="-122"/>
                <a:ea typeface="方正清刻本悦宋简体" charset="-122"/>
              </a:rPr>
              <a:t>建议从以下两个方面着手尝试处理这个问题，</a:t>
            </a:r>
            <a:endParaRPr lang="en-US" altLang="zh-CN" sz="2800" b="1">
              <a:latin typeface="方正清刻本悦宋简体" charset="-122"/>
              <a:ea typeface="方正清刻本悦宋简体" charset="-122"/>
            </a:endParaRPr>
          </a:p>
          <a:p>
            <a:pPr>
              <a:lnSpc>
                <a:spcPct val="150000"/>
              </a:lnSpc>
            </a:pPr>
            <a:r>
              <a:rPr lang="zh-CN" altLang="zh-CN" sz="2800" b="1" u="sng">
                <a:effectLst>
                  <a:outerShdw blurRad="38100" dist="38100" dir="2700000" algn="tl">
                    <a:srgbClr val="000000">
                      <a:alpha val="43137"/>
                    </a:srgbClr>
                  </a:outerShdw>
                </a:effectLst>
                <a:latin typeface="方正清刻本悦宋简体" charset="-122"/>
                <a:ea typeface="方正清刻本悦宋简体" charset="-122"/>
              </a:rPr>
              <a:t>一是在考场环境下如何快速进入文本，</a:t>
            </a:r>
            <a:endParaRPr lang="en-US" altLang="zh-CN" sz="2800" b="1" u="sng">
              <a:effectLst>
                <a:outerShdw blurRad="38100" dist="38100" dir="2700000" algn="tl">
                  <a:srgbClr val="000000">
                    <a:alpha val="43137"/>
                  </a:srgbClr>
                </a:outerShdw>
              </a:effectLst>
              <a:latin typeface="方正清刻本悦宋简体" charset="-122"/>
              <a:ea typeface="方正清刻本悦宋简体" charset="-122"/>
            </a:endParaRPr>
          </a:p>
          <a:p>
            <a:pPr>
              <a:lnSpc>
                <a:spcPct val="150000"/>
              </a:lnSpc>
            </a:pPr>
            <a:r>
              <a:rPr lang="zh-CN" altLang="zh-CN" sz="2800" b="1" u="sng">
                <a:effectLst>
                  <a:outerShdw blurRad="38100" dist="38100" dir="2700000" algn="tl">
                    <a:srgbClr val="000000">
                      <a:alpha val="43137"/>
                    </a:srgbClr>
                  </a:outerShdw>
                </a:effectLst>
                <a:latin typeface="方正清刻本悦宋简体" charset="-122"/>
                <a:ea typeface="方正清刻本悦宋简体" charset="-122"/>
              </a:rPr>
              <a:t>二是如何寻找答题角度，精准作答</a:t>
            </a:r>
            <a:r>
              <a:rPr lang="zh-CN" altLang="zh-CN" sz="2800" b="1">
                <a:latin typeface="方正清刻本悦宋简体" charset="-122"/>
                <a:ea typeface="方正清刻本悦宋简体" charset="-122"/>
              </a:rPr>
              <a:t>。</a:t>
            </a:r>
            <a:endParaRPr lang="zh-CN" altLang="zh-CN" sz="2800" b="1">
              <a:latin typeface="方正清刻本悦宋简体" charset="-122"/>
              <a:ea typeface="方正清刻本悦宋简体" charset="-122"/>
            </a:endParaRPr>
          </a:p>
        </p:txBody>
      </p:sp>
      <p:sp>
        <p:nvSpPr>
          <p:cNvPr id="1048737" name="矩形 1"/>
          <p:cNvSpPr/>
          <p:nvPr/>
        </p:nvSpPr>
        <p:spPr>
          <a:xfrm>
            <a:off x="2319236" y="1190339"/>
            <a:ext cx="8169544" cy="523220"/>
          </a:xfrm>
          <a:prstGeom prst="rect">
            <a:avLst/>
          </a:prstGeom>
        </p:spPr>
        <p:txBody>
          <a:bodyPr wrap="none">
            <a:spAutoFit/>
          </a:bodyPr>
          <a:lstStyle/>
          <a:p>
            <a:pPr marL="63500" marR="90805">
              <a:lnSpc>
                <a:spcPct val="100000"/>
              </a:lnSpc>
              <a:spcBef>
                <a:spcPts val="5"/>
              </a:spcBef>
              <a:spcAft>
                <a:spcPct val="0"/>
              </a:spcAft>
            </a:pPr>
            <a:r>
              <a:rPr lang="zh-CN" altLang="zh-CN" sz="2800" b="1" spc="-25">
                <a:solidFill>
                  <a:srgbClr val="FF0000"/>
                </a:solidFill>
                <a:latin typeface="宋体" panose="02010600030101010101" pitchFamily="2" charset="-122"/>
                <a:cs typeface="宋体" panose="02010600030101010101" pitchFamily="2" charset="-122"/>
              </a:rPr>
              <a:t>高考进入因文设题的阶段，考查实质是阅读能力！</a:t>
            </a:r>
            <a:endParaRPr lang="zh-CN" altLang="zh-CN" sz="2800" b="1">
              <a:solidFill>
                <a:srgbClr val="FF0000"/>
              </a:solidFill>
              <a:latin typeface="宋体" panose="02010600030101010101" pitchFamily="2" charset="-122"/>
              <a:cs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36"/>
                                        </p:tgtEl>
                                        <p:attrNameLst>
                                          <p:attrName>style.visibility</p:attrName>
                                        </p:attrNameLst>
                                      </p:cBhvr>
                                      <p:to>
                                        <p:strVal val="visible"/>
                                      </p:to>
                                    </p:set>
                                    <p:animEffect transition="in" filter="fade">
                                      <p:cBhvr>
                                        <p:cTn id="7" dur="500"/>
                                        <p:tgtEl>
                                          <p:spTgt spid="1048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内容占位符 3" descr="t01db6f43fcd41c46df"/>
          <p:cNvPicPr>
            <a:picLocks noChangeAspect="1"/>
          </p:cNvPicPr>
          <p:nvPr/>
        </p:nvPicPr>
        <p:blipFill>
          <a:blip r:embed="rId1"/>
          <a:stretch>
            <a:fillRect/>
          </a:stretch>
        </p:blipFill>
        <p:spPr>
          <a:xfrm>
            <a:off x="360045" y="36830"/>
            <a:ext cx="11701145" cy="6894195"/>
          </a:xfrm>
          <a:prstGeom prst="rect">
            <a:avLst/>
          </a:prstGeom>
          <a:noFill/>
          <a:ln w="9525">
            <a:noFill/>
          </a:ln>
        </p:spPr>
      </p:pic>
      <p:sp>
        <p:nvSpPr>
          <p:cNvPr id="58371" name="标题 58370"/>
          <p:cNvSpPr>
            <a:spLocks noGrp="1"/>
          </p:cNvSpPr>
          <p:nvPr>
            <p:ph type="title"/>
          </p:nvPr>
        </p:nvSpPr>
        <p:spPr>
          <a:xfrm>
            <a:off x="2002155" y="408305"/>
            <a:ext cx="9351645" cy="1282700"/>
          </a:xfrm>
        </p:spPr>
        <p:txBody>
          <a:bodyPr vert="horz" wrap="square" lIns="91440" tIns="45720" rIns="91440" bIns="45720" numCol="1" anchor="ctr" anchorCtr="0" compatLnSpc="1">
            <a:normAutofit fontScale="90000"/>
          </a:bodyPr>
          <a:lstStyle/>
          <a:p>
            <a:pPr marL="838200" marR="0" lvl="0" indent="-838200" algn="l" defTabSz="685800" rtl="0" eaLnBrk="1" fontAlgn="base" latinLnBrk="0" hangingPunct="1">
              <a:lnSpc>
                <a:spcPct val="90000"/>
              </a:lnSpc>
              <a:spcBef>
                <a:spcPct val="0"/>
              </a:spcBef>
              <a:spcAft>
                <a:spcPct val="0"/>
              </a:spcAft>
              <a:buClrTx/>
              <a:buSzTx/>
              <a:buFontTx/>
              <a:buNone/>
              <a:defRPr/>
            </a:pPr>
            <a:r>
              <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j-cs"/>
              </a:rPr>
              <a:t>  1</a:t>
            </a: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j-cs"/>
              </a:rPr>
              <a:t>、</a:t>
            </a:r>
            <a:r>
              <a:rPr kumimoji="0" lang="zh-CN" altLang="en-US" sz="3200" b="1" i="0" u="none" strike="noStrike" kern="1200" cap="none" spc="0" normalizeH="0" baseline="0" noProof="1">
                <a:ln>
                  <a:noFill/>
                </a:ln>
                <a:solidFill>
                  <a:srgbClr val="FF0000"/>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j-cs"/>
              </a:rPr>
              <a:t>何以</a:t>
            </a:r>
            <a:r>
              <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j-cs"/>
              </a:rPr>
              <a:t>战</a:t>
            </a:r>
            <a:r>
              <a:rPr kumimoji="0" lang="en-US" altLang="zh-CN" sz="3200" b="1" i="0" u="none" strike="noStrike" kern="1200" cap="none" spc="0" normalizeH="0" baseline="0" noProof="1">
                <a:ln>
                  <a:noFill/>
                </a:ln>
                <a:solidFill>
                  <a:schemeClr val="tx1"/>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j-cs"/>
              </a:rPr>
              <a:t>? </a:t>
            </a:r>
            <a:br>
              <a:rPr kumimoji="0" lang="en-US" altLang="zh-CN" sz="2500" b="1" i="0" u="none" strike="noStrike" kern="1200" cap="none" spc="0" normalizeH="0" baseline="0" noProof="0">
                <a:ln>
                  <a:noFill/>
                </a:ln>
                <a:solidFill>
                  <a:schemeClr val="tx1"/>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j-cs"/>
              </a:rPr>
            </a:br>
            <a:br>
              <a:rPr kumimoji="0" lang="en-US" altLang="zh-CN" sz="2500" b="1" i="0" u="none" strike="noStrike" kern="1200" cap="none" spc="0" normalizeH="0" baseline="0" noProof="0">
                <a:ln>
                  <a:noFill/>
                </a:ln>
                <a:solidFill>
                  <a:schemeClr val="tx1"/>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j-cs"/>
              </a:rPr>
            </a:br>
            <a:br>
              <a:rPr kumimoji="0" lang="en-US" altLang="zh-CN" sz="3000" b="1" i="0" u="none" strike="noStrike" kern="1200" cap="none" spc="0" normalizeH="0" baseline="0" noProof="0">
                <a:ln>
                  <a:noFill/>
                </a:ln>
                <a:solidFill>
                  <a:schemeClr val="tx1"/>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j-cs"/>
              </a:rPr>
            </a:br>
            <a:endParaRPr kumimoji="0" lang="en-US" altLang="zh-CN" sz="3000" b="1" i="0" u="none" strike="noStrike" kern="1200" cap="none" spc="0" normalizeH="0" baseline="0" noProof="1">
              <a:ln>
                <a:noFill/>
              </a:ln>
              <a:solidFill>
                <a:schemeClr val="tx1"/>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j-cs"/>
            </a:endParaRPr>
          </a:p>
        </p:txBody>
      </p:sp>
      <p:sp>
        <p:nvSpPr>
          <p:cNvPr id="58372" name="文本占位符 58371"/>
          <p:cNvSpPr>
            <a:spLocks noGrp="1"/>
          </p:cNvSpPr>
          <p:nvPr>
            <p:ph idx="1"/>
          </p:nvPr>
        </p:nvSpPr>
        <p:spPr>
          <a:xfrm>
            <a:off x="2279650" y="3486150"/>
            <a:ext cx="7886700" cy="1966913"/>
          </a:xfrm>
        </p:spPr>
        <p:txBody>
          <a:bodyPr vert="horz" wrap="square" lIns="91440" tIns="45720" rIns="91440" bIns="45720" numCol="1" rtlCol="0" anchor="t" anchorCtr="0" compatLnSpc="1">
            <a:noAutofit/>
          </a:bodyPr>
          <a:lstStyle/>
          <a:p>
            <a:pPr marL="514350" marR="0" lvl="1" indent="-171450" algn="l" defTabSz="685800" rtl="0" eaLnBrk="1" fontAlgn="base" latinLnBrk="0" hangingPunct="1">
              <a:lnSpc>
                <a:spcPct val="120000"/>
              </a:lnSpc>
              <a:spcBef>
                <a:spcPts val="375"/>
              </a:spcBef>
              <a:spcAft>
                <a:spcPct val="0"/>
              </a:spcAft>
              <a:buClrTx/>
              <a:buSzTx/>
              <a:buFont typeface="Arial" panose="020B0604020202020204" pitchFamily="34" charset="0"/>
              <a:buChar char="•"/>
              <a:defRPr/>
            </a:pPr>
            <a:r>
              <a:rPr kumimoji="0" lang="zh-CN" altLang="en-US" sz="3200" b="1" i="0" u="none" strike="noStrike" kern="1200" cap="none" spc="0" normalizeH="0" baseline="0" noProof="1">
                <a:ln>
                  <a:noFill/>
                </a:ln>
                <a:solidFill>
                  <a:srgbClr val="FF0000"/>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n-cs"/>
              </a:rPr>
              <a:t>规律四：介宾结构，介词的宾语有时会置于介词前，形成介词的宾语前置。</a:t>
            </a:r>
            <a:endParaRPr kumimoji="0" lang="zh-CN" altLang="en-US" sz="3200" b="1" i="0" u="none" strike="noStrike" kern="1200" cap="none" spc="0" normalizeH="0" baseline="0" noProof="1">
              <a:ln>
                <a:noFill/>
              </a:ln>
              <a:solidFill>
                <a:srgbClr val="FF0000"/>
              </a:solidFill>
              <a:effectLst>
                <a:outerShdw blurRad="38100" dist="38100" dir="2700000">
                  <a:srgbClr val="C0C0C0"/>
                </a:outerShdw>
              </a:effectLst>
              <a:uLnTx/>
              <a:uFillTx/>
              <a:latin typeface="黑体" panose="02010609060101010101" pitchFamily="49" charset="-122"/>
              <a:ea typeface="黑体" panose="02010609060101010101" pitchFamily="49" charset="-122"/>
              <a:cs typeface="+mn-cs"/>
            </a:endParaRPr>
          </a:p>
        </p:txBody>
      </p:sp>
      <p:sp>
        <p:nvSpPr>
          <p:cNvPr id="58374" name="文本框 58373"/>
          <p:cNvSpPr txBox="1"/>
          <p:nvPr/>
        </p:nvSpPr>
        <p:spPr>
          <a:xfrm>
            <a:off x="2279650" y="981075"/>
            <a:ext cx="2160588" cy="583565"/>
          </a:xfrm>
          <a:prstGeom prst="rect">
            <a:avLst/>
          </a:prstGeom>
          <a:noFill/>
          <a:ln w="9525">
            <a:noFill/>
          </a:ln>
        </p:spPr>
        <p:txBody>
          <a:bodyPr>
            <a:spAutoFit/>
          </a:bodyPr>
          <a:lstStyle/>
          <a:p>
            <a:pPr marR="0" defTabSz="914400">
              <a:spcBef>
                <a:spcPct val="50000"/>
              </a:spcBef>
              <a:buClrTx/>
              <a:buSzTx/>
              <a:defRPr/>
            </a:pPr>
            <a:r>
              <a:rPr kumimoji="0" lang="en-US" altLang="zh-CN" sz="32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32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何以”</a:t>
            </a:r>
            <a:endParaRPr kumimoji="0" lang="zh-CN" altLang="en-US" sz="32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8375" name="右箭头 58374"/>
          <p:cNvSpPr/>
          <p:nvPr/>
        </p:nvSpPr>
        <p:spPr>
          <a:xfrm>
            <a:off x="4151313" y="1196975"/>
            <a:ext cx="1127125" cy="287338"/>
          </a:xfrm>
          <a:prstGeom prst="rightArrow">
            <a:avLst>
              <a:gd name="adj1" fmla="val 50000"/>
              <a:gd name="adj2" fmla="val 97993"/>
            </a:avLst>
          </a:prstGeom>
          <a:solidFill>
            <a:srgbClr val="00FFFF"/>
          </a:solidFill>
          <a:ln w="0" cap="flat" cmpd="sng">
            <a:solidFill>
              <a:schemeClr val="tx1"/>
            </a:solidFill>
            <a:prstDash val="solid"/>
            <a:miter/>
            <a:headEnd type="none" w="med" len="med"/>
            <a:tailEnd type="none" w="med" len="med"/>
          </a:ln>
        </p:spPr>
        <p:txBody>
          <a:bodyPr/>
          <a:lstStyle/>
          <a:p>
            <a:endParaRPr lang="zh-CN" altLang="en-US">
              <a:latin typeface="Arial" panose="020B0604020202020204" pitchFamily="34" charset="0"/>
            </a:endParaRPr>
          </a:p>
        </p:txBody>
      </p:sp>
      <p:sp>
        <p:nvSpPr>
          <p:cNvPr id="58376" name="文本框 58375"/>
          <p:cNvSpPr txBox="1"/>
          <p:nvPr/>
        </p:nvSpPr>
        <p:spPr>
          <a:xfrm>
            <a:off x="5375275" y="981075"/>
            <a:ext cx="2630488" cy="583565"/>
          </a:xfrm>
          <a:prstGeom prst="rect">
            <a:avLst/>
          </a:prstGeom>
          <a:noFill/>
          <a:ln w="9525">
            <a:noFill/>
          </a:ln>
        </p:spPr>
        <p:txBody>
          <a:bodyPr>
            <a:spAutoFit/>
          </a:bodyPr>
          <a:lstStyle/>
          <a:p>
            <a:pPr marR="0" defTabSz="914400">
              <a:spcBef>
                <a:spcPct val="50000"/>
              </a:spcBef>
              <a:buClrTx/>
              <a:buSzTx/>
              <a:defRPr/>
            </a:pPr>
            <a:r>
              <a:rPr kumimoji="0" lang="en-US" altLang="zh-CN" sz="3200" b="1" kern="1200" cap="none" spc="0" normalizeH="0" baseline="0" noProof="1">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32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以何”</a:t>
            </a:r>
            <a:endParaRPr kumimoji="0" lang="zh-CN" altLang="en-US" sz="32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8377" name="文本框 58376"/>
          <p:cNvSpPr txBox="1"/>
          <p:nvPr/>
        </p:nvSpPr>
        <p:spPr>
          <a:xfrm>
            <a:off x="2782888" y="2420938"/>
            <a:ext cx="2017713" cy="583565"/>
          </a:xfrm>
          <a:prstGeom prst="rect">
            <a:avLst/>
          </a:prstGeom>
          <a:noFill/>
          <a:ln w="9525">
            <a:noFill/>
          </a:ln>
        </p:spPr>
        <p:txBody>
          <a:bodyPr>
            <a:spAutoFit/>
          </a:bodyPr>
          <a:lstStyle/>
          <a:p>
            <a:pPr marR="0" defTabSz="914400">
              <a:spcBef>
                <a:spcPct val="50000"/>
              </a:spcBef>
              <a:buClrTx/>
              <a:buSzTx/>
              <a:defRPr/>
            </a:pPr>
            <a:r>
              <a:rPr kumimoji="0" lang="en-US" altLang="zh-CN" sz="3200" b="1" kern="1200" cap="none" spc="0" normalizeH="0" baseline="0" noProof="1">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32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谁与</a:t>
            </a:r>
            <a:r>
              <a:rPr kumimoji="0" lang="zh-CN" altLang="en-US" sz="3200" b="1" kern="1200" cap="none" spc="0" normalizeH="0" baseline="0" noProof="1">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endParaRPr kumimoji="0" lang="zh-CN" altLang="en-US" sz="3200" b="1" kern="1200" cap="none" spc="0" normalizeH="0" baseline="0" noProof="1">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58378" name="右箭头 58377"/>
          <p:cNvSpPr/>
          <p:nvPr/>
        </p:nvSpPr>
        <p:spPr>
          <a:xfrm>
            <a:off x="4295775" y="2565400"/>
            <a:ext cx="863600" cy="287338"/>
          </a:xfrm>
          <a:prstGeom prst="rightArrow">
            <a:avLst>
              <a:gd name="adj1" fmla="val 50000"/>
              <a:gd name="adj2" fmla="val 75082"/>
            </a:avLst>
          </a:prstGeom>
          <a:solidFill>
            <a:srgbClr val="00FFFF"/>
          </a:solidFill>
          <a:ln w="0" cap="flat" cmpd="sng">
            <a:solidFill>
              <a:schemeClr val="tx1"/>
            </a:solidFill>
            <a:prstDash val="solid"/>
            <a:miter/>
            <a:headEnd type="none" w="med" len="med"/>
            <a:tailEnd type="none" w="med" len="med"/>
          </a:ln>
        </p:spPr>
        <p:txBody>
          <a:bodyPr/>
          <a:lstStyle/>
          <a:p>
            <a:endParaRPr lang="zh-CN" altLang="en-US">
              <a:latin typeface="Arial" panose="020B0604020202020204" pitchFamily="34" charset="0"/>
            </a:endParaRPr>
          </a:p>
        </p:txBody>
      </p:sp>
      <p:sp>
        <p:nvSpPr>
          <p:cNvPr id="58379" name="文本框 58378"/>
          <p:cNvSpPr txBox="1"/>
          <p:nvPr/>
        </p:nvSpPr>
        <p:spPr>
          <a:xfrm>
            <a:off x="5159375" y="2420938"/>
            <a:ext cx="1871663" cy="583565"/>
          </a:xfrm>
          <a:prstGeom prst="rect">
            <a:avLst/>
          </a:prstGeom>
          <a:noFill/>
          <a:ln w="9525">
            <a:noFill/>
          </a:ln>
        </p:spPr>
        <p:txBody>
          <a:bodyPr>
            <a:spAutoFit/>
          </a:bodyPr>
          <a:lstStyle/>
          <a:p>
            <a:pPr marR="0" defTabSz="914400">
              <a:spcBef>
                <a:spcPct val="50000"/>
              </a:spcBef>
              <a:buClrTx/>
              <a:buSzTx/>
              <a:defRPr/>
            </a:pPr>
            <a:r>
              <a:rPr kumimoji="0" lang="en-US" altLang="zh-CN" sz="3200" b="1" kern="1200" cap="none" spc="0" normalizeH="0" baseline="0" noProof="1">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r>
              <a:rPr kumimoji="0" lang="zh-CN" altLang="en-US" sz="3200" b="1" kern="1200" cap="none" spc="0" normalizeH="0" baseline="0"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与谁</a:t>
            </a:r>
            <a:r>
              <a:rPr kumimoji="0" lang="zh-CN" altLang="en-US" sz="3200" b="1" kern="1200" cap="none" spc="0" normalizeH="0" baseline="0" noProof="1">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endParaRPr kumimoji="0" lang="zh-CN" altLang="en-US" sz="3200" b="1" kern="1200" cap="none" spc="0" normalizeH="0" baseline="0" noProof="1">
              <a:solidFill>
                <a:srgbClr val="00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12299" name="矩形 58381"/>
          <p:cNvSpPr/>
          <p:nvPr/>
        </p:nvSpPr>
        <p:spPr>
          <a:xfrm>
            <a:off x="2492375" y="1663700"/>
            <a:ext cx="4471035" cy="583565"/>
          </a:xfrm>
          <a:prstGeom prst="rect">
            <a:avLst/>
          </a:prstGeom>
          <a:noFill/>
          <a:ln w="9525">
            <a:noFill/>
          </a:ln>
        </p:spPr>
        <p:txBody>
          <a:bodyPr wrap="none">
            <a:spAutoFit/>
          </a:bodyPr>
          <a:lstStyle/>
          <a:p>
            <a:r>
              <a:rPr lang="en-US" altLang="zh-CN" sz="3200" b="1">
                <a:solidFill>
                  <a:schemeClr val="tx2"/>
                </a:solidFill>
                <a:latin typeface="黑体" panose="02010609060101010101" pitchFamily="49" charset="-122"/>
                <a:ea typeface="黑体" panose="02010609060101010101" pitchFamily="49" charset="-122"/>
              </a:rPr>
              <a:t>2</a:t>
            </a:r>
            <a:r>
              <a:rPr lang="zh-CN" altLang="en-US" sz="3200" b="1">
                <a:solidFill>
                  <a:schemeClr val="tx2"/>
                </a:solidFill>
                <a:latin typeface="黑体" panose="02010609060101010101" pitchFamily="49" charset="-122"/>
                <a:ea typeface="黑体" panose="02010609060101010101" pitchFamily="49" charset="-122"/>
              </a:rPr>
              <a:t>、微斯人，吾</a:t>
            </a:r>
            <a:r>
              <a:rPr lang="zh-CN" altLang="en-US" sz="3200" b="1">
                <a:solidFill>
                  <a:srgbClr val="FF0000"/>
                </a:solidFill>
                <a:latin typeface="黑体" panose="02010609060101010101" pitchFamily="49" charset="-122"/>
                <a:ea typeface="黑体" panose="02010609060101010101" pitchFamily="49" charset="-122"/>
              </a:rPr>
              <a:t>谁与</a:t>
            </a:r>
            <a:r>
              <a:rPr lang="zh-CN" altLang="en-US" sz="3200" b="1">
                <a:solidFill>
                  <a:schemeClr val="tx2"/>
                </a:solidFill>
                <a:latin typeface="黑体" panose="02010609060101010101" pitchFamily="49" charset="-122"/>
                <a:ea typeface="黑体" panose="02010609060101010101" pitchFamily="49" charset="-122"/>
              </a:rPr>
              <a:t>归？</a:t>
            </a:r>
            <a:endParaRPr lang="zh-CN" altLang="en-US" sz="3200" b="1">
              <a:solidFill>
                <a:schemeClr val="tx2"/>
              </a:solidFill>
              <a:latin typeface="黑体" panose="02010609060101010101" pitchFamily="49" charset="-122"/>
              <a:ea typeface="黑体" panose="02010609060101010101" pitchFamily="49" charset="-122"/>
            </a:endParaRPr>
          </a:p>
        </p:txBody>
      </p:sp>
      <p:sp>
        <p:nvSpPr>
          <p:cNvPr id="2"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17419" name="页脚占位符 2"/>
          <p:cNvSpPr txBox="1">
            <a:spLocks noGrp="1"/>
          </p:cNvSpPr>
          <p:nvPr>
            <p:ph type="ftr" sz="quarter" idx="11"/>
          </p:nvPr>
        </p:nvSpPr>
        <p:spPr>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12302"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
        <p:nvSpPr>
          <p:cNvPr id="12303" name="矩形 55307"/>
          <p:cNvSpPr>
            <a:spLocks noTextEdit="1"/>
          </p:cNvSpPr>
          <p:nvPr/>
        </p:nvSpPr>
        <p:spPr>
          <a:xfrm rot="5400000">
            <a:off x="155575" y="2600325"/>
            <a:ext cx="3671888" cy="576263"/>
          </a:xfrm>
          <a:prstGeom prst="rect">
            <a:avLst/>
          </a:prstGeom>
        </p:spPr>
        <p:txBody>
          <a:bodyPr vert="eaVert" wrap="none" fromWordArt="1">
            <a:prstTxWarp prst="textPlain">
              <a:avLst>
                <a:gd name="adj" fmla="val 50000"/>
              </a:avLst>
            </a:prstTxWarp>
            <a:normAutofit/>
          </a:bodyPr>
          <a:lstStyle/>
          <a:p>
            <a:pPr algn="ctr" eaLnBrk="0" hangingPunct="0"/>
            <a:r>
              <a:rPr lang="zh-CN" altLang="en-US" sz="3600" b="1">
                <a:solidFill>
                  <a:srgbClr val="336699"/>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宾语前置句</a:t>
            </a:r>
            <a:endParaRPr lang="zh-CN" altLang="en-US" sz="3600" b="1">
              <a:solidFill>
                <a:srgbClr val="336699"/>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4"/>
                                        </p:tgtEl>
                                        <p:attrNameLst>
                                          <p:attrName>style.visibility</p:attrName>
                                        </p:attrNameLst>
                                      </p:cBhvr>
                                      <p:to>
                                        <p:strVal val="visible"/>
                                      </p:to>
                                    </p:set>
                                    <p:animEffect transition="in" filter="blinds(horizontal)">
                                      <p:cBhvr>
                                        <p:cTn id="7" dur="500"/>
                                        <p:tgtEl>
                                          <p:spTgt spid="583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8375"/>
                                        </p:tgtEl>
                                        <p:attrNameLst>
                                          <p:attrName>style.visibility</p:attrName>
                                        </p:attrNameLst>
                                      </p:cBhvr>
                                      <p:to>
                                        <p:strVal val="visible"/>
                                      </p:to>
                                    </p:set>
                                    <p:anim calcmode="lin" valueType="num">
                                      <p:cBhvr additive="base">
                                        <p:cTn id="12" dur="500" fill="hold"/>
                                        <p:tgtEl>
                                          <p:spTgt spid="58375"/>
                                        </p:tgtEl>
                                        <p:attrNameLst>
                                          <p:attrName>ppt_x</p:attrName>
                                        </p:attrNameLst>
                                      </p:cBhvr>
                                      <p:tavLst>
                                        <p:tav tm="0">
                                          <p:val>
                                            <p:strVal val="#ppt_x"/>
                                          </p:val>
                                        </p:tav>
                                        <p:tav tm="100000">
                                          <p:val>
                                            <p:strVal val="#ppt_x"/>
                                          </p:val>
                                        </p:tav>
                                      </p:tavLst>
                                    </p:anim>
                                    <p:anim calcmode="lin" valueType="num">
                                      <p:cBhvr additive="base">
                                        <p:cTn id="13" dur="500" fill="hold"/>
                                        <p:tgtEl>
                                          <p:spTgt spid="5837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8376"/>
                                        </p:tgtEl>
                                        <p:attrNameLst>
                                          <p:attrName>style.visibility</p:attrName>
                                        </p:attrNameLst>
                                      </p:cBhvr>
                                      <p:to>
                                        <p:strVal val="visible"/>
                                      </p:to>
                                    </p:set>
                                    <p:animEffect transition="in" filter="blinds(horizontal)">
                                      <p:cBhvr>
                                        <p:cTn id="18" dur="500"/>
                                        <p:tgtEl>
                                          <p:spTgt spid="5837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8377"/>
                                        </p:tgtEl>
                                        <p:attrNameLst>
                                          <p:attrName>style.visibility</p:attrName>
                                        </p:attrNameLst>
                                      </p:cBhvr>
                                      <p:to>
                                        <p:strVal val="visible"/>
                                      </p:to>
                                    </p:set>
                                    <p:animEffect transition="in" filter="blinds(horizontal)">
                                      <p:cBhvr>
                                        <p:cTn id="23" dur="500"/>
                                        <p:tgtEl>
                                          <p:spTgt spid="5837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8378"/>
                                        </p:tgtEl>
                                        <p:attrNameLst>
                                          <p:attrName>style.visibility</p:attrName>
                                        </p:attrNameLst>
                                      </p:cBhvr>
                                      <p:to>
                                        <p:strVal val="visible"/>
                                      </p:to>
                                    </p:set>
                                    <p:anim calcmode="lin" valueType="num">
                                      <p:cBhvr additive="base">
                                        <p:cTn id="28" dur="500" fill="hold"/>
                                        <p:tgtEl>
                                          <p:spTgt spid="58378"/>
                                        </p:tgtEl>
                                        <p:attrNameLst>
                                          <p:attrName>ppt_x</p:attrName>
                                        </p:attrNameLst>
                                      </p:cBhvr>
                                      <p:tavLst>
                                        <p:tav tm="0">
                                          <p:val>
                                            <p:strVal val="#ppt_x"/>
                                          </p:val>
                                        </p:tav>
                                        <p:tav tm="100000">
                                          <p:val>
                                            <p:strVal val="#ppt_x"/>
                                          </p:val>
                                        </p:tav>
                                      </p:tavLst>
                                    </p:anim>
                                    <p:anim calcmode="lin" valueType="num">
                                      <p:cBhvr additive="base">
                                        <p:cTn id="29" dur="500" fill="hold"/>
                                        <p:tgtEl>
                                          <p:spTgt spid="5837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8379"/>
                                        </p:tgtEl>
                                        <p:attrNameLst>
                                          <p:attrName>style.visibility</p:attrName>
                                        </p:attrNameLst>
                                      </p:cBhvr>
                                      <p:to>
                                        <p:strVal val="visible"/>
                                      </p:to>
                                    </p:set>
                                    <p:animEffect transition="in" filter="blinds(horizontal)">
                                      <p:cBhvr>
                                        <p:cTn id="34" dur="500"/>
                                        <p:tgtEl>
                                          <p:spTgt spid="5837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1" nodeType="clickEffect">
                                  <p:stCondLst>
                                    <p:cond delay="0"/>
                                  </p:stCondLst>
                                  <p:childTnLst>
                                    <p:set>
                                      <p:cBhvr>
                                        <p:cTn id="38" dur="1" fill="hold">
                                          <p:stCondLst>
                                            <p:cond delay="0"/>
                                          </p:stCondLst>
                                        </p:cTn>
                                        <p:tgtEl>
                                          <p:spTgt spid="58372">
                                            <p:txEl>
                                              <p:pRg st="0" end="0"/>
                                            </p:txEl>
                                          </p:spTgt>
                                        </p:tgtEl>
                                        <p:attrNameLst>
                                          <p:attrName>style.visibility</p:attrName>
                                        </p:attrNameLst>
                                      </p:cBhvr>
                                      <p:to>
                                        <p:strVal val="visible"/>
                                      </p:to>
                                    </p:set>
                                    <p:anim calcmode="lin" valueType="num">
                                      <p:cBhvr additive="base">
                                        <p:cTn id="39" dur="500" fill="hold"/>
                                        <p:tgtEl>
                                          <p:spTgt spid="5837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83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1" build="p"/>
      <p:bldP spid="58374" grpId="0"/>
      <p:bldP spid="58376" grpId="0"/>
      <p:bldP spid="58377" grpId="0"/>
      <p:bldP spid="5837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277" name=""/>
        <p:cNvGrpSpPr/>
        <p:nvPr/>
      </p:nvGrpSpPr>
      <p:grpSpPr>
        <a:xfrm>
          <a:off x="0" y="0"/>
          <a:ext cx="0" cy="0"/>
          <a:chOff x="0" y="0"/>
          <a:chExt cx="0" cy="0"/>
        </a:xfrm>
      </p:grpSpPr>
      <p:sp>
        <p:nvSpPr>
          <p:cNvPr id="1048738" name="文本框 5"/>
          <p:cNvSpPr txBox="1"/>
          <p:nvPr/>
        </p:nvSpPr>
        <p:spPr>
          <a:xfrm>
            <a:off x="4076834" y="298933"/>
            <a:ext cx="7247083" cy="1200329"/>
          </a:xfrm>
          <a:prstGeom prst="rect">
            <a:avLst/>
          </a:prstGeom>
          <a:noFill/>
        </p:spPr>
        <p:txBody>
          <a:bodyPr wrap="square">
            <a:spAutoFit/>
          </a:bodyPr>
          <a:lstStyle/>
          <a:p>
            <a:r>
              <a:rPr lang="zh-CN" altLang="zh-CN"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学法指导</a:t>
            </a:r>
            <a:r>
              <a:rPr lang="zh-CN" altLang="en-US"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a:t>
            </a:r>
            <a:r>
              <a:rPr lang="zh-CN" altLang="zh-CN"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（一）熟悉考题形式</a:t>
            </a:r>
            <a:endParaRPr lang="zh-CN" altLang="zh-CN"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a:p>
            <a:r>
              <a:rPr lang="en-US" altLang="zh-CN" sz="4000"/>
              <a:t> </a:t>
            </a:r>
            <a:endParaRPr lang="zh-CN" altLang="zh-CN" sz="4000"/>
          </a:p>
        </p:txBody>
      </p:sp>
      <p:graphicFrame>
        <p:nvGraphicFramePr>
          <p:cNvPr id="4194322" name="表格 2"/>
          <p:cNvGraphicFramePr>
            <a:graphicFrameLocks noGrp="1"/>
          </p:cNvGraphicFramePr>
          <p:nvPr/>
        </p:nvGraphicFramePr>
        <p:xfrm>
          <a:off x="789271" y="1395662"/>
          <a:ext cx="10828422" cy="4964002"/>
        </p:xfrm>
        <a:graphic>
          <a:graphicData uri="http://schemas.openxmlformats.org/drawingml/2006/table">
            <a:tbl>
              <a:tblPr/>
              <a:tblGrid>
                <a:gridCol w="2021306"/>
                <a:gridCol w="4639377"/>
                <a:gridCol w="2040555"/>
                <a:gridCol w="2127184"/>
              </a:tblGrid>
              <a:tr h="349724">
                <a:tc gridSpan="3">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审题</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答题</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9145">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提问方式</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题干示例</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题型特点</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wrap="square"/>
                    <a:lstStyle/>
                    <a:p>
                      <a:pPr marL="342900" lvl="0" indent="-342900" algn="just">
                        <a:spcAft>
                          <a:spcPct val="0"/>
                        </a:spcAft>
                        <a:buFont typeface="+mj-lt"/>
                        <a:buAutoNum type="arabicPeriod"/>
                        <a:tabLst>
                          <a:tab pos="198120" algn="l"/>
                        </a:tabLst>
                      </a:pPr>
                      <a:r>
                        <a:rPr lang="zh-CN" sz="2000" kern="100">
                          <a:latin typeface="黑体" panose="02010609060101010101" pitchFamily="49" charset="-122"/>
                          <a:ea typeface="黑体" panose="02010609060101010101" pitchFamily="49" charset="-122"/>
                          <a:cs typeface="Times New Roman" panose="02020603050405020304"/>
                        </a:rPr>
                        <a:t>准确理解术语含义及其互相关系</a:t>
                      </a:r>
                      <a:endParaRPr lang="zh-CN" sz="2000" kern="100">
                        <a:latin typeface="黑体" panose="02010609060101010101" pitchFamily="49" charset="-122"/>
                        <a:ea typeface="黑体" panose="02010609060101010101" pitchFamily="49" charset="-122"/>
                        <a:cs typeface="Times New Roman" panose="02020603050405020304"/>
                      </a:endParaRPr>
                    </a:p>
                    <a:p>
                      <a:pPr marL="342900" lvl="0" indent="-342900" algn="just">
                        <a:spcAft>
                          <a:spcPct val="0"/>
                        </a:spcAft>
                        <a:buFont typeface="+mj-lt"/>
                        <a:buAutoNum type="arabicPeriod"/>
                        <a:tabLst>
                          <a:tab pos="198120" algn="l"/>
                        </a:tabLst>
                      </a:pPr>
                      <a:r>
                        <a:rPr lang="zh-CN" sz="2000" kern="100">
                          <a:latin typeface="黑体" panose="02010609060101010101" pitchFamily="49" charset="-122"/>
                          <a:ea typeface="黑体" panose="02010609060101010101" pitchFamily="49" charset="-122"/>
                          <a:cs typeface="Times New Roman" panose="02020603050405020304"/>
                        </a:rPr>
                        <a:t>准确理解所给出的特征或风格含义</a:t>
                      </a:r>
                      <a:endParaRPr lang="zh-CN" sz="2000" kern="100">
                        <a:latin typeface="黑体" panose="02010609060101010101" pitchFamily="49" charset="-122"/>
                        <a:ea typeface="黑体" panose="02010609060101010101" pitchFamily="49" charset="-122"/>
                        <a:cs typeface="Times New Roman" panose="02020603050405020304"/>
                      </a:endParaRPr>
                    </a:p>
                    <a:p>
                      <a:pPr marL="342900" lvl="0" indent="-342900" algn="just">
                        <a:spcAft>
                          <a:spcPct val="0"/>
                        </a:spcAft>
                        <a:buFont typeface="+mj-lt"/>
                        <a:buAutoNum type="arabicPeriod"/>
                        <a:tabLst>
                          <a:tab pos="198120" algn="l"/>
                        </a:tabLst>
                      </a:pPr>
                      <a:r>
                        <a:rPr lang="zh-CN" sz="2000" kern="100">
                          <a:latin typeface="黑体" panose="02010609060101010101" pitchFamily="49" charset="-122"/>
                          <a:ea typeface="黑体" panose="02010609060101010101" pitchFamily="49" charset="-122"/>
                          <a:cs typeface="Times New Roman" panose="02020603050405020304"/>
                        </a:rPr>
                        <a:t>结合文本从内容、情感、主题、情节、人物、环境、语言等多角度分析</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333">
                <a:tc rowSpan="3">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以“个”考“类”</a:t>
                      </a:r>
                      <a:endParaRPr lang="zh-CN" sz="2000" kern="100">
                        <a:latin typeface="黑体" panose="02010609060101010101" pitchFamily="49" charset="-122"/>
                        <a:ea typeface="黑体" panose="02010609060101010101" pitchFamily="49" charset="-122"/>
                        <a:cs typeface="Times New Roman" panose="02020603050405020304"/>
                      </a:endParaRPr>
                    </a:p>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（考查该篇文本所体现的文体特征）</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just">
                        <a:spcAft>
                          <a:spcPct val="0"/>
                        </a:spcAft>
                      </a:pPr>
                      <a:r>
                        <a:rPr lang="zh-CN" sz="2000" kern="100">
                          <a:latin typeface="黑体" panose="02010609060101010101" pitchFamily="49" charset="-122"/>
                          <a:ea typeface="黑体" panose="02010609060101010101" pitchFamily="49" charset="-122"/>
                          <a:cs typeface="Times New Roman" panose="02020603050405020304"/>
                        </a:rPr>
                        <a:t>结合本文，谈谈幻想小说中“科学”与“幻想”的关系。（</a:t>
                      </a:r>
                      <a:r>
                        <a:rPr lang="en-US" sz="2000" kern="100">
                          <a:latin typeface="黑体" panose="02010609060101010101" pitchFamily="49" charset="-122"/>
                          <a:ea typeface="黑体" panose="02010609060101010101" pitchFamily="49" charset="-122"/>
                          <a:cs typeface="Times New Roman" panose="02020603050405020304"/>
                        </a:rPr>
                        <a:t>2018</a:t>
                      </a:r>
                      <a:r>
                        <a:rPr lang="zh-CN" sz="2000" kern="100">
                          <a:latin typeface="黑体" panose="02010609060101010101" pitchFamily="49" charset="-122"/>
                          <a:ea typeface="黑体" panose="02010609060101010101" pitchFamily="49" charset="-122"/>
                          <a:cs typeface="Times New Roman" panose="02020603050405020304"/>
                        </a:rPr>
                        <a:t>全国</a:t>
                      </a:r>
                      <a:r>
                        <a:rPr lang="en-US" sz="2000" kern="100">
                          <a:latin typeface="黑体" panose="02010609060101010101" pitchFamily="49" charset="-122"/>
                          <a:ea typeface="黑体" panose="02010609060101010101" pitchFamily="49" charset="-122"/>
                          <a:cs typeface="Times New Roman" panose="02020603050405020304"/>
                        </a:rPr>
                        <a:t>III</a:t>
                      </a:r>
                      <a:r>
                        <a:rPr lang="zh-CN" sz="2000" kern="100">
                          <a:latin typeface="黑体" panose="02010609060101010101" pitchFamily="49" charset="-122"/>
                          <a:ea typeface="黑体" panose="02010609060101010101" pitchFamily="49" charset="-122"/>
                          <a:cs typeface="Times New Roman" panose="02020603050405020304"/>
                        </a:rPr>
                        <a:t>卷）</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wrap="square"/>
                    <a:lstStyle/>
                    <a:p>
                      <a:pPr marL="342900" lvl="0" indent="-342900" algn="just">
                        <a:spcAft>
                          <a:spcPct val="0"/>
                        </a:spcAft>
                        <a:buFont typeface="+mj-lt"/>
                        <a:buAutoNum type="arabicPeriod"/>
                        <a:tabLst>
                          <a:tab pos="198120" algn="l"/>
                        </a:tabLst>
                      </a:pPr>
                      <a:r>
                        <a:rPr lang="zh-CN" sz="2000" kern="100">
                          <a:latin typeface="黑体" panose="02010609060101010101" pitchFamily="49" charset="-122"/>
                          <a:ea typeface="黑体" panose="02010609060101010101" pitchFamily="49" charset="-122"/>
                          <a:cs typeface="Times New Roman" panose="02020603050405020304"/>
                        </a:rPr>
                        <a:t>给出文体特征</a:t>
                      </a:r>
                      <a:endParaRPr lang="zh-CN" sz="2000" kern="100">
                        <a:latin typeface="黑体" panose="02010609060101010101" pitchFamily="49" charset="-122"/>
                        <a:ea typeface="黑体" panose="02010609060101010101" pitchFamily="49" charset="-122"/>
                        <a:cs typeface="Times New Roman" panose="02020603050405020304"/>
                      </a:endParaRPr>
                    </a:p>
                    <a:p>
                      <a:pPr marL="342900" lvl="0" indent="-342900" algn="just">
                        <a:spcAft>
                          <a:spcPct val="0"/>
                        </a:spcAft>
                        <a:buFont typeface="+mj-lt"/>
                        <a:buAutoNum type="arabicPeriod"/>
                        <a:tabLst>
                          <a:tab pos="198120" algn="l"/>
                        </a:tabLst>
                      </a:pPr>
                      <a:r>
                        <a:rPr lang="zh-CN" sz="2000" kern="100">
                          <a:latin typeface="黑体" panose="02010609060101010101" pitchFamily="49" charset="-122"/>
                          <a:ea typeface="黑体" panose="02010609060101010101" pitchFamily="49" charset="-122"/>
                          <a:cs typeface="Times New Roman" panose="02020603050405020304"/>
                        </a:rPr>
                        <a:t>以文本为例具体分析这种特征</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cPr/>
                </a:tc>
              </a:tr>
              <a:tr h="1042542">
                <a:tc vMerge="1">
                  <a:tcPr/>
                </a:tc>
                <a:tc>
                  <a:txBody>
                    <a:bodyPr wrap="square"/>
                    <a:lstStyle/>
                    <a:p>
                      <a:pPr algn="just">
                        <a:spcAft>
                          <a:spcPct val="0"/>
                        </a:spcAft>
                      </a:pPr>
                      <a:r>
                        <a:rPr lang="zh-CN" sz="2000" kern="100">
                          <a:latin typeface="黑体" panose="02010609060101010101" pitchFamily="49" charset="-122"/>
                          <a:ea typeface="黑体" panose="02010609060101010101" pitchFamily="49" charset="-122"/>
                          <a:cs typeface="Times New Roman" panose="02020603050405020304"/>
                        </a:rPr>
                        <a:t>《理水》是鲁迅小说集《故事新编》中的一篇，请从“故事”与“新编”的角度简析本文的基本特征。（</a:t>
                      </a:r>
                      <a:r>
                        <a:rPr lang="en-US" sz="2000" kern="100">
                          <a:latin typeface="黑体" panose="02010609060101010101" pitchFamily="49" charset="-122"/>
                          <a:ea typeface="黑体" panose="02010609060101010101" pitchFamily="49" charset="-122"/>
                          <a:cs typeface="Times New Roman" panose="02020603050405020304"/>
                        </a:rPr>
                        <a:t>2019</a:t>
                      </a:r>
                      <a:r>
                        <a:rPr lang="zh-CN" sz="2000" kern="100">
                          <a:latin typeface="黑体" panose="02010609060101010101" pitchFamily="49" charset="-122"/>
                          <a:ea typeface="黑体" panose="02010609060101010101" pitchFamily="49" charset="-122"/>
                          <a:cs typeface="Times New Roman" panose="02020603050405020304"/>
                        </a:rPr>
                        <a:t>年全国</a:t>
                      </a:r>
                      <a:r>
                        <a:rPr lang="en-US" sz="2000" kern="100">
                          <a:latin typeface="黑体" panose="02010609060101010101" pitchFamily="49" charset="-122"/>
                          <a:ea typeface="黑体" panose="02010609060101010101" pitchFamily="49" charset="-122"/>
                          <a:cs typeface="Times New Roman" panose="02020603050405020304"/>
                        </a:rPr>
                        <a:t>I</a:t>
                      </a:r>
                      <a:r>
                        <a:rPr lang="zh-CN" sz="2000" kern="100">
                          <a:latin typeface="黑体" panose="02010609060101010101" pitchFamily="49" charset="-122"/>
                          <a:ea typeface="黑体" panose="02010609060101010101" pitchFamily="49" charset="-122"/>
                          <a:cs typeface="Times New Roman" panose="02020603050405020304"/>
                        </a:rPr>
                        <a:t>卷）</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cPr/>
                </a:tc>
                <a:tc vMerge="1">
                  <a:tcPr/>
                </a:tc>
              </a:tr>
              <a:tr h="2043384">
                <a:tc vMerge="1">
                  <a:tcPr/>
                </a:tc>
                <a:tc>
                  <a:txBody>
                    <a:bodyPr wrap="square"/>
                    <a:lstStyle/>
                    <a:p>
                      <a:pPr algn="just">
                        <a:spcAft>
                          <a:spcPct val="0"/>
                        </a:spcAft>
                      </a:pPr>
                      <a:r>
                        <a:rPr lang="zh-CN" sz="2000" kern="100">
                          <a:latin typeface="黑体" panose="02010609060101010101" pitchFamily="49" charset="-122"/>
                          <a:ea typeface="黑体" panose="02010609060101010101" pitchFamily="49" charset="-122"/>
                          <a:cs typeface="Times New Roman" panose="02020603050405020304"/>
                        </a:rPr>
                        <a:t>海明威的</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冰山</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理论将文学作品同冰山类比，他说：</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冰山在海面移动很庄严宏伟，这是因为它只有八分之一露在水面上。</a:t>
                      </a:r>
                      <a:r>
                        <a:rPr lang="en-US" sz="2000" kern="100">
                          <a:latin typeface="黑体" panose="02010609060101010101" pitchFamily="49" charset="-122"/>
                          <a:ea typeface="黑体" panose="02010609060101010101" pitchFamily="49" charset="-122"/>
                          <a:cs typeface="Times New Roman" panose="02020603050405020304"/>
                        </a:rPr>
                        <a:t>”</a:t>
                      </a:r>
                      <a:r>
                        <a:rPr lang="zh-CN" sz="2000" kern="100">
                          <a:latin typeface="黑体" panose="02010609060101010101" pitchFamily="49" charset="-122"/>
                          <a:ea typeface="黑体" panose="02010609060101010101" pitchFamily="49" charset="-122"/>
                          <a:cs typeface="Times New Roman" panose="02020603050405020304"/>
                        </a:rPr>
                        <a:t>本小说正是只描写了这露出水面的八分之一。请据此简要说明本小说的情节安排及其效果。（</a:t>
                      </a:r>
                      <a:r>
                        <a:rPr lang="en-US" sz="2000" kern="100">
                          <a:latin typeface="黑体" panose="02010609060101010101" pitchFamily="49" charset="-122"/>
                          <a:ea typeface="黑体" panose="02010609060101010101" pitchFamily="49" charset="-122"/>
                          <a:cs typeface="Times New Roman" panose="02020603050405020304"/>
                        </a:rPr>
                        <a:t>2020</a:t>
                      </a:r>
                      <a:r>
                        <a:rPr lang="zh-CN" sz="2000" kern="100">
                          <a:latin typeface="黑体" panose="02010609060101010101" pitchFamily="49" charset="-122"/>
                          <a:ea typeface="黑体" panose="02010609060101010101" pitchFamily="49" charset="-122"/>
                          <a:cs typeface="Times New Roman" panose="02020603050405020304"/>
                        </a:rPr>
                        <a:t>年全国</a:t>
                      </a:r>
                      <a:r>
                        <a:rPr lang="en-US" sz="2000" kern="100">
                          <a:latin typeface="黑体" panose="02010609060101010101" pitchFamily="49" charset="-122"/>
                          <a:ea typeface="黑体" panose="02010609060101010101" pitchFamily="49" charset="-122"/>
                          <a:cs typeface="Times New Roman" panose="02020603050405020304"/>
                        </a:rPr>
                        <a:t>I</a:t>
                      </a:r>
                      <a:r>
                        <a:rPr lang="zh-CN" sz="2000" kern="100">
                          <a:latin typeface="黑体" panose="02010609060101010101" pitchFamily="49" charset="-122"/>
                          <a:ea typeface="黑体" panose="02010609060101010101" pitchFamily="49" charset="-122"/>
                          <a:cs typeface="Times New Roman" panose="02020603050405020304"/>
                        </a:rPr>
                        <a:t>卷）</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cPr/>
                </a:tc>
                <a:tc vMerge="1">
                  <a:tcPr/>
                </a:tc>
              </a:tr>
            </a:tbl>
          </a:graphicData>
        </a:graphic>
      </p:graphicFrame>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278" name=""/>
        <p:cNvGrpSpPr/>
        <p:nvPr/>
      </p:nvGrpSpPr>
      <p:grpSpPr>
        <a:xfrm>
          <a:off x="0" y="0"/>
          <a:ext cx="0" cy="0"/>
          <a:chOff x="0" y="0"/>
          <a:chExt cx="0" cy="0"/>
        </a:xfrm>
      </p:grpSpPr>
      <p:sp>
        <p:nvSpPr>
          <p:cNvPr id="1048739" name="文本框 5"/>
          <p:cNvSpPr txBox="1"/>
          <p:nvPr/>
        </p:nvSpPr>
        <p:spPr>
          <a:xfrm>
            <a:off x="3590131" y="330087"/>
            <a:ext cx="7247083" cy="1200329"/>
          </a:xfrm>
          <a:prstGeom prst="rect">
            <a:avLst/>
          </a:prstGeom>
          <a:noFill/>
        </p:spPr>
        <p:txBody>
          <a:bodyPr wrap="square">
            <a:spAutoFit/>
          </a:bodyPr>
          <a:lstStyle/>
          <a:p>
            <a:r>
              <a:rPr lang="zh-CN" altLang="zh-CN"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学法指导</a:t>
            </a:r>
            <a:r>
              <a:rPr lang="zh-CN" altLang="en-US"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a:t>
            </a:r>
            <a:r>
              <a:rPr lang="zh-CN" altLang="zh-CN"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（一）熟悉考题形式</a:t>
            </a:r>
            <a:endParaRPr lang="zh-CN" altLang="zh-CN" sz="32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a:p>
            <a:r>
              <a:rPr lang="en-US" altLang="zh-CN" sz="4000"/>
              <a:t> </a:t>
            </a:r>
            <a:endParaRPr lang="zh-CN" altLang="zh-CN" sz="4000"/>
          </a:p>
        </p:txBody>
      </p:sp>
      <p:graphicFrame>
        <p:nvGraphicFramePr>
          <p:cNvPr id="4194323" name="表格 6"/>
          <p:cNvGraphicFramePr>
            <a:graphicFrameLocks noGrp="1"/>
          </p:cNvGraphicFramePr>
          <p:nvPr/>
        </p:nvGraphicFramePr>
        <p:xfrm>
          <a:off x="721896" y="1530416"/>
          <a:ext cx="10924671" cy="4543126"/>
        </p:xfrm>
        <a:graphic>
          <a:graphicData uri="http://schemas.openxmlformats.org/drawingml/2006/table">
            <a:tbl>
              <a:tblPr/>
              <a:tblGrid>
                <a:gridCol w="2444816"/>
                <a:gridCol w="4109987"/>
                <a:gridCol w="2127183"/>
                <a:gridCol w="2242685"/>
              </a:tblGrid>
              <a:tr h="693888">
                <a:tc gridSpan="3">
                  <a:txBody>
                    <a:bodyPr wrap="square"/>
                    <a:lstStyle/>
                    <a:p>
                      <a:pPr algn="ctr">
                        <a:spcAft>
                          <a:spcPct val="0"/>
                        </a:spcAft>
                      </a:pPr>
                      <a:r>
                        <a:rPr lang="zh-CN" sz="1800" kern="100">
                          <a:latin typeface="黑体" panose="02010609060101010101" pitchFamily="49" charset="-122"/>
                          <a:ea typeface="黑体" panose="02010609060101010101" pitchFamily="49" charset="-122"/>
                          <a:cs typeface="Times New Roman" panose="02020603050405020304"/>
                        </a:rPr>
                        <a:t>审题</a:t>
                      </a:r>
                      <a:endParaRPr lang="zh-CN" sz="18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a:txBody>
                    <a:bodyPr wrap="square"/>
                    <a:lstStyle/>
                    <a:p>
                      <a:pPr algn="ctr">
                        <a:spcAft>
                          <a:spcPct val="0"/>
                        </a:spcAft>
                      </a:pPr>
                      <a:r>
                        <a:rPr lang="zh-CN" sz="1800" kern="100">
                          <a:latin typeface="黑体" panose="02010609060101010101" pitchFamily="49" charset="-122"/>
                          <a:ea typeface="黑体" panose="02010609060101010101" pitchFamily="49" charset="-122"/>
                          <a:cs typeface="Times New Roman" panose="02020603050405020304"/>
                        </a:rPr>
                        <a:t>答题</a:t>
                      </a:r>
                      <a:endParaRPr lang="zh-CN" sz="18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3888">
                <a:tc>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提问方式</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1800" kern="100">
                          <a:latin typeface="黑体" panose="02010609060101010101" pitchFamily="49" charset="-122"/>
                          <a:ea typeface="黑体" panose="02010609060101010101" pitchFamily="49" charset="-122"/>
                          <a:cs typeface="Times New Roman" panose="02020603050405020304"/>
                        </a:rPr>
                        <a:t>题干示例</a:t>
                      </a:r>
                      <a:endParaRPr lang="zh-CN" sz="18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spcAft>
                          <a:spcPct val="0"/>
                        </a:spcAft>
                      </a:pPr>
                      <a:r>
                        <a:rPr lang="zh-CN" sz="1800" kern="100">
                          <a:latin typeface="黑体" panose="02010609060101010101" pitchFamily="49" charset="-122"/>
                          <a:ea typeface="黑体" panose="02010609060101010101" pitchFamily="49" charset="-122"/>
                          <a:cs typeface="Times New Roman" panose="02020603050405020304"/>
                        </a:rPr>
                        <a:t>题型特点</a:t>
                      </a:r>
                      <a:endParaRPr lang="zh-CN" sz="18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wrap="square"/>
                    <a:lstStyle/>
                    <a:p>
                      <a:pPr marL="342900" lvl="0" indent="-342900" algn="just">
                        <a:spcAft>
                          <a:spcPct val="0"/>
                        </a:spcAft>
                        <a:buFont typeface="+mj-lt"/>
                        <a:buAutoNum type="arabicPeriod"/>
                        <a:tabLst>
                          <a:tab pos="198120" algn="l"/>
                        </a:tabLst>
                      </a:pPr>
                      <a:r>
                        <a:rPr lang="zh-CN" sz="1800" kern="100">
                          <a:latin typeface="黑体" panose="02010609060101010101" pitchFamily="49" charset="-122"/>
                          <a:ea typeface="黑体" panose="02010609060101010101" pitchFamily="49" charset="-122"/>
                          <a:cs typeface="Times New Roman" panose="02020603050405020304"/>
                        </a:rPr>
                        <a:t>准确理解术语含义及其互相关系</a:t>
                      </a:r>
                      <a:endParaRPr lang="zh-CN" sz="1800" kern="100">
                        <a:latin typeface="黑体" panose="02010609060101010101" pitchFamily="49" charset="-122"/>
                        <a:ea typeface="黑体" panose="02010609060101010101" pitchFamily="49" charset="-122"/>
                        <a:cs typeface="Times New Roman" panose="02020603050405020304"/>
                      </a:endParaRPr>
                    </a:p>
                    <a:p>
                      <a:pPr marL="342900" lvl="0" indent="-342900" algn="just">
                        <a:spcAft>
                          <a:spcPct val="0"/>
                        </a:spcAft>
                        <a:buFont typeface="+mj-lt"/>
                        <a:buAutoNum type="arabicPeriod"/>
                        <a:tabLst>
                          <a:tab pos="198120" algn="l"/>
                        </a:tabLst>
                      </a:pPr>
                      <a:r>
                        <a:rPr lang="zh-CN" sz="1800" kern="100">
                          <a:latin typeface="黑体" panose="02010609060101010101" pitchFamily="49" charset="-122"/>
                          <a:ea typeface="黑体" panose="02010609060101010101" pitchFamily="49" charset="-122"/>
                          <a:cs typeface="Times New Roman" panose="02020603050405020304"/>
                        </a:rPr>
                        <a:t>准确理解所给出的特征或风格含义</a:t>
                      </a:r>
                      <a:endParaRPr lang="zh-CN" sz="1800" kern="100">
                        <a:latin typeface="黑体" panose="02010609060101010101" pitchFamily="49" charset="-122"/>
                        <a:ea typeface="黑体" panose="02010609060101010101" pitchFamily="49" charset="-122"/>
                        <a:cs typeface="Times New Roman" panose="02020603050405020304"/>
                      </a:endParaRPr>
                    </a:p>
                    <a:p>
                      <a:pPr marL="342900" lvl="0" indent="-342900" algn="just">
                        <a:spcAft>
                          <a:spcPct val="0"/>
                        </a:spcAft>
                        <a:buFont typeface="+mj-lt"/>
                        <a:buAutoNum type="arabicPeriod"/>
                        <a:tabLst>
                          <a:tab pos="198120" algn="l"/>
                        </a:tabLst>
                      </a:pPr>
                      <a:r>
                        <a:rPr lang="zh-CN" sz="1800" kern="100">
                          <a:latin typeface="黑体" panose="02010609060101010101" pitchFamily="49" charset="-122"/>
                          <a:ea typeface="黑体" panose="02010609060101010101" pitchFamily="49" charset="-122"/>
                          <a:cs typeface="Times New Roman" panose="02020603050405020304"/>
                        </a:rPr>
                        <a:t>结合文本从内容、情感、主题、情节、人物、环境、语言等多角度分析</a:t>
                      </a:r>
                      <a:endParaRPr lang="zh-CN" sz="18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62310">
                <a:tc rowSpan="2">
                  <a:txBody>
                    <a:bodyPr wrap="square"/>
                    <a:lstStyle/>
                    <a:p>
                      <a:pPr algn="ctr">
                        <a:spcAft>
                          <a:spcPct val="0"/>
                        </a:spcAft>
                      </a:pPr>
                      <a:r>
                        <a:rPr lang="zh-CN" sz="2000" kern="100">
                          <a:latin typeface="黑体" panose="02010609060101010101" pitchFamily="49" charset="-122"/>
                          <a:ea typeface="黑体" panose="02010609060101010101" pitchFamily="49" charset="-122"/>
                          <a:cs typeface="Times New Roman" panose="02020603050405020304"/>
                        </a:rPr>
                        <a:t>文本自身特征风格</a:t>
                      </a:r>
                      <a:endParaRPr lang="zh-CN" sz="20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just">
                        <a:spcAft>
                          <a:spcPct val="0"/>
                        </a:spcAft>
                      </a:pPr>
                      <a:r>
                        <a:rPr lang="zh-CN" sz="1800" kern="100">
                          <a:latin typeface="黑体" panose="02010609060101010101" pitchFamily="49" charset="-122"/>
                          <a:ea typeface="黑体" panose="02010609060101010101" pitchFamily="49" charset="-122"/>
                          <a:cs typeface="Times New Roman" panose="02020603050405020304"/>
                        </a:rPr>
                        <a:t>有人评论本文的开头“兼具现实的真切感与历史的厚重感”，请谈谈你对此的理解。（莫言《红高粱》）</a:t>
                      </a:r>
                      <a:endParaRPr lang="zh-CN" sz="18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wrap="square"/>
                    <a:lstStyle/>
                    <a:p>
                      <a:pPr marL="342900" lvl="0" indent="-342900" algn="just">
                        <a:spcAft>
                          <a:spcPct val="0"/>
                        </a:spcAft>
                        <a:buFont typeface="+mj-lt"/>
                        <a:buAutoNum type="arabicPeriod"/>
                        <a:tabLst>
                          <a:tab pos="198120" algn="l"/>
                        </a:tabLst>
                      </a:pPr>
                      <a:r>
                        <a:rPr lang="zh-CN" sz="1800" kern="100">
                          <a:latin typeface="黑体" panose="02010609060101010101" pitchFamily="49" charset="-122"/>
                          <a:ea typeface="黑体" panose="02010609060101010101" pitchFamily="49" charset="-122"/>
                          <a:cs typeface="Times New Roman" panose="02020603050405020304"/>
                        </a:rPr>
                        <a:t>给出该文本的特征或风格</a:t>
                      </a:r>
                      <a:endParaRPr lang="zh-CN" sz="1800" kern="100">
                        <a:latin typeface="黑体" panose="02010609060101010101" pitchFamily="49" charset="-122"/>
                        <a:ea typeface="黑体" panose="02010609060101010101" pitchFamily="49" charset="-122"/>
                        <a:cs typeface="Times New Roman" panose="02020603050405020304"/>
                      </a:endParaRPr>
                    </a:p>
                    <a:p>
                      <a:pPr marL="342900" lvl="0" indent="-342900" algn="just">
                        <a:spcAft>
                          <a:spcPct val="0"/>
                        </a:spcAft>
                        <a:buFont typeface="+mj-lt"/>
                        <a:buAutoNum type="arabicPeriod"/>
                        <a:tabLst>
                          <a:tab pos="198120" algn="l"/>
                        </a:tabLst>
                      </a:pPr>
                      <a:r>
                        <a:rPr lang="zh-CN" sz="1800" kern="100">
                          <a:latin typeface="黑体" panose="02010609060101010101" pitchFamily="49" charset="-122"/>
                          <a:ea typeface="黑体" panose="02010609060101010101" pitchFamily="49" charset="-122"/>
                          <a:cs typeface="Times New Roman" panose="02020603050405020304"/>
                        </a:rPr>
                        <a:t>多角度展开分析</a:t>
                      </a:r>
                      <a:endParaRPr lang="zh-CN" sz="18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cPr/>
                </a:tc>
              </a:tr>
              <a:tr h="2193040">
                <a:tc vMerge="1">
                  <a:tcPr/>
                </a:tc>
                <a:tc>
                  <a:txBody>
                    <a:bodyPr wrap="square"/>
                    <a:lstStyle/>
                    <a:p>
                      <a:pPr algn="just">
                        <a:spcAft>
                          <a:spcPct val="0"/>
                        </a:spcAft>
                      </a:pPr>
                      <a:r>
                        <a:rPr lang="zh-CN" sz="1800" kern="100">
                          <a:latin typeface="黑体" panose="02010609060101010101" pitchFamily="49" charset="-122"/>
                          <a:ea typeface="黑体" panose="02010609060101010101" pitchFamily="49" charset="-122"/>
                          <a:cs typeface="Times New Roman" panose="02020603050405020304"/>
                        </a:rPr>
                        <a:t>《失灯影》体现了张炜小说既厚重又轻灵的艺术风格，请结合文本分析。（张炜《失灯影》）</a:t>
                      </a:r>
                      <a:endParaRPr lang="zh-CN" sz="1800" kern="100">
                        <a:latin typeface="黑体" panose="02010609060101010101" pitchFamily="49" charset="-122"/>
                        <a:ea typeface="黑体" panose="02010609060101010101" pitchFamily="49" charset="-122"/>
                        <a:cs typeface="Times New Roman" panose="02020603050405020304"/>
                      </a:endParaRPr>
                    </a:p>
                  </a:txBody>
                  <a:tcPr marL="68580" marR="68580" marT="0" marB="0"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cPr/>
                </a:tc>
                <a:tc vMerge="1">
                  <a:tcPr/>
                </a:tc>
              </a:tr>
            </a:tbl>
          </a:graphicData>
        </a:graphic>
      </p:graphicFrame>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279" name=""/>
        <p:cNvGrpSpPr/>
        <p:nvPr/>
      </p:nvGrpSpPr>
      <p:grpSpPr>
        <a:xfrm>
          <a:off x="0" y="0"/>
          <a:ext cx="0" cy="0"/>
          <a:chOff x="0" y="0"/>
          <a:chExt cx="0" cy="0"/>
        </a:xfrm>
      </p:grpSpPr>
      <p:sp>
        <p:nvSpPr>
          <p:cNvPr id="1048740" name="文本框 5"/>
          <p:cNvSpPr txBox="1"/>
          <p:nvPr/>
        </p:nvSpPr>
        <p:spPr>
          <a:xfrm>
            <a:off x="4694290" y="0"/>
            <a:ext cx="2803420" cy="769441"/>
          </a:xfrm>
          <a:prstGeom prst="rect">
            <a:avLst/>
          </a:prstGeom>
          <a:noFill/>
        </p:spPr>
        <p:txBody>
          <a:bodyPr wrap="square">
            <a:spAutoFit/>
          </a:bodyPr>
          <a:lstStyle/>
          <a:p>
            <a:r>
              <a:rPr lang="zh-CN" altLang="zh-CN"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endPar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741" name="文本框 7"/>
          <p:cNvSpPr txBox="1"/>
          <p:nvPr/>
        </p:nvSpPr>
        <p:spPr>
          <a:xfrm>
            <a:off x="786765" y="1157439"/>
            <a:ext cx="10618470" cy="6370975"/>
          </a:xfrm>
          <a:prstGeom prst="rect">
            <a:avLst/>
          </a:prstGeom>
          <a:noFill/>
        </p:spPr>
        <p:txBody>
          <a:bodyPr wrap="square">
            <a:spAutoFit/>
          </a:bodyPr>
          <a:lstStyle/>
          <a:p>
            <a:pPr indent="267970">
              <a:tabLst>
                <a:tab pos="3742055" algn="l"/>
              </a:tabLst>
            </a:pP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400" b="1" kern="0">
                <a:solidFill>
                  <a:schemeClr val="tx2"/>
                </a:solidFill>
                <a:effectLst/>
                <a:latin typeface="方正宋刻本秀楷简体" charset="-122"/>
                <a:ea typeface="方正宋刻本秀楷简体" charset="-122"/>
                <a:cs typeface="宋体" panose="02010600030101010101" pitchFamily="2" charset="-122"/>
              </a:rPr>
              <a:t>：</a:t>
            </a:r>
            <a:r>
              <a:rPr lang="zh-CN" altLang="zh-CN" sz="2400" b="1">
                <a:latin typeface="方正宋刻本秀楷简体" charset="-122"/>
                <a:ea typeface="方正宋刻本秀楷简体" charset="-122"/>
              </a:rPr>
              <a:t> </a:t>
            </a:r>
            <a:endParaRPr lang="en-US" altLang="zh-CN" sz="2400" b="1">
              <a:latin typeface="方正宋刻本秀楷简体" charset="-122"/>
              <a:ea typeface="方正宋刻本秀楷简体" charset="-122"/>
            </a:endParaRPr>
          </a:p>
          <a:p>
            <a:pPr indent="267970">
              <a:tabLst>
                <a:tab pos="3742055" algn="l"/>
              </a:tabLst>
            </a:pPr>
            <a:r>
              <a:rPr lang="en-US" altLang="zh-CN" sz="2400" b="1">
                <a:latin typeface="方正姚体" panose="02010601030101010101" pitchFamily="2" charset="-122"/>
                <a:ea typeface="方正姚体" panose="02010601030101010101" pitchFamily="2" charset="-122"/>
              </a:rPr>
              <a:t>3. 《</a:t>
            </a:r>
            <a:r>
              <a:rPr lang="zh-CN" altLang="en-US" sz="2400" b="1">
                <a:latin typeface="方正姚体" panose="02010601030101010101" pitchFamily="2" charset="-122"/>
                <a:ea typeface="方正姚体" panose="02010601030101010101" pitchFamily="2" charset="-122"/>
              </a:rPr>
              <a:t>失灯影</a:t>
            </a:r>
            <a:r>
              <a:rPr lang="en-US" altLang="zh-CN" sz="2400" b="1">
                <a:latin typeface="方正姚体" panose="02010601030101010101" pitchFamily="2" charset="-122"/>
                <a:ea typeface="方正姚体" panose="02010601030101010101" pitchFamily="2" charset="-122"/>
              </a:rPr>
              <a:t>》</a:t>
            </a:r>
            <a:r>
              <a:rPr lang="zh-CN" altLang="en-US" sz="2400" b="1">
                <a:latin typeface="方正姚体" panose="02010601030101010101" pitchFamily="2" charset="-122"/>
                <a:ea typeface="方正姚体" panose="02010601030101010101" pitchFamily="2" charset="-122"/>
              </a:rPr>
              <a:t>体现了</a:t>
            </a:r>
            <a:r>
              <a:rPr lang="zh-CN" altLang="en-US" sz="2400" b="1">
                <a:solidFill>
                  <a:srgbClr val="FF0000"/>
                </a:solidFill>
                <a:latin typeface="方正姚体" panose="02010601030101010101" pitchFamily="2" charset="-122"/>
                <a:ea typeface="方正姚体" panose="02010601030101010101" pitchFamily="2" charset="-122"/>
              </a:rPr>
              <a:t>张炜小说既厚实又轻灵的艺术风格</a:t>
            </a:r>
            <a:r>
              <a:rPr lang="zh-CN" altLang="en-US" sz="2400" b="1">
                <a:latin typeface="方正姚体" panose="02010601030101010101" pitchFamily="2" charset="-122"/>
                <a:ea typeface="方正姚体" panose="02010601030101010101" pitchFamily="2" charset="-122"/>
              </a:rPr>
              <a:t>，请结合文本分析。（</a:t>
            </a:r>
            <a:r>
              <a:rPr lang="en-US" altLang="zh-CN" sz="2400" b="1">
                <a:latin typeface="方正姚体" panose="02010601030101010101" pitchFamily="2" charset="-122"/>
                <a:ea typeface="方正姚体" panose="02010601030101010101" pitchFamily="2" charset="-122"/>
              </a:rPr>
              <a:t>6</a:t>
            </a:r>
            <a:r>
              <a:rPr lang="zh-CN" altLang="en-US" sz="2400" b="1">
                <a:latin typeface="方正姚体" panose="02010601030101010101" pitchFamily="2" charset="-122"/>
                <a:ea typeface="方正姚体" panose="02010601030101010101" pitchFamily="2" charset="-122"/>
              </a:rPr>
              <a:t>分）</a:t>
            </a:r>
            <a:endParaRPr lang="zh-CN" altLang="zh-CN" sz="2400" b="1">
              <a:latin typeface="方正姚体" panose="02010601030101010101" pitchFamily="2" charset="-122"/>
              <a:ea typeface="方正姚体" panose="02010601030101010101" pitchFamily="2" charset="-122"/>
            </a:endParaRPr>
          </a:p>
          <a:p>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参考答案</a:t>
            </a:r>
            <a:r>
              <a:rPr lang="zh-CN" altLang="zh-CN" sz="2400" kern="100">
                <a:effectLst/>
                <a:latin typeface="方正清刻本悦宋简体" charset="-122"/>
                <a:ea typeface="方正清刻本悦宋简体" charset="-122"/>
                <a:cs typeface="Times New Roman" panose="02020603050405020304" pitchFamily="18" charset="0"/>
              </a:rPr>
              <a:t>：</a:t>
            </a:r>
            <a:endParaRPr lang="en-US" altLang="zh-CN" sz="2400" kern="100">
              <a:effectLst/>
              <a:latin typeface="方正清刻本悦宋简体" charset="-122"/>
              <a:ea typeface="方正清刻本悦宋简体" charset="-122"/>
              <a:cs typeface="Times New Roman" panose="02020603050405020304" pitchFamily="18" charset="0"/>
            </a:endParaRPr>
          </a:p>
          <a:p>
            <a:r>
              <a:rPr lang="zh-CN" altLang="zh-CN" sz="2400"/>
              <a:t> </a:t>
            </a:r>
            <a:r>
              <a:rPr lang="zh-CN" altLang="en-US" sz="2400">
                <a:solidFill>
                  <a:srgbClr val="FF0000"/>
                </a:solidFill>
                <a:latin typeface="方正宋刻本秀楷简体" charset="-122"/>
                <a:ea typeface="方正宋刻本秀楷简体" charset="-122"/>
              </a:rPr>
              <a:t>“厚实”</a:t>
            </a:r>
            <a:r>
              <a:rPr lang="zh-CN" altLang="en-US" sz="2400">
                <a:latin typeface="方正宋刻本秀楷简体" charset="-122"/>
                <a:ea typeface="方正宋刻本秀楷简体" charset="-122"/>
              </a:rPr>
              <a:t>体现在：</a:t>
            </a:r>
            <a:endParaRPr lang="zh-CN" altLang="en-US" sz="2400">
              <a:latin typeface="方正宋刻本秀楷简体" charset="-122"/>
              <a:ea typeface="方正宋刻本秀楷简体" charset="-122"/>
            </a:endParaRPr>
          </a:p>
          <a:p>
            <a:r>
              <a:rPr lang="zh-CN" altLang="en-US" sz="2400">
                <a:latin typeface="方正宋刻本秀楷简体" charset="-122"/>
                <a:ea typeface="方正宋刻本秀楷简体" charset="-122"/>
              </a:rPr>
              <a:t>（</a:t>
            </a:r>
            <a:r>
              <a:rPr lang="en-US" altLang="zh-CN" sz="2400">
                <a:latin typeface="方正宋刻本秀楷简体" charset="-122"/>
                <a:ea typeface="方正宋刻本秀楷简体" charset="-122"/>
              </a:rPr>
              <a:t>1</a:t>
            </a:r>
            <a:r>
              <a:rPr lang="zh-CN" altLang="en-US" sz="2400">
                <a:latin typeface="方正宋刻本秀楷简体" charset="-122"/>
                <a:ea typeface="方正宋刻本秀楷简体" charset="-122"/>
              </a:rPr>
              <a:t>）作者把故事放在历史、民俗的氛围中，使小说有丰富的历史文化内涵。</a:t>
            </a:r>
            <a:endParaRPr lang="zh-CN" altLang="en-US" sz="2400">
              <a:latin typeface="方正宋刻本秀楷简体" charset="-122"/>
              <a:ea typeface="方正宋刻本秀楷简体" charset="-122"/>
            </a:endParaRPr>
          </a:p>
          <a:p>
            <a:r>
              <a:rPr lang="zh-CN" altLang="en-US" sz="2400">
                <a:latin typeface="方正宋刻本秀楷简体" charset="-122"/>
                <a:ea typeface="方正宋刻本秀楷简体" charset="-122"/>
              </a:rPr>
              <a:t>（</a:t>
            </a:r>
            <a:r>
              <a:rPr lang="en-US" altLang="zh-CN" sz="2400">
                <a:latin typeface="方正宋刻本秀楷简体" charset="-122"/>
                <a:ea typeface="方正宋刻本秀楷简体" charset="-122"/>
              </a:rPr>
              <a:t>2</a:t>
            </a:r>
            <a:r>
              <a:rPr lang="zh-CN" altLang="en-US" sz="2400">
                <a:latin typeface="方正宋刻本秀楷简体" charset="-122"/>
                <a:ea typeface="方正宋刻本秀楷简体" charset="-122"/>
              </a:rPr>
              <a:t>）灯影村的失落寓示着人们失去纯真的天性，故事具有深刻的现实意义。</a:t>
            </a:r>
            <a:endParaRPr lang="zh-CN" altLang="en-US" sz="2400">
              <a:latin typeface="方正宋刻本秀楷简体" charset="-122"/>
              <a:ea typeface="方正宋刻本秀楷简体" charset="-122"/>
            </a:endParaRPr>
          </a:p>
          <a:p>
            <a:r>
              <a:rPr lang="zh-CN" altLang="en-US" sz="2400">
                <a:latin typeface="方正宋刻本秀楷简体" charset="-122"/>
                <a:ea typeface="方正宋刻本秀楷简体" charset="-122"/>
              </a:rPr>
              <a:t>（</a:t>
            </a:r>
            <a:r>
              <a:rPr lang="en-US" altLang="zh-CN" sz="2400">
                <a:latin typeface="方正宋刻本秀楷简体" charset="-122"/>
                <a:ea typeface="方正宋刻本秀楷简体" charset="-122"/>
              </a:rPr>
              <a:t>3</a:t>
            </a:r>
            <a:r>
              <a:rPr lang="zh-CN" altLang="en-US" sz="2400">
                <a:latin typeface="方正宋刻本秀楷简体" charset="-122"/>
                <a:ea typeface="方正宋刻本秀楷简体" charset="-122"/>
              </a:rPr>
              <a:t>）天真勇敢的少年变成庸俗功利的大人，这一角色有着很强的典型意义。</a:t>
            </a:r>
            <a:endParaRPr lang="zh-CN" altLang="en-US" sz="2400">
              <a:latin typeface="方正宋刻本秀楷简体" charset="-122"/>
              <a:ea typeface="方正宋刻本秀楷简体" charset="-122"/>
            </a:endParaRPr>
          </a:p>
          <a:p>
            <a:r>
              <a:rPr lang="zh-CN" altLang="en-US" sz="2400">
                <a:latin typeface="方正宋刻本秀楷简体" charset="-122"/>
                <a:ea typeface="方正宋刻本秀楷简体" charset="-122"/>
              </a:rPr>
              <a:t>（</a:t>
            </a:r>
            <a:r>
              <a:rPr lang="en-US" altLang="zh-CN" sz="2400">
                <a:latin typeface="方正宋刻本秀楷简体" charset="-122"/>
                <a:ea typeface="方正宋刻本秀楷简体" charset="-122"/>
              </a:rPr>
              <a:t>4</a:t>
            </a:r>
            <a:r>
              <a:rPr lang="zh-CN" altLang="en-US" sz="2400">
                <a:latin typeface="方正宋刻本秀楷简体" charset="-122"/>
                <a:ea typeface="方正宋刻本秀楷简体" charset="-122"/>
              </a:rPr>
              <a:t>）对灯影村的描写反映作者对理想生活的追求与向往，情感真挚而热烈。</a:t>
            </a:r>
            <a:endParaRPr lang="en-US" altLang="zh-CN" sz="2400">
              <a:latin typeface="方正宋刻本秀楷简体" charset="-122"/>
              <a:ea typeface="方正宋刻本秀楷简体" charset="-122"/>
            </a:endParaRPr>
          </a:p>
          <a:p>
            <a:endParaRPr lang="zh-CN" altLang="en-US" sz="2400">
              <a:latin typeface="方正宋刻本秀楷简体" charset="-122"/>
              <a:ea typeface="方正宋刻本秀楷简体" charset="-122"/>
            </a:endParaRPr>
          </a:p>
          <a:p>
            <a:r>
              <a:rPr lang="zh-CN" altLang="en-US" sz="2400">
                <a:solidFill>
                  <a:srgbClr val="FF0000"/>
                </a:solidFill>
                <a:latin typeface="方正宋刻本秀楷简体" charset="-122"/>
                <a:ea typeface="方正宋刻本秀楷简体" charset="-122"/>
              </a:rPr>
              <a:t>“轻灵”</a:t>
            </a:r>
            <a:r>
              <a:rPr lang="zh-CN" altLang="en-US" sz="2400">
                <a:latin typeface="方正宋刻本秀楷简体" charset="-122"/>
                <a:ea typeface="方正宋刻本秀楷简体" charset="-122"/>
              </a:rPr>
              <a:t>体现在：</a:t>
            </a:r>
            <a:endParaRPr lang="zh-CN" altLang="en-US" sz="2400">
              <a:latin typeface="方正宋刻本秀楷简体" charset="-122"/>
              <a:ea typeface="方正宋刻本秀楷简体" charset="-122"/>
            </a:endParaRPr>
          </a:p>
          <a:p>
            <a:r>
              <a:rPr lang="zh-CN" altLang="en-US" sz="2400">
                <a:latin typeface="方正宋刻本秀楷简体" charset="-122"/>
                <a:ea typeface="方正宋刻本秀楷简体" charset="-122"/>
              </a:rPr>
              <a:t>（</a:t>
            </a:r>
            <a:r>
              <a:rPr lang="en-US" altLang="zh-CN" sz="2400">
                <a:latin typeface="方正宋刻本秀楷简体" charset="-122"/>
                <a:ea typeface="方正宋刻本秀楷简体" charset="-122"/>
              </a:rPr>
              <a:t>1</a:t>
            </a:r>
            <a:r>
              <a:rPr lang="zh-CN" altLang="en-US" sz="2400">
                <a:latin typeface="方正宋刻本秀楷简体" charset="-122"/>
                <a:ea typeface="方正宋刻本秀楷简体" charset="-122"/>
              </a:rPr>
              <a:t>）小说描写的灯影村具有强烈的奇幻色彩，是轻灵飘逸的精神世界。</a:t>
            </a:r>
            <a:endParaRPr lang="zh-CN" altLang="en-US" sz="2400">
              <a:latin typeface="方正宋刻本秀楷简体" charset="-122"/>
              <a:ea typeface="方正宋刻本秀楷简体" charset="-122"/>
            </a:endParaRPr>
          </a:p>
          <a:p>
            <a:r>
              <a:rPr lang="zh-CN" altLang="en-US" sz="2400">
                <a:latin typeface="方正宋刻本秀楷简体" charset="-122"/>
                <a:ea typeface="方正宋刻本秀楷简体" charset="-122"/>
              </a:rPr>
              <a:t>（</a:t>
            </a:r>
            <a:r>
              <a:rPr lang="en-US" altLang="zh-CN" sz="2400">
                <a:latin typeface="方正宋刻本秀楷简体" charset="-122"/>
                <a:ea typeface="方正宋刻本秀楷简体" charset="-122"/>
              </a:rPr>
              <a:t>2</a:t>
            </a:r>
            <a:r>
              <a:rPr lang="zh-CN" altLang="en-US" sz="2400">
                <a:latin typeface="方正宋刻本秀楷简体" charset="-122"/>
                <a:ea typeface="方正宋刻本秀楷简体" charset="-122"/>
              </a:rPr>
              <a:t>）小说语言平易流畅，情节环环相扣，引人入胜，给人一气呵成之感。</a:t>
            </a:r>
            <a:endParaRPr lang="zh-CN" altLang="en-US" sz="2400">
              <a:latin typeface="方正宋刻本秀楷简体" charset="-122"/>
              <a:ea typeface="方正宋刻本秀楷简体" charset="-122"/>
            </a:endParaRPr>
          </a:p>
          <a:p>
            <a:endParaRPr lang="zh-CN" altLang="zh-CN" sz="2400">
              <a:latin typeface="方正宋刻本秀楷简体" charset="-122"/>
              <a:ea typeface="方正宋刻本秀楷简体" charset="-122"/>
            </a:endParaRPr>
          </a:p>
          <a:p>
            <a:r>
              <a:rPr lang="en-US" altLang="zh-CN" sz="2400" b="1" kern="0">
                <a:latin typeface="方正清刻本悦宋简体" charset="-122"/>
                <a:ea typeface="方正清刻本悦宋简体" charset="-122"/>
                <a:cs typeface="宋体" panose="02010600030101010101" pitchFamily="2" charset="-122"/>
              </a:rPr>
              <a:t>   </a:t>
            </a:r>
            <a:endParaRPr lang="zh-CN" altLang="zh-CN" sz="2400" kern="100">
              <a:latin typeface="方正宋刻本秀楷简体" charset="-122"/>
              <a:ea typeface="方正宋刻本秀楷简体" charset="-122"/>
              <a:cs typeface="Times New Roman" panose="02020603050405020304" pitchFamily="18" charset="0"/>
            </a:endParaRPr>
          </a:p>
          <a:p>
            <a:r>
              <a:rPr lang="en-US" altLang="zh-CN" sz="2400" kern="100">
                <a:latin typeface="方正宋刻本秀楷简体" charset="-122"/>
                <a:ea typeface="方正宋刻本秀楷简体" charset="-122"/>
                <a:cs typeface="Times New Roman" panose="02020603050405020304" pitchFamily="18" charset="0"/>
              </a:rPr>
              <a:t> </a:t>
            </a:r>
            <a:endParaRPr lang="zh-CN" altLang="zh-CN" sz="2400" kern="100">
              <a:latin typeface="方正宋刻本秀楷简体" charset="-122"/>
              <a:ea typeface="方正宋刻本秀楷简体" charset="-122"/>
              <a:cs typeface="Times New Roman" panose="02020603050405020304" pitchFamily="18" charset="0"/>
            </a:endParaRPr>
          </a:p>
          <a:p>
            <a:endParaRPr lang="zh-CN" altLang="zh-CN" sz="2400" kern="100">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282" name=""/>
        <p:cNvGrpSpPr/>
        <p:nvPr/>
      </p:nvGrpSpPr>
      <p:grpSpPr>
        <a:xfrm>
          <a:off x="0" y="0"/>
          <a:ext cx="0" cy="0"/>
          <a:chOff x="0" y="0"/>
          <a:chExt cx="0" cy="0"/>
        </a:xfrm>
      </p:grpSpPr>
      <p:sp>
        <p:nvSpPr>
          <p:cNvPr id="1048745" name="文本框 5"/>
          <p:cNvSpPr txBox="1"/>
          <p:nvPr/>
        </p:nvSpPr>
        <p:spPr>
          <a:xfrm>
            <a:off x="2817734" y="532179"/>
            <a:ext cx="2803420" cy="769441"/>
          </a:xfrm>
          <a:prstGeom prst="rect">
            <a:avLst/>
          </a:prstGeom>
          <a:noFill/>
        </p:spPr>
        <p:txBody>
          <a:bodyPr wrap="square">
            <a:spAutoFit/>
          </a:bodyPr>
          <a:lstStyle/>
          <a:p>
            <a:r>
              <a:rPr lang="zh-CN" altLang="zh-CN"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endParaRPr lang="zh-CN" altLang="en-US" sz="44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746" name="文本框 7"/>
          <p:cNvSpPr txBox="1"/>
          <p:nvPr/>
        </p:nvSpPr>
        <p:spPr>
          <a:xfrm>
            <a:off x="539013" y="1215341"/>
            <a:ext cx="11049803" cy="7109639"/>
          </a:xfrm>
          <a:prstGeom prst="rect">
            <a:avLst/>
          </a:prstGeom>
          <a:noFill/>
        </p:spPr>
        <p:txBody>
          <a:bodyPr wrap="square">
            <a:spAutoFit/>
          </a:bodyPr>
          <a:lstStyle/>
          <a:p>
            <a:pPr indent="267970">
              <a:tabLst>
                <a:tab pos="3742055" algn="l"/>
              </a:tabLst>
            </a:pP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400" b="1" kern="0">
                <a:solidFill>
                  <a:schemeClr val="tx2"/>
                </a:solidFill>
                <a:effectLst/>
                <a:latin typeface="方正宋刻本秀楷简体" charset="-122"/>
                <a:ea typeface="方正宋刻本秀楷简体" charset="-122"/>
                <a:cs typeface="宋体" panose="02010600030101010101" pitchFamily="2" charset="-122"/>
              </a:rPr>
              <a:t>：</a:t>
            </a:r>
            <a:r>
              <a:rPr lang="zh-CN" altLang="zh-CN" sz="2400" b="1">
                <a:latin typeface="方正宋刻本秀楷简体" charset="-122"/>
                <a:ea typeface="方正宋刻本秀楷简体" charset="-122"/>
              </a:rPr>
              <a:t> </a:t>
            </a:r>
            <a:r>
              <a:rPr lang="en-US" altLang="zh-CN" sz="2400" b="1">
                <a:latin typeface="方正姚体" panose="02010601030101010101" pitchFamily="2" charset="-122"/>
                <a:ea typeface="方正姚体" panose="02010601030101010101" pitchFamily="2" charset="-122"/>
              </a:rPr>
              <a:t>3. 《</a:t>
            </a:r>
            <a:r>
              <a:rPr lang="zh-CN" altLang="en-US" sz="2400" b="1">
                <a:latin typeface="方正姚体" panose="02010601030101010101" pitchFamily="2" charset="-122"/>
                <a:ea typeface="方正姚体" panose="02010601030101010101" pitchFamily="2" charset="-122"/>
              </a:rPr>
              <a:t>失灯影</a:t>
            </a:r>
            <a:r>
              <a:rPr lang="en-US" altLang="zh-CN" sz="2400" b="1">
                <a:latin typeface="方正姚体" panose="02010601030101010101" pitchFamily="2" charset="-122"/>
                <a:ea typeface="方正姚体" panose="02010601030101010101" pitchFamily="2" charset="-122"/>
              </a:rPr>
              <a:t>》</a:t>
            </a:r>
            <a:r>
              <a:rPr lang="zh-CN" altLang="en-US" sz="2400" b="1">
                <a:latin typeface="方正姚体" panose="02010601030101010101" pitchFamily="2" charset="-122"/>
                <a:ea typeface="方正姚体" panose="02010601030101010101" pitchFamily="2" charset="-122"/>
              </a:rPr>
              <a:t>体现了张炜小说既厚实又轻灵的艺术风格，请结合文本分析。（</a:t>
            </a:r>
            <a:r>
              <a:rPr lang="en-US" altLang="zh-CN" sz="2400" b="1">
                <a:latin typeface="方正姚体" panose="02010601030101010101" pitchFamily="2" charset="-122"/>
                <a:ea typeface="方正姚体" panose="02010601030101010101" pitchFamily="2" charset="-122"/>
              </a:rPr>
              <a:t>6</a:t>
            </a:r>
            <a:r>
              <a:rPr lang="zh-CN" altLang="en-US" sz="2400" b="1">
                <a:latin typeface="方正姚体" panose="02010601030101010101" pitchFamily="2" charset="-122"/>
                <a:ea typeface="方正姚体" panose="02010601030101010101" pitchFamily="2" charset="-122"/>
              </a:rPr>
              <a:t>分）</a:t>
            </a:r>
            <a:endParaRPr lang="en-US" altLang="zh-CN" sz="2400" b="1">
              <a:latin typeface="方正姚体" panose="02010601030101010101" pitchFamily="2" charset="-122"/>
              <a:ea typeface="方正姚体" panose="02010601030101010101" pitchFamily="2" charset="-122"/>
            </a:endParaRPr>
          </a:p>
          <a:p>
            <a:pPr indent="267970">
              <a:tabLst>
                <a:tab pos="3742055" algn="l"/>
              </a:tabLst>
            </a:pPr>
            <a:endParaRPr lang="zh-CN" altLang="zh-CN" sz="2400" b="1">
              <a:latin typeface="方正姚体" panose="02010601030101010101" pitchFamily="2" charset="-122"/>
              <a:ea typeface="方正姚体" panose="02010601030101010101" pitchFamily="2" charset="-122"/>
            </a:endParaRPr>
          </a:p>
          <a:p>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a:t>
            </a:r>
            <a:r>
              <a:rPr lang="en-US" altLang="zh-CN" sz="2400" b="1" kern="0">
                <a:latin typeface="方正清刻本悦宋简体" charset="-122"/>
                <a:ea typeface="方正清刻本悦宋简体" charset="-122"/>
                <a:cs typeface="宋体" panose="02010600030101010101" pitchFamily="2" charset="-122"/>
              </a:rPr>
              <a:t>   </a:t>
            </a: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试题解析</a:t>
            </a:r>
            <a:r>
              <a:rPr lang="zh-CN" altLang="en-US" sz="2400" b="1" kern="0">
                <a:latin typeface="方正清刻本悦宋简体" charset="-122"/>
                <a:ea typeface="方正清刻本悦宋简体" charset="-122"/>
                <a:cs typeface="宋体" panose="02010600030101010101" pitchFamily="2" charset="-122"/>
              </a:rPr>
              <a:t>：</a:t>
            </a:r>
            <a:r>
              <a:rPr lang="zh-CN" altLang="en-US" sz="2400">
                <a:latin typeface="方正宋刻本秀楷简体" charset="-122"/>
                <a:ea typeface="方正宋刻本秀楷简体" charset="-122"/>
              </a:rPr>
              <a:t>本题考查对艺术风格的鉴赏和分析能力。解答时，根据原文的意思，抓住文章中的细节描写，结合具体的语境分析其艺术风格的体现或展现形式。</a:t>
            </a:r>
            <a:endParaRPr lang="zh-CN" altLang="en-US" sz="2400">
              <a:latin typeface="方正宋刻本秀楷简体" charset="-122"/>
              <a:ea typeface="方正宋刻本秀楷简体" charset="-122"/>
            </a:endParaRPr>
          </a:p>
          <a:p>
            <a:r>
              <a:rPr lang="zh-CN" altLang="en-US" sz="2400">
                <a:latin typeface="方正宋刻本秀楷简体" charset="-122"/>
                <a:ea typeface="方正宋刻本秀楷简体" charset="-122"/>
              </a:rPr>
              <a:t>   “厚实”体现在：文章开篇便从历史角度进行讲述，为小说后来的发展赋予了历史内涵；第</a:t>
            </a:r>
            <a:r>
              <a:rPr lang="en-US" altLang="zh-CN" sz="2400">
                <a:latin typeface="方正宋刻本秀楷简体" charset="-122"/>
                <a:ea typeface="方正宋刻本秀楷简体" charset="-122"/>
              </a:rPr>
              <a:t>5-6</a:t>
            </a:r>
            <a:r>
              <a:rPr lang="zh-CN" altLang="en-US" sz="2400">
                <a:latin typeface="方正宋刻本秀楷简体" charset="-122"/>
                <a:ea typeface="方正宋刻本秀楷简体" charset="-122"/>
              </a:rPr>
              <a:t>段，文章刻画了作者在村落与灯影人生活的景象，从侧面体现出作者内心的理想生活；第</a:t>
            </a:r>
            <a:r>
              <a:rPr lang="en-US" altLang="zh-CN" sz="2400">
                <a:latin typeface="方正宋刻本秀楷简体" charset="-122"/>
                <a:ea typeface="方正宋刻本秀楷简体" charset="-122"/>
              </a:rPr>
              <a:t>8</a:t>
            </a:r>
            <a:r>
              <a:rPr lang="zh-CN" altLang="en-US" sz="2400">
                <a:latin typeface="方正宋刻本秀楷简体" charset="-122"/>
                <a:ea typeface="方正宋刻本秀楷简体" charset="-122"/>
              </a:rPr>
              <a:t>段“他长大了，聪明过人， </a:t>
            </a:r>
            <a:r>
              <a:rPr lang="en-US" altLang="zh-CN" sz="2400">
                <a:latin typeface="方正宋刻本秀楷简体" charset="-122"/>
                <a:ea typeface="方正宋刻本秀楷简体" charset="-122"/>
              </a:rPr>
              <a:t>… …</a:t>
            </a:r>
            <a:r>
              <a:rPr lang="zh-CN" altLang="en-US" sz="2400">
                <a:latin typeface="方正宋刻本秀楷简体" charset="-122"/>
                <a:ea typeface="方正宋刻本秀楷简体" charset="-122"/>
              </a:rPr>
              <a:t>因为身在官场，一时忘了灯影” 人物身份的变化引起了角色性格的变化，天真勇敢的少年慢慢变成庸俗功利的大人，使得小说对人物形象的塑造更加具有典型性；灯影村落的消失</a:t>
            </a:r>
            <a:r>
              <a:rPr lang="en-US" altLang="zh-CN" sz="2400">
                <a:latin typeface="方正宋刻本秀楷简体" charset="-122"/>
                <a:ea typeface="方正宋刻本秀楷简体" charset="-122"/>
              </a:rPr>
              <a:t>,</a:t>
            </a:r>
            <a:r>
              <a:rPr lang="zh-CN" altLang="en-US" sz="2400">
                <a:latin typeface="方正宋刻本秀楷简体" charset="-122"/>
                <a:ea typeface="方正宋刻本秀楷简体" charset="-122"/>
              </a:rPr>
              <a:t>其实是在暗示少年纯真这一天性的消失，使得文章更加具有现实意义。</a:t>
            </a:r>
            <a:endParaRPr lang="zh-CN" altLang="en-US" sz="2400">
              <a:latin typeface="方正宋刻本秀楷简体" charset="-122"/>
              <a:ea typeface="方正宋刻本秀楷简体" charset="-122"/>
            </a:endParaRPr>
          </a:p>
          <a:p>
            <a:r>
              <a:rPr lang="zh-CN" altLang="en-US" sz="2400">
                <a:latin typeface="方正宋刻本秀楷简体" charset="-122"/>
                <a:ea typeface="方正宋刻本秀楷简体" charset="-122"/>
              </a:rPr>
              <a:t>   “轻灵”体现在：第</a:t>
            </a:r>
            <a:r>
              <a:rPr lang="en-US" altLang="zh-CN" sz="2400">
                <a:latin typeface="方正宋刻本秀楷简体" charset="-122"/>
                <a:ea typeface="方正宋刻本秀楷简体" charset="-122"/>
              </a:rPr>
              <a:t>6</a:t>
            </a:r>
            <a:r>
              <a:rPr lang="zh-CN" altLang="en-US" sz="2400">
                <a:latin typeface="方正宋刻本秀楷简体" charset="-122"/>
                <a:ea typeface="方正宋刻本秀楷简体" charset="-122"/>
              </a:rPr>
              <a:t>段“比如连年迈的白发婆婆高兴了也会扔下拐杖，灵活无比地翻起跟头或跃上树梢” 描述具有强烈的奇幻色彩，也是作者内心轻灵飘逸的精神世界</a:t>
            </a:r>
            <a:r>
              <a:rPr lang="en-US" altLang="zh-CN" sz="2400">
                <a:latin typeface="方正宋刻本秀楷简体" charset="-122"/>
                <a:ea typeface="方正宋刻本秀楷简体" charset="-122"/>
              </a:rPr>
              <a:t> </a:t>
            </a:r>
            <a:r>
              <a:rPr lang="zh-CN" altLang="en-US" sz="2400">
                <a:latin typeface="方正宋刻本秀楷简体" charset="-122"/>
                <a:ea typeface="方正宋刻本秀楷简体" charset="-122"/>
              </a:rPr>
              <a:t>。综合上述分析，整理得出答案。</a:t>
            </a:r>
            <a:endParaRPr lang="zh-CN" altLang="en-US" sz="2400">
              <a:latin typeface="方正宋刻本秀楷简体" charset="-122"/>
              <a:ea typeface="方正宋刻本秀楷简体" charset="-122"/>
            </a:endParaRPr>
          </a:p>
          <a:p>
            <a:endParaRPr lang="zh-CN" altLang="zh-CN" sz="2400">
              <a:latin typeface="方正宋刻本秀楷简体" charset="-122"/>
              <a:ea typeface="方正宋刻本秀楷简体" charset="-122"/>
            </a:endParaRPr>
          </a:p>
          <a:p>
            <a:endParaRPr lang="zh-CN" altLang="zh-CN" sz="2400"/>
          </a:p>
          <a:p>
            <a:endParaRPr lang="zh-CN" altLang="zh-CN" sz="2400" kern="100">
              <a:latin typeface="方正宋刻本秀楷简体" charset="-122"/>
              <a:ea typeface="方正宋刻本秀楷简体" charset="-122"/>
              <a:cs typeface="Times New Roman" panose="02020603050405020304" pitchFamily="18" charset="0"/>
            </a:endParaRPr>
          </a:p>
          <a:p>
            <a:r>
              <a:rPr lang="en-US" altLang="zh-CN" sz="2400" kern="100">
                <a:latin typeface="方正宋刻本秀楷简体" charset="-122"/>
                <a:ea typeface="方正宋刻本秀楷简体" charset="-122"/>
                <a:cs typeface="Times New Roman" panose="02020603050405020304" pitchFamily="18" charset="0"/>
              </a:rPr>
              <a:t> </a:t>
            </a:r>
            <a:endParaRPr lang="zh-CN" altLang="zh-CN" sz="2400" kern="100">
              <a:latin typeface="方正宋刻本秀楷简体" charset="-122"/>
              <a:ea typeface="方正宋刻本秀楷简体" charset="-122"/>
              <a:cs typeface="Times New Roman" panose="02020603050405020304" pitchFamily="18" charset="0"/>
            </a:endParaRPr>
          </a:p>
          <a:p>
            <a:endParaRPr lang="zh-CN" altLang="zh-CN" sz="2400" kern="100">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286" name=""/>
        <p:cNvGrpSpPr/>
        <p:nvPr/>
      </p:nvGrpSpPr>
      <p:grpSpPr>
        <a:xfrm>
          <a:off x="0" y="0"/>
          <a:ext cx="0" cy="0"/>
          <a:chOff x="0" y="0"/>
          <a:chExt cx="0" cy="0"/>
        </a:xfrm>
      </p:grpSpPr>
      <p:sp>
        <p:nvSpPr>
          <p:cNvPr id="1048753" name="文本框 1"/>
          <p:cNvSpPr txBox="1"/>
          <p:nvPr/>
        </p:nvSpPr>
        <p:spPr>
          <a:xfrm>
            <a:off x="-73660" y="84455"/>
            <a:ext cx="12312015" cy="1814830"/>
          </a:xfrm>
          <a:prstGeom prst="rect">
            <a:avLst/>
          </a:prstGeom>
          <a:solidFill>
            <a:schemeClr val="bg1"/>
          </a:solidFill>
        </p:spPr>
        <p:txBody>
          <a:bodyPr wrap="square" rtlCol="0">
            <a:spAutoFit/>
          </a:bodyPr>
          <a:lstStyle/>
          <a:p>
            <a:r>
              <a:rPr lang="zh-CN" altLang="en-US" sz="2800">
                <a:latin typeface="黑体" panose="02010609060101010101" pitchFamily="49" charset="-122"/>
                <a:ea typeface="黑体" panose="02010609060101010101" pitchFamily="49" charset="-122"/>
                <a:cs typeface="黑体" panose="02010609060101010101" pitchFamily="49" charset="-122"/>
              </a:rPr>
              <a:t>  “</a:t>
            </a:r>
            <a:r>
              <a:rPr lang="zh-CN" altLang="en-US" sz="2800" b="1">
                <a:latin typeface="楷体" panose="02010609060101010101" pitchFamily="49" charset="-122"/>
                <a:ea typeface="楷体" panose="02010609060101010101" pitchFamily="49" charset="-122"/>
                <a:cs typeface="楷体" panose="02010609060101010101" pitchFamily="49" charset="-122"/>
              </a:rPr>
              <a:t>有经验的小说家在创作小说时总是善于‘截取’、‘选择’，虽写</a:t>
            </a:r>
            <a:r>
              <a:rPr lang="zh-CN" altLang="en-US" sz="2800" b="1">
                <a:ln>
                  <a:solidFill>
                    <a:srgbClr val="C00000"/>
                  </a:solidFill>
                </a:ln>
                <a:solidFill>
                  <a:srgbClr val="FF0000"/>
                </a:solidFill>
                <a:latin typeface="楷体" panose="02010609060101010101" pitchFamily="49" charset="-122"/>
                <a:ea typeface="楷体" panose="02010609060101010101" pitchFamily="49" charset="-122"/>
                <a:cs typeface="楷体" panose="02010609060101010101" pitchFamily="49" charset="-122"/>
              </a:rPr>
              <a:t>人生中的一角、一段，却可以窥见整个人生</a:t>
            </a:r>
            <a:r>
              <a:rPr lang="zh-CN" altLang="en-US" sz="2800" b="1">
                <a:latin typeface="楷体" panose="02010609060101010101" pitchFamily="49" charset="-122"/>
                <a:ea typeface="楷体" panose="02010609060101010101" pitchFamily="49" charset="-122"/>
                <a:cs typeface="楷体" panose="02010609060101010101" pitchFamily="49" charset="-122"/>
              </a:rPr>
              <a:t>。从而做到以少少许胜多多许，</a:t>
            </a:r>
            <a:r>
              <a:rPr lang="zh-CN" altLang="en-US" sz="2800" b="1">
                <a:ln>
                  <a:solidFill>
                    <a:srgbClr val="C00000"/>
                  </a:solidFill>
                </a:ln>
                <a:solidFill>
                  <a:srgbClr val="FF0000"/>
                </a:solidFill>
                <a:latin typeface="楷体" panose="02010609060101010101" pitchFamily="49" charset="-122"/>
                <a:ea typeface="楷体" panose="02010609060101010101" pitchFamily="49" charset="-122"/>
                <a:cs typeface="楷体" panose="02010609060101010101" pitchFamily="49" charset="-122"/>
              </a:rPr>
              <a:t>以一斑而窥全豹</a:t>
            </a:r>
            <a:r>
              <a:rPr lang="zh-CN" altLang="en-US" sz="2800" b="1">
                <a:latin typeface="楷体" panose="02010609060101010101" pitchFamily="49" charset="-122"/>
                <a:ea typeface="楷体" panose="02010609060101010101" pitchFamily="49" charset="-122"/>
                <a:cs typeface="楷体" panose="02010609060101010101" pitchFamily="49" charset="-122"/>
              </a:rPr>
              <a:t>。</a:t>
            </a:r>
            <a:r>
              <a:rPr lang="zh-CN" altLang="en-US" sz="2800">
                <a:latin typeface="黑体" panose="02010609060101010101" pitchFamily="49" charset="-122"/>
                <a:ea typeface="黑体" panose="02010609060101010101" pitchFamily="49" charset="-122"/>
                <a:cs typeface="黑体" panose="02010609060101010101" pitchFamily="49" charset="-122"/>
              </a:rPr>
              <a:t>”</a:t>
            </a:r>
            <a:r>
              <a:rPr lang="zh-CN" altLang="en-US" sz="2800">
                <a:gradFill>
                  <a:gsLst>
                    <a:gs pos="0">
                      <a:srgbClr val="7B32B2"/>
                    </a:gs>
                    <a:gs pos="100000">
                      <a:srgbClr val="401A5D"/>
                    </a:gs>
                  </a:gsLst>
                  <a:lin scaled="0"/>
                </a:gradFill>
                <a:latin typeface="黑体" panose="02010609060101010101" pitchFamily="49" charset="-122"/>
                <a:ea typeface="黑体" panose="02010609060101010101" pitchFamily="49" charset="-122"/>
                <a:cs typeface="黑体" panose="02010609060101010101" pitchFamily="49" charset="-122"/>
              </a:rPr>
              <a:t>如欲以</a:t>
            </a:r>
            <a:r>
              <a:rPr lang="zh-CN" altLang="en-US" sz="2800">
                <a:latin typeface="黑体" panose="02010609060101010101" pitchFamily="49" charset="-122"/>
                <a:ea typeface="黑体" panose="02010609060101010101" pitchFamily="49" charset="-122"/>
                <a:cs typeface="黑体" panose="02010609060101010101" pitchFamily="49" charset="-122"/>
              </a:rPr>
              <a:t>“</a:t>
            </a:r>
            <a:r>
              <a:rPr lang="zh-CN" altLang="en-US" sz="2800">
                <a:ln>
                  <a:solidFill>
                    <a:srgbClr val="FFC000"/>
                  </a:solidFill>
                </a:ln>
                <a:solidFill>
                  <a:srgbClr val="FF0000"/>
                </a:solidFill>
                <a:latin typeface="黑体" panose="02010609060101010101" pitchFamily="49" charset="-122"/>
                <a:ea typeface="黑体" panose="02010609060101010101" pitchFamily="49" charset="-122"/>
                <a:cs typeface="黑体" panose="02010609060101010101" pitchFamily="49" charset="-122"/>
              </a:rPr>
              <a:t>有限与丰富</a:t>
            </a:r>
            <a:r>
              <a:rPr lang="zh-CN" altLang="en-US" sz="2800">
                <a:latin typeface="黑体" panose="02010609060101010101" pitchFamily="49" charset="-122"/>
                <a:ea typeface="黑体" panose="02010609060101010101" pitchFamily="49" charset="-122"/>
                <a:cs typeface="黑体" panose="02010609060101010101" pitchFamily="49" charset="-122"/>
              </a:rPr>
              <a:t>”</a:t>
            </a:r>
            <a:r>
              <a:rPr lang="zh-CN" altLang="en-US" sz="2800">
                <a:gradFill>
                  <a:gsLst>
                    <a:gs pos="0">
                      <a:srgbClr val="7B32B2"/>
                    </a:gs>
                    <a:gs pos="100000">
                      <a:srgbClr val="401A5D"/>
                    </a:gs>
                  </a:gsLst>
                  <a:lin scaled="0"/>
                </a:gradFill>
                <a:latin typeface="黑体" panose="02010609060101010101" pitchFamily="49" charset="-122"/>
                <a:ea typeface="黑体" panose="02010609060101010101" pitchFamily="49" charset="-122"/>
                <a:cs typeface="黑体" panose="02010609060101010101" pitchFamily="49" charset="-122"/>
              </a:rPr>
              <a:t>为题写一则评论来赏析小说对祖母形象的塑造，请结合文本，列出评论要点。</a:t>
            </a:r>
            <a:r>
              <a:rPr lang="zh-CN" altLang="en-US" sz="2800">
                <a:latin typeface="黑体" panose="02010609060101010101" pitchFamily="49" charset="-122"/>
                <a:ea typeface="黑体" panose="02010609060101010101" pitchFamily="49" charset="-122"/>
                <a:cs typeface="黑体" panose="02010609060101010101" pitchFamily="49" charset="-122"/>
              </a:rPr>
              <a:t>（6 分）</a:t>
            </a:r>
            <a:r>
              <a:rPr lang="en-US" altLang="zh-CN" sz="2800">
                <a:solidFill>
                  <a:srgbClr val="0000CC"/>
                </a:solidFill>
                <a:latin typeface="黑体" panose="02010609060101010101" pitchFamily="49" charset="-122"/>
                <a:ea typeface="黑体" panose="02010609060101010101" pitchFamily="49" charset="-122"/>
                <a:cs typeface="黑体" panose="02010609060101010101" pitchFamily="49" charset="-122"/>
              </a:rPr>
              <a:t>——</a:t>
            </a:r>
            <a:r>
              <a:rPr lang="zh-CN" altLang="en-US" sz="2800">
                <a:solidFill>
                  <a:srgbClr val="0000CC"/>
                </a:solidFill>
                <a:latin typeface="黑体" panose="02010609060101010101" pitchFamily="49" charset="-122"/>
                <a:ea typeface="黑体" panose="02010609060101010101" pitchFamily="49" charset="-122"/>
                <a:cs typeface="黑体" panose="02010609060101010101" pitchFamily="49" charset="-122"/>
              </a:rPr>
              <a:t>苏锡常镇三模</a:t>
            </a:r>
            <a:r>
              <a:rPr lang="en-US" altLang="zh-CN" sz="2800">
                <a:solidFill>
                  <a:srgbClr val="0000CC"/>
                </a:solidFill>
                <a:latin typeface="黑体" panose="02010609060101010101" pitchFamily="49" charset="-122"/>
                <a:ea typeface="黑体" panose="02010609060101010101" pitchFamily="49" charset="-122"/>
                <a:cs typeface="黑体" panose="02010609060101010101" pitchFamily="49" charset="-122"/>
              </a:rPr>
              <a:t>《</a:t>
            </a:r>
            <a:r>
              <a:rPr lang="zh-CN" altLang="en-US" sz="2800">
                <a:solidFill>
                  <a:srgbClr val="0000CC"/>
                </a:solidFill>
                <a:latin typeface="黑体" panose="02010609060101010101" pitchFamily="49" charset="-122"/>
                <a:ea typeface="黑体" panose="02010609060101010101" pitchFamily="49" charset="-122"/>
                <a:cs typeface="黑体" panose="02010609060101010101" pitchFamily="49" charset="-122"/>
              </a:rPr>
              <a:t>棚车</a:t>
            </a:r>
            <a:r>
              <a:rPr lang="en-US" altLang="zh-CN" sz="2800">
                <a:solidFill>
                  <a:srgbClr val="0000CC"/>
                </a:solidFill>
                <a:latin typeface="黑体" panose="02010609060101010101" pitchFamily="49" charset="-122"/>
                <a:ea typeface="黑体" panose="02010609060101010101" pitchFamily="49" charset="-122"/>
                <a:cs typeface="黑体" panose="02010609060101010101" pitchFamily="49" charset="-122"/>
              </a:rPr>
              <a:t>》</a:t>
            </a:r>
            <a:endParaRPr lang="zh-CN" altLang="en-US" sz="2800">
              <a:solidFill>
                <a:srgbClr val="0000CC"/>
              </a:solidFill>
              <a:latin typeface="黑体" panose="02010609060101010101" pitchFamily="49" charset="-122"/>
              <a:ea typeface="黑体" panose="02010609060101010101" pitchFamily="49" charset="-122"/>
              <a:cs typeface="黑体" panose="02010609060101010101" pitchFamily="49" charset="-122"/>
            </a:endParaRPr>
          </a:p>
        </p:txBody>
      </p:sp>
      <p:sp>
        <p:nvSpPr>
          <p:cNvPr id="1048754" name="文本框 2"/>
          <p:cNvSpPr txBox="1"/>
          <p:nvPr/>
        </p:nvSpPr>
        <p:spPr>
          <a:xfrm>
            <a:off x="-73660" y="1899285"/>
            <a:ext cx="12210415" cy="1568450"/>
          </a:xfrm>
          <a:prstGeom prst="rect">
            <a:avLst/>
          </a:prstGeom>
          <a:solidFill>
            <a:schemeClr val="accent6">
              <a:lumMod val="20000"/>
              <a:lumOff val="80000"/>
            </a:schemeClr>
          </a:solidFill>
        </p:spPr>
        <p:txBody>
          <a:bodyPr wrap="square" rtlCol="0">
            <a:spAutoFit/>
          </a:bodyPr>
          <a:lstStyle/>
          <a:p>
            <a:r>
              <a:rPr lang="zh-CN" altLang="en-US" sz="2400" b="1">
                <a:latin typeface="仿宋" panose="02010609060101010101" pitchFamily="49" charset="-122"/>
                <a:ea typeface="仿宋" panose="02010609060101010101" pitchFamily="49" charset="-122"/>
                <a:cs typeface="仿宋" panose="02010609060101010101" pitchFamily="49" charset="-122"/>
              </a:rPr>
              <a:t>解析：本题的难点在于读懂题干里的引文部分“虽写人生中的一角、一段，却可以窥见整个人生。从而做到以少少许胜多多许，以一斑而窥全豹。”抓住了这几个关键词，这道题就可以迎刃而解。若只是具体分析与祖母相关细节体现的形象特征，最高不超过2分，如答到以祖母有限的一个人反映那个时代一类人，一个时代特征的给2分</a:t>
            </a:r>
            <a:endParaRPr lang="zh-CN" altLang="en-US" sz="2400" b="1">
              <a:latin typeface="仿宋" panose="02010609060101010101" pitchFamily="49" charset="-122"/>
              <a:ea typeface="仿宋" panose="02010609060101010101" pitchFamily="49" charset="-122"/>
              <a:cs typeface="仿宋" panose="02010609060101010101" pitchFamily="49" charset="-122"/>
            </a:endParaRPr>
          </a:p>
        </p:txBody>
      </p:sp>
      <p:sp>
        <p:nvSpPr>
          <p:cNvPr id="1048755" name="文本框 3"/>
          <p:cNvSpPr txBox="1"/>
          <p:nvPr/>
        </p:nvSpPr>
        <p:spPr>
          <a:xfrm>
            <a:off x="-102235" y="3574405"/>
            <a:ext cx="12238990" cy="3416320"/>
          </a:xfrm>
          <a:prstGeom prst="rect">
            <a:avLst/>
          </a:prstGeom>
          <a:solidFill>
            <a:schemeClr val="bg1"/>
          </a:solidFill>
        </p:spPr>
        <p:txBody>
          <a:bodyPr wrap="square" rtlCol="0">
            <a:spAutoFit/>
          </a:bodyPr>
          <a:lstStyle/>
          <a:p>
            <a:r>
              <a:rPr lang="en-US" altLang="zh-CN" sz="2400">
                <a:solidFill>
                  <a:srgbClr val="C00000"/>
                </a:solidFill>
                <a:latin typeface="黑体" panose="02010609060101010101" pitchFamily="49" charset="-122"/>
                <a:ea typeface="黑体" panose="02010609060101010101" pitchFamily="49" charset="-122"/>
                <a:cs typeface="黑体" panose="02010609060101010101" pitchFamily="49" charset="-122"/>
              </a:rPr>
              <a:t>【</a:t>
            </a:r>
            <a:r>
              <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rPr>
              <a:t>参考答案</a:t>
            </a:r>
            <a:r>
              <a:rPr lang="en-US" altLang="zh-CN" sz="2400">
                <a:solidFill>
                  <a:srgbClr val="C00000"/>
                </a:solidFill>
                <a:latin typeface="黑体" panose="02010609060101010101" pitchFamily="49" charset="-122"/>
                <a:ea typeface="黑体" panose="02010609060101010101" pitchFamily="49" charset="-122"/>
                <a:cs typeface="黑体" panose="02010609060101010101" pitchFamily="49" charset="-122"/>
              </a:rPr>
              <a:t>】</a:t>
            </a:r>
            <a:endPar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b="1">
                <a:solidFill>
                  <a:srgbClr val="FF0000"/>
                </a:solidFill>
                <a:latin typeface="黑体" panose="02010609060101010101" pitchFamily="49" charset="-122"/>
                <a:ea typeface="黑体" panose="02010609060101010101" pitchFamily="49" charset="-122"/>
                <a:cs typeface="黑体" panose="02010609060101010101" pitchFamily="49" charset="-122"/>
              </a:rPr>
              <a:t>有限：</a:t>
            </a:r>
            <a:endParaRPr lang="zh-CN" altLang="en-US" sz="2400"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b="1">
                <a:latin typeface="黑体" panose="02010609060101010101" pitchFamily="49" charset="-122"/>
                <a:ea typeface="黑体" panose="02010609060101010101" pitchFamily="49" charset="-122"/>
                <a:cs typeface="黑体" panose="02010609060101010101" pitchFamily="49" charset="-122"/>
              </a:rPr>
              <a:t>①截取祖母乘坐火车的生活片段/对有限的琐碎事件和日常生活细节的描写（1分）</a:t>
            </a:r>
            <a:endParaRPr lang="zh-CN" altLang="en-US" sz="2400" b="1">
              <a:latin typeface="黑体" panose="02010609060101010101" pitchFamily="49" charset="-122"/>
              <a:ea typeface="黑体" panose="02010609060101010101" pitchFamily="49" charset="-122"/>
              <a:cs typeface="黑体" panose="02010609060101010101" pitchFamily="49" charset="-122"/>
            </a:endParaRPr>
          </a:p>
          <a:p>
            <a:r>
              <a:rPr lang="zh-CN" altLang="en-US" sz="2400" b="1">
                <a:latin typeface="黑体" panose="02010609060101010101" pitchFamily="49" charset="-122"/>
                <a:ea typeface="黑体" panose="02010609060101010101" pitchFamily="49" charset="-122"/>
                <a:cs typeface="黑体" panose="02010609060101010101" pitchFamily="49" charset="-122"/>
              </a:rPr>
              <a:t>②有限时空中祖母与姐姐、老妇人、乘客等人物的互动（1分）。</a:t>
            </a:r>
            <a:endParaRPr lang="zh-CN" altLang="en-US" sz="2400" b="1">
              <a:latin typeface="黑体" panose="02010609060101010101" pitchFamily="49" charset="-122"/>
              <a:ea typeface="黑体" panose="02010609060101010101" pitchFamily="49" charset="-122"/>
              <a:cs typeface="黑体" panose="02010609060101010101" pitchFamily="49" charset="-122"/>
            </a:endParaRPr>
          </a:p>
          <a:p>
            <a:r>
              <a:rPr lang="zh-CN" altLang="en-US" sz="2400" b="1">
                <a:solidFill>
                  <a:srgbClr val="FF0000"/>
                </a:solidFill>
                <a:latin typeface="黑体" panose="02010609060101010101" pitchFamily="49" charset="-122"/>
                <a:ea typeface="黑体" panose="02010609060101010101" pitchFamily="49" charset="-122"/>
                <a:cs typeface="黑体" panose="02010609060101010101" pitchFamily="49" charset="-122"/>
              </a:rPr>
              <a:t>丰富：</a:t>
            </a:r>
            <a:endParaRPr lang="zh-CN" altLang="en-US" sz="2400"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b="1">
                <a:latin typeface="黑体" panose="02010609060101010101" pitchFamily="49" charset="-122"/>
                <a:ea typeface="黑体" panose="02010609060101010101" pitchFamily="49" charset="-122"/>
                <a:cs typeface="黑体" panose="02010609060101010101" pitchFamily="49" charset="-122"/>
              </a:rPr>
              <a:t>①巧妙勾连起祖母的人生经历/折射出祖母的生存境遇（1分）</a:t>
            </a:r>
            <a:endParaRPr lang="zh-CN" altLang="en-US" sz="2400" b="1">
              <a:latin typeface="黑体" panose="02010609060101010101" pitchFamily="49" charset="-122"/>
              <a:ea typeface="黑体" panose="02010609060101010101" pitchFamily="49" charset="-122"/>
              <a:cs typeface="黑体" panose="02010609060101010101" pitchFamily="49" charset="-122"/>
            </a:endParaRPr>
          </a:p>
          <a:p>
            <a:r>
              <a:rPr lang="zh-CN" altLang="en-US" sz="2400" b="1">
                <a:latin typeface="黑体" panose="02010609060101010101" pitchFamily="49" charset="-122"/>
                <a:ea typeface="黑体" panose="02010609060101010101" pitchFamily="49" charset="-122"/>
                <a:cs typeface="黑体" panose="02010609060101010101" pitchFamily="49" charset="-122"/>
              </a:rPr>
              <a:t>②通过表现出祖母的性格/精神世界（1分）</a:t>
            </a:r>
            <a:endParaRPr lang="zh-CN" altLang="en-US" sz="2400" b="1">
              <a:latin typeface="黑体" panose="02010609060101010101" pitchFamily="49" charset="-122"/>
              <a:ea typeface="黑体" panose="02010609060101010101" pitchFamily="49" charset="-122"/>
              <a:cs typeface="黑体" panose="02010609060101010101" pitchFamily="49" charset="-122"/>
            </a:endParaRPr>
          </a:p>
          <a:p>
            <a:r>
              <a:rPr lang="zh-CN" altLang="en-US" sz="2400" b="1">
                <a:latin typeface="黑体" panose="02010609060101010101" pitchFamily="49" charset="-122"/>
                <a:ea typeface="黑体" panose="02010609060101010101" pitchFamily="49" charset="-122"/>
                <a:cs typeface="黑体" panose="02010609060101010101" pitchFamily="49" charset="-122"/>
              </a:rPr>
              <a:t>③使作品有了历史纵深感/沧桑感/时代变迁/年代感（1分）</a:t>
            </a:r>
            <a:endParaRPr lang="zh-CN" altLang="en-US" sz="2400" b="1">
              <a:latin typeface="黑体" panose="02010609060101010101" pitchFamily="49" charset="-122"/>
              <a:ea typeface="黑体" panose="02010609060101010101" pitchFamily="49" charset="-122"/>
              <a:cs typeface="黑体" panose="02010609060101010101" pitchFamily="49" charset="-122"/>
            </a:endParaRPr>
          </a:p>
          <a:p>
            <a:r>
              <a:rPr lang="zh-CN" altLang="en-US" sz="2400" b="1">
                <a:latin typeface="黑体" panose="02010609060101010101" pitchFamily="49" charset="-122"/>
                <a:ea typeface="黑体" panose="02010609060101010101" pitchFamily="49" charset="-122"/>
                <a:cs typeface="黑体" panose="02010609060101010101" pitchFamily="49" charset="-122"/>
              </a:rPr>
              <a:t>④丰富了作品的意蕴/深化作品的主旨（丰富1分）。</a:t>
            </a:r>
            <a:endParaRPr lang="zh-CN" altLang="en-US" sz="2400" b="1">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54"/>
                                        </p:tgtEl>
                                        <p:attrNameLst>
                                          <p:attrName>style.visibility</p:attrName>
                                        </p:attrNameLst>
                                      </p:cBhvr>
                                      <p:to>
                                        <p:strVal val="visible"/>
                                      </p:to>
                                    </p:set>
                                    <p:anim calcmode="lin" valueType="num">
                                      <p:cBhvr additive="base">
                                        <p:cTn id="7" dur="500" fill="hold"/>
                                        <p:tgtEl>
                                          <p:spTgt spid="1048754"/>
                                        </p:tgtEl>
                                        <p:attrNameLst>
                                          <p:attrName>ppt_x</p:attrName>
                                        </p:attrNameLst>
                                      </p:cBhvr>
                                      <p:tavLst>
                                        <p:tav tm="0">
                                          <p:val>
                                            <p:strVal val="#ppt_x"/>
                                          </p:val>
                                        </p:tav>
                                        <p:tav tm="100000">
                                          <p:val>
                                            <p:strVal val="#ppt_x"/>
                                          </p:val>
                                        </p:tav>
                                      </p:tavLst>
                                    </p:anim>
                                    <p:anim calcmode="lin" valueType="num">
                                      <p:cBhvr additive="base">
                                        <p:cTn id="8" dur="500" fill="hold"/>
                                        <p:tgtEl>
                                          <p:spTgt spid="10487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48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4" grpId="0"/>
      <p:bldP spid="104875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287" name=""/>
        <p:cNvGrpSpPr/>
        <p:nvPr/>
      </p:nvGrpSpPr>
      <p:grpSpPr>
        <a:xfrm>
          <a:off x="0" y="0"/>
          <a:ext cx="0" cy="0"/>
          <a:chOff x="0" y="0"/>
          <a:chExt cx="0" cy="0"/>
        </a:xfrm>
      </p:grpSpPr>
      <p:sp>
        <p:nvSpPr>
          <p:cNvPr id="1048756" name="文本框 5"/>
          <p:cNvSpPr txBox="1"/>
          <p:nvPr/>
        </p:nvSpPr>
        <p:spPr>
          <a:xfrm>
            <a:off x="3995224" y="0"/>
            <a:ext cx="6344530" cy="954107"/>
          </a:xfrm>
          <a:prstGeom prst="rect">
            <a:avLst/>
          </a:prstGeom>
          <a:noFill/>
        </p:spPr>
        <p:txBody>
          <a:bodyPr wrap="square">
            <a:spAutoFit/>
          </a:bodyPr>
          <a:lstStyle/>
          <a:p>
            <a:r>
              <a:rPr lang="zh-CN" altLang="zh-CN" sz="2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典例分析</a:t>
            </a:r>
            <a:r>
              <a:rPr lang="en-US" altLang="zh-CN" sz="2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rPr>
              <a:t>·</a:t>
            </a:r>
            <a:r>
              <a:rPr lang="zh-CN" altLang="zh-CN" sz="2800" b="1">
                <a:solidFill>
                  <a:srgbClr val="466280"/>
                </a:solidFill>
                <a:effectLst>
                  <a:outerShdw blurRad="38100" dist="38100" dir="2700000" algn="tl">
                    <a:srgbClr val="000000">
                      <a:alpha val="43137"/>
                    </a:srgbClr>
                  </a:outerShdw>
                </a:effectLst>
                <a:ea typeface="青鸟华光简行草" panose="02010604000101010101" pitchFamily="2" charset="-122"/>
              </a:rPr>
              <a:t>小评论评论要点</a:t>
            </a:r>
            <a:endParaRPr lang="zh-CN" altLang="zh-CN" sz="2800" b="1">
              <a:solidFill>
                <a:srgbClr val="466280"/>
              </a:solidFill>
              <a:effectLst>
                <a:outerShdw blurRad="38100" dist="38100" dir="2700000" algn="tl">
                  <a:srgbClr val="000000">
                    <a:alpha val="43137"/>
                  </a:srgbClr>
                </a:outerShdw>
              </a:effectLst>
              <a:ea typeface="青鸟华光简行草" panose="02010604000101010101" pitchFamily="2" charset="-122"/>
            </a:endParaRPr>
          </a:p>
          <a:p>
            <a:endParaRPr lang="zh-CN" altLang="en-US" sz="28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endParaRPr>
          </a:p>
        </p:txBody>
      </p:sp>
      <p:sp>
        <p:nvSpPr>
          <p:cNvPr id="1048757" name="文本框 7"/>
          <p:cNvSpPr txBox="1"/>
          <p:nvPr/>
        </p:nvSpPr>
        <p:spPr>
          <a:xfrm>
            <a:off x="0" y="487025"/>
            <a:ext cx="12192000" cy="7109639"/>
          </a:xfrm>
          <a:prstGeom prst="rect">
            <a:avLst/>
          </a:prstGeom>
          <a:noFill/>
        </p:spPr>
        <p:txBody>
          <a:bodyPr wrap="square">
            <a:spAutoFit/>
          </a:bodyPr>
          <a:lstStyle/>
          <a:p>
            <a:pPr indent="267970">
              <a:tabLst>
                <a:tab pos="3742055" algn="l"/>
              </a:tabLst>
            </a:pP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典型示例</a:t>
            </a:r>
            <a:r>
              <a:rPr lang="zh-CN" altLang="zh-CN" sz="2400" b="1" kern="0">
                <a:solidFill>
                  <a:schemeClr val="tx2"/>
                </a:solidFill>
                <a:effectLst/>
                <a:latin typeface="方正宋刻本秀楷简体" charset="-122"/>
                <a:ea typeface="方正宋刻本秀楷简体" charset="-122"/>
                <a:cs typeface="宋体" panose="02010600030101010101" pitchFamily="2" charset="-122"/>
              </a:rPr>
              <a:t>：</a:t>
            </a:r>
            <a:r>
              <a:rPr lang="zh-CN" altLang="zh-CN" sz="2400" b="1">
                <a:latin typeface="方正宋刻本秀楷简体" charset="-122"/>
                <a:ea typeface="方正宋刻本秀楷简体" charset="-122"/>
              </a:rPr>
              <a:t> </a:t>
            </a:r>
            <a:r>
              <a:rPr lang="zh-CN" altLang="zh-CN" sz="2400" b="1">
                <a:latin typeface="方正姚体" panose="02010601030101010101" pitchFamily="2" charset="-122"/>
                <a:ea typeface="方正姚体" panose="02010601030101010101" pitchFamily="2" charset="-122"/>
              </a:rPr>
              <a:t>【</a:t>
            </a:r>
            <a:r>
              <a:rPr lang="en-US" altLang="zh-CN" sz="2400" b="1">
                <a:latin typeface="方正姚体" panose="02010601030101010101" pitchFamily="2" charset="-122"/>
                <a:ea typeface="方正姚体" panose="02010601030101010101" pitchFamily="2" charset="-122"/>
              </a:rPr>
              <a:t>2021</a:t>
            </a:r>
            <a:r>
              <a:rPr lang="zh-CN" altLang="zh-CN" sz="2400" b="1">
                <a:latin typeface="方正姚体" panose="02010601030101010101" pitchFamily="2" charset="-122"/>
                <a:ea typeface="方正姚体" panose="02010601030101010101" pitchFamily="2" charset="-122"/>
              </a:rPr>
              <a:t>八省联考金克木《国文教员》】</a:t>
            </a:r>
            <a:endParaRPr lang="en-US" altLang="zh-CN" sz="2400" b="1">
              <a:latin typeface="方正姚体" panose="02010601030101010101" pitchFamily="2" charset="-122"/>
              <a:ea typeface="方正姚体" panose="02010601030101010101" pitchFamily="2" charset="-122"/>
            </a:endParaRPr>
          </a:p>
          <a:p>
            <a:pPr indent="267970">
              <a:tabLst>
                <a:tab pos="3742055" algn="l"/>
              </a:tabLst>
            </a:pPr>
            <a:r>
              <a:rPr lang="en-US" altLang="zh-CN" sz="2400" b="1">
                <a:latin typeface="方正姚体" panose="02010601030101010101" pitchFamily="2" charset="-122"/>
                <a:ea typeface="方正姚体" panose="02010601030101010101" pitchFamily="2" charset="-122"/>
              </a:rPr>
              <a:t>9.</a:t>
            </a:r>
            <a:r>
              <a:rPr lang="zh-CN" altLang="zh-CN" sz="2400" b="1">
                <a:latin typeface="方正姚体" panose="02010601030101010101" pitchFamily="2" charset="-122"/>
                <a:ea typeface="方正姚体" panose="02010601030101010101" pitchFamily="2" charset="-122"/>
              </a:rPr>
              <a:t>如欲以</a:t>
            </a:r>
            <a:r>
              <a:rPr lang="en-US" altLang="zh-CN" sz="2400" b="1">
                <a:latin typeface="方正姚体" panose="02010601030101010101" pitchFamily="2" charset="-122"/>
                <a:ea typeface="方正姚体" panose="02010601030101010101" pitchFamily="2" charset="-122"/>
              </a:rPr>
              <a:t>“</a:t>
            </a:r>
            <a:r>
              <a:rPr lang="zh-CN" altLang="zh-CN" sz="2400" b="1">
                <a:latin typeface="方正姚体" panose="02010601030101010101" pitchFamily="2" charset="-122"/>
                <a:ea typeface="方正姚体" panose="02010601030101010101" pitchFamily="2" charset="-122"/>
              </a:rPr>
              <a:t>一则</a:t>
            </a:r>
            <a:r>
              <a:rPr lang="en-US" altLang="zh-CN" sz="2400" b="1">
                <a:latin typeface="方正姚体" panose="02010601030101010101" pitchFamily="2" charset="-122"/>
                <a:ea typeface="方正姚体" panose="02010601030101010101" pitchFamily="2" charset="-122"/>
              </a:rPr>
              <a:t>‘</a:t>
            </a:r>
            <a:r>
              <a:rPr lang="zh-CN" altLang="zh-CN" sz="2400" b="1">
                <a:latin typeface="方正姚体" panose="02010601030101010101" pitchFamily="2" charset="-122"/>
                <a:ea typeface="方正姚体" panose="02010601030101010101" pitchFamily="2" charset="-122"/>
              </a:rPr>
              <a:t>新世说</a:t>
            </a:r>
            <a:r>
              <a:rPr lang="en-US" altLang="zh-CN" sz="2400" b="1">
                <a:latin typeface="方正姚体" panose="02010601030101010101" pitchFamily="2" charset="-122"/>
                <a:ea typeface="方正姚体" panose="02010601030101010101" pitchFamily="2" charset="-122"/>
              </a:rPr>
              <a:t>’”</a:t>
            </a:r>
            <a:r>
              <a:rPr lang="zh-CN" altLang="zh-CN" sz="2400" b="1">
                <a:latin typeface="方正姚体" panose="02010601030101010101" pitchFamily="2" charset="-122"/>
                <a:ea typeface="方正姚体" panose="02010601030101010101" pitchFamily="2" charset="-122"/>
              </a:rPr>
              <a:t>为题写一则《国文教员》的小评论，请结合文本，列出</a:t>
            </a:r>
            <a:r>
              <a:rPr lang="zh-CN" altLang="zh-CN" sz="2400" b="1">
                <a:solidFill>
                  <a:srgbClr val="FF0000"/>
                </a:solidFill>
                <a:latin typeface="方正姚体" panose="02010601030101010101" pitchFamily="2" charset="-122"/>
                <a:ea typeface="方正姚体" panose="02010601030101010101" pitchFamily="2" charset="-122"/>
              </a:rPr>
              <a:t>评论要点</a:t>
            </a:r>
            <a:r>
              <a:rPr lang="zh-CN" altLang="zh-CN" sz="2400" b="1">
                <a:latin typeface="方正姚体" panose="02010601030101010101" pitchFamily="2" charset="-122"/>
                <a:ea typeface="方正姚体" panose="02010601030101010101" pitchFamily="2" charset="-122"/>
              </a:rPr>
              <a:t>。（</a:t>
            </a:r>
            <a:r>
              <a:rPr lang="en-US" altLang="zh-CN" sz="2400" b="1">
                <a:latin typeface="方正姚体" panose="02010601030101010101" pitchFamily="2" charset="-122"/>
                <a:ea typeface="方正姚体" panose="02010601030101010101" pitchFamily="2" charset="-122"/>
              </a:rPr>
              <a:t>6</a:t>
            </a:r>
            <a:r>
              <a:rPr lang="zh-CN" altLang="zh-CN" sz="2400" b="1">
                <a:latin typeface="方正姚体" panose="02010601030101010101" pitchFamily="2" charset="-122"/>
                <a:ea typeface="方正姚体" panose="02010601030101010101" pitchFamily="2" charset="-122"/>
              </a:rPr>
              <a:t>分）</a:t>
            </a:r>
            <a:endParaRPr lang="zh-CN" altLang="zh-CN" sz="2400" b="1">
              <a:latin typeface="方正姚体" panose="02010601030101010101" pitchFamily="2" charset="-122"/>
              <a:ea typeface="方正姚体" panose="02010601030101010101" pitchFamily="2" charset="-122"/>
            </a:endParaRPr>
          </a:p>
          <a:p>
            <a:r>
              <a:rPr lang="zh-CN" altLang="en-US"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    参考答案</a:t>
            </a:r>
            <a:r>
              <a:rPr lang="zh-CN" altLang="zh-CN" sz="2400" kern="100">
                <a:effectLst/>
                <a:latin typeface="方正清刻本悦宋简体" charset="-122"/>
                <a:ea typeface="方正清刻本悦宋简体" charset="-122"/>
                <a:cs typeface="Times New Roman" panose="02020603050405020304" pitchFamily="18" charset="0"/>
              </a:rPr>
              <a:t>：</a:t>
            </a:r>
            <a:endParaRPr lang="en-US" altLang="zh-CN" sz="2400" kern="100">
              <a:effectLst/>
              <a:latin typeface="方正清刻本悦宋简体" charset="-122"/>
              <a:ea typeface="方正清刻本悦宋简体" charset="-122"/>
              <a:cs typeface="Times New Roman" panose="02020603050405020304" pitchFamily="18" charset="0"/>
            </a:endParaRPr>
          </a:p>
          <a:p>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①记录人物言行，品评人物风格，具有“世说”类小说的特点；</a:t>
            </a:r>
            <a:endParaRPr lang="en-US" altLang="zh-CN" sz="2400" kern="100">
              <a:latin typeface="方正宋刻本秀楷简体" charset="-122"/>
              <a:ea typeface="方正宋刻本秀楷简体" charset="-122"/>
              <a:cs typeface="Times New Roman" panose="02020603050405020304" pitchFamily="18" charset="0"/>
            </a:endParaRPr>
          </a:p>
          <a:p>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②以新的方式反映新的时代内容；</a:t>
            </a:r>
            <a:endParaRPr lang="en-US" altLang="zh-CN" sz="2400" kern="100">
              <a:latin typeface="方正宋刻本秀楷简体" charset="-122"/>
              <a:ea typeface="方正宋刻本秀楷简体" charset="-122"/>
              <a:cs typeface="Times New Roman" panose="02020603050405020304" pitchFamily="18" charset="0"/>
            </a:endParaRPr>
          </a:p>
          <a:p>
            <a:r>
              <a:rPr lang="en-US" altLang="zh-CN" sz="2400" kern="100">
                <a:latin typeface="方正宋刻本秀楷简体" charset="-122"/>
                <a:ea typeface="方正宋刻本秀楷简体" charset="-122"/>
                <a:cs typeface="Times New Roman" panose="02020603050405020304" pitchFamily="18" charset="0"/>
              </a:rPr>
              <a:t>     </a:t>
            </a:r>
            <a:r>
              <a:rPr lang="zh-CN" altLang="zh-CN" sz="2400" kern="100">
                <a:latin typeface="方正宋刻本秀楷简体" charset="-122"/>
                <a:ea typeface="方正宋刻本秀楷简体" charset="-122"/>
                <a:cs typeface="Times New Roman" panose="02020603050405020304" pitchFamily="18" charset="0"/>
              </a:rPr>
              <a:t>③体现了学者金克木独特的小说观念。</a:t>
            </a:r>
            <a:endParaRPr lang="en-US" altLang="zh-CN" sz="2400" kern="100">
              <a:latin typeface="方正宋刻本秀楷简体" charset="-122"/>
              <a:ea typeface="方正宋刻本秀楷简体" charset="-122"/>
              <a:cs typeface="Times New Roman" panose="02020603050405020304" pitchFamily="18" charset="0"/>
            </a:endParaRPr>
          </a:p>
          <a:p>
            <a:r>
              <a:rPr lang="zh-CN" altLang="zh-CN" sz="2400" kern="100">
                <a:latin typeface="方正宋刻本秀楷简体" charset="-122"/>
                <a:ea typeface="方正宋刻本秀楷简体" charset="-122"/>
                <a:cs typeface="Times New Roman" panose="02020603050405020304" pitchFamily="18" charset="0"/>
              </a:rPr>
              <a:t>（评分参考：每答出一点给</a:t>
            </a:r>
            <a:r>
              <a:rPr lang="en-US" altLang="zh-CN" sz="2400" kern="100">
                <a:latin typeface="方正宋刻本秀楷简体" charset="-122"/>
                <a:ea typeface="方正宋刻本秀楷简体" charset="-122"/>
                <a:cs typeface="Times New Roman" panose="02020603050405020304" pitchFamily="18" charset="0"/>
              </a:rPr>
              <a:t>2</a:t>
            </a:r>
            <a:r>
              <a:rPr lang="zh-CN" altLang="zh-CN" sz="2400" kern="100">
                <a:latin typeface="方正宋刻本秀楷简体" charset="-122"/>
                <a:ea typeface="方正宋刻本秀楷简体" charset="-122"/>
                <a:cs typeface="Times New Roman" panose="02020603050405020304" pitchFamily="18" charset="0"/>
              </a:rPr>
              <a:t>分。意思答对即可。如有其他答案，只要言之成理，可酌情给分。）</a:t>
            </a:r>
            <a:endParaRPr lang="en-US" altLang="zh-CN" sz="2400" kern="100">
              <a:latin typeface="方正宋刻本秀楷简体" charset="-122"/>
              <a:ea typeface="方正宋刻本秀楷简体" charset="-122"/>
              <a:cs typeface="Times New Roman" panose="02020603050405020304" pitchFamily="18" charset="0"/>
            </a:endParaRPr>
          </a:p>
          <a:p>
            <a:endParaRPr lang="zh-CN" altLang="zh-CN" sz="2400" kern="100">
              <a:latin typeface="方正宋刻本秀楷简体" charset="-122"/>
              <a:ea typeface="方正宋刻本秀楷简体" charset="-122"/>
              <a:cs typeface="Times New Roman" panose="02020603050405020304" pitchFamily="18" charset="0"/>
            </a:endParaRPr>
          </a:p>
          <a:p>
            <a:r>
              <a:rPr lang="en-US" altLang="zh-CN" sz="2400" b="1" kern="0">
                <a:latin typeface="方正清刻本悦宋简体" charset="-122"/>
                <a:ea typeface="方正清刻本悦宋简体" charset="-122"/>
                <a:cs typeface="宋体" panose="02010600030101010101" pitchFamily="2" charset="-122"/>
              </a:rPr>
              <a:t>   </a:t>
            </a:r>
            <a:r>
              <a:rPr lang="zh-CN" altLang="zh-CN" sz="2400" b="1" kern="0">
                <a:solidFill>
                  <a:schemeClr val="tx2"/>
                </a:solidFill>
                <a:effectLst>
                  <a:outerShdw blurRad="38100" dist="38100" dir="2700000" algn="tl">
                    <a:srgbClr val="000000">
                      <a:alpha val="43137"/>
                    </a:srgbClr>
                  </a:outerShdw>
                </a:effectLst>
                <a:latin typeface="方正清刻本悦宋简体" charset="-122"/>
                <a:ea typeface="方正清刻本悦宋简体" charset="-122"/>
                <a:cs typeface="宋体" panose="02010600030101010101" pitchFamily="2" charset="-122"/>
              </a:rPr>
              <a:t>试题解析</a:t>
            </a:r>
            <a:r>
              <a:rPr lang="zh-CN" altLang="en-US" sz="2400" b="1" kern="0">
                <a:latin typeface="方正清刻本悦宋简体" charset="-122"/>
                <a:ea typeface="方正清刻本悦宋简体" charset="-122"/>
                <a:cs typeface="宋体" panose="02010600030101010101" pitchFamily="2" charset="-122"/>
              </a:rPr>
              <a:t>：</a:t>
            </a:r>
            <a:r>
              <a:rPr lang="zh-CN" altLang="zh-CN" sz="2400" kern="100">
                <a:latin typeface="方正宋刻本秀楷简体" charset="-122"/>
                <a:ea typeface="方正宋刻本秀楷简体" charset="-122"/>
                <a:cs typeface="Times New Roman" panose="02020603050405020304" pitchFamily="18" charset="0"/>
              </a:rPr>
              <a:t>本题考查对文本特征鉴赏、评价。</a:t>
            </a:r>
            <a:r>
              <a:rPr lang="zh-CN" altLang="zh-CN" sz="2400" b="1" u="sng">
                <a:latin typeface="方正宋刻本秀楷简体" charset="-122"/>
                <a:ea typeface="方正宋刻本秀楷简体" charset="-122"/>
              </a:rPr>
              <a:t>题干通过评论标题的形式，给出了评论的重要方向，一个就是“新”，一个就是“世说”</a:t>
            </a:r>
            <a:r>
              <a:rPr lang="zh-CN" altLang="en-US" sz="2400" b="1" kern="100">
                <a:latin typeface="方正宋刻本秀楷简体" charset="-122"/>
                <a:ea typeface="方正宋刻本秀楷简体" charset="-122"/>
                <a:cs typeface="Times New Roman" panose="02020603050405020304" pitchFamily="18" charset="0"/>
              </a:rPr>
              <a:t>，这</a:t>
            </a:r>
            <a:r>
              <a:rPr lang="zh-CN" altLang="zh-CN" sz="2400" kern="100">
                <a:latin typeface="方正宋刻本秀楷简体" charset="-122"/>
                <a:ea typeface="方正宋刻本秀楷简体" charset="-122"/>
                <a:cs typeface="Times New Roman" panose="02020603050405020304" pitchFamily="18" charset="0"/>
              </a:rPr>
              <a:t>说明《国文教员》兼具世说的特性和超越于传统世说的新特性。传统世说的特性在文本二中就有呈现，记录人物“言行”“传闻居多”，这些特点在《国文教员》中都有直接体现。但是“新”就必然要体现在鲜明的时代性上面，“白话文刚代替文言文”的大背景中如此特立独行、风采翩翩的国文教员体现了五四时期文人的独特气质，这又是不同于旧世说的新特点。最后再对于“新世说”这一独特性与作者进行联系拟定一个评论要点。</a:t>
            </a:r>
            <a:endParaRPr lang="zh-CN" altLang="zh-CN" sz="2400" kern="100">
              <a:latin typeface="方正宋刻本秀楷简体" charset="-122"/>
              <a:ea typeface="方正宋刻本秀楷简体" charset="-122"/>
              <a:cs typeface="Times New Roman" panose="02020603050405020304" pitchFamily="18" charset="0"/>
            </a:endParaRPr>
          </a:p>
          <a:p>
            <a:r>
              <a:rPr lang="en-US" altLang="zh-CN" sz="2400" kern="100">
                <a:latin typeface="方正宋刻本秀楷简体" charset="-122"/>
                <a:ea typeface="方正宋刻本秀楷简体" charset="-122"/>
                <a:cs typeface="Times New Roman" panose="02020603050405020304" pitchFamily="18" charset="0"/>
              </a:rPr>
              <a:t> </a:t>
            </a:r>
            <a:endParaRPr lang="zh-CN" altLang="zh-CN" sz="2400" kern="100">
              <a:latin typeface="方正宋刻本秀楷简体" charset="-122"/>
              <a:ea typeface="方正宋刻本秀楷简体" charset="-122"/>
              <a:cs typeface="Times New Roman" panose="02020603050405020304" pitchFamily="18" charset="0"/>
            </a:endParaRPr>
          </a:p>
          <a:p>
            <a:endParaRPr lang="zh-CN" altLang="zh-CN" sz="2400" kern="100">
              <a:latin typeface="方正宋刻本秀楷简体" charset="-122"/>
              <a:ea typeface="方正宋刻本秀楷简体" charset="-122"/>
              <a:cs typeface="Times New Roman" panose="02020603050405020304"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288" name=""/>
        <p:cNvGrpSpPr/>
        <p:nvPr/>
      </p:nvGrpSpPr>
      <p:grpSpPr>
        <a:xfrm>
          <a:off x="0" y="0"/>
          <a:ext cx="0" cy="0"/>
          <a:chOff x="0" y="0"/>
          <a:chExt cx="0" cy="0"/>
        </a:xfrm>
      </p:grpSpPr>
      <p:sp>
        <p:nvSpPr>
          <p:cNvPr id="1048758" name="矩形 3"/>
          <p:cNvSpPr/>
          <p:nvPr/>
        </p:nvSpPr>
        <p:spPr>
          <a:xfrm>
            <a:off x="0" y="1044123"/>
            <a:ext cx="12192000" cy="5416868"/>
          </a:xfrm>
          <a:prstGeom prst="rect">
            <a:avLst/>
          </a:prstGeom>
        </p:spPr>
        <p:txBody>
          <a:bodyPr wrap="square">
            <a:spAutoFit/>
          </a:bodyPr>
          <a:lstStyle/>
          <a:p>
            <a:pPr marL="331470">
              <a:lnSpc>
                <a:spcPts val="1225"/>
              </a:lnSpc>
              <a:spcAft>
                <a:spcPct val="0"/>
              </a:spcAft>
            </a:pPr>
            <a:r>
              <a:rPr lang="zh-CN" altLang="zh-CN" sz="2400" b="1">
                <a:solidFill>
                  <a:srgbClr val="FF0000"/>
                </a:solidFill>
                <a:latin typeface="宋体" panose="02010600030101010101" pitchFamily="2" charset="-122"/>
                <a:cs typeface="宋体" panose="02010600030101010101" pitchFamily="2" charset="-122"/>
              </a:rPr>
              <a:t>1</a:t>
            </a:r>
            <a:r>
              <a:rPr lang="zh-CN" altLang="zh-CN" sz="2400" b="1" spc="-530">
                <a:solidFill>
                  <a:srgbClr val="FF0000"/>
                </a:solidFill>
                <a:latin typeface="宋体" panose="02010600030101010101" pitchFamily="2" charset="-122"/>
                <a:cs typeface="宋体" panose="02010600030101010101" pitchFamily="2" charset="-122"/>
              </a:rPr>
              <a:t>、</a:t>
            </a:r>
            <a:r>
              <a:rPr lang="zh-CN" altLang="zh-CN" sz="2400" b="1">
                <a:solidFill>
                  <a:srgbClr val="FF0000"/>
                </a:solidFill>
                <a:latin typeface="宋体" panose="02010600030101010101" pitchFamily="2" charset="-122"/>
                <a:cs typeface="宋体" panose="02010600030101010101" pitchFamily="2" charset="-122"/>
              </a:rPr>
              <a:t>（</a:t>
            </a:r>
            <a:r>
              <a:rPr lang="zh-CN" altLang="zh-CN" sz="2400" b="1" spc="-70">
                <a:solidFill>
                  <a:srgbClr val="FF0000"/>
                </a:solidFill>
                <a:latin typeface="宋体" panose="02010600030101010101" pitchFamily="2" charset="-122"/>
                <a:cs typeface="宋体" panose="02010600030101010101" pitchFamily="2" charset="-122"/>
              </a:rPr>
              <a:t>湖北省 </a:t>
            </a:r>
            <a:r>
              <a:rPr lang="zh-CN" altLang="zh-CN" sz="2400" b="1">
                <a:solidFill>
                  <a:srgbClr val="FF0000"/>
                </a:solidFill>
                <a:latin typeface="宋体" panose="02010600030101010101" pitchFamily="2" charset="-122"/>
                <a:cs typeface="宋体" panose="02010600030101010101" pitchFamily="2" charset="-122"/>
              </a:rPr>
              <a:t>2021</a:t>
            </a:r>
            <a:r>
              <a:rPr lang="zh-CN" altLang="zh-CN" sz="2400" b="1" spc="-40">
                <a:solidFill>
                  <a:srgbClr val="FF0000"/>
                </a:solidFill>
                <a:latin typeface="宋体" panose="02010600030101010101" pitchFamily="2" charset="-122"/>
                <a:cs typeface="宋体" panose="02010600030101010101" pitchFamily="2" charset="-122"/>
              </a:rPr>
              <a:t> 届部分重点中学高三上学期期末联考</a:t>
            </a:r>
            <a:r>
              <a:rPr lang="zh-CN" altLang="zh-CN" sz="2400" b="1">
                <a:solidFill>
                  <a:srgbClr val="FF0000"/>
                </a:solidFill>
                <a:latin typeface="宋体" panose="02010600030101010101" pitchFamily="2" charset="-122"/>
                <a:cs typeface="宋体" panose="02010600030101010101" pitchFamily="2" charset="-122"/>
              </a:rPr>
              <a:t>） </a:t>
            </a:r>
            <a:endParaRPr lang="zh-CN" altLang="zh-CN" sz="2400">
              <a:latin typeface="宋体" panose="02010600030101010101" pitchFamily="2" charset="-122"/>
              <a:cs typeface="宋体" panose="02010600030101010101" pitchFamily="2" charset="-122"/>
            </a:endParaRPr>
          </a:p>
          <a:p>
            <a:pPr marL="63500" marR="137160" indent="266700">
              <a:lnSpc>
                <a:spcPct val="100000"/>
              </a:lnSpc>
              <a:spcBef>
                <a:spcPts val="25"/>
              </a:spcBef>
              <a:spcAft>
                <a:spcPct val="0"/>
              </a:spcAft>
            </a:pPr>
            <a:r>
              <a:rPr lang="zh-CN" altLang="zh-CN" sz="2400">
                <a:latin typeface="宋体" panose="02010600030101010101" pitchFamily="2" charset="-122"/>
                <a:cs typeface="宋体" panose="02010600030101010101" pitchFamily="2" charset="-122"/>
              </a:rPr>
              <a:t>9. 某中学组织学习名家优秀散文，</a:t>
            </a:r>
            <a:r>
              <a:rPr lang="zh-CN" altLang="zh-CN" sz="2400">
                <a:latin typeface="宋体" panose="02010600030101010101" pitchFamily="2" charset="-122"/>
                <a:ea typeface="黑体" panose="02010609060101010101" pitchFamily="49" charset="-122"/>
                <a:cs typeface="宋体" panose="02010600030101010101" pitchFamily="2" charset="-122"/>
              </a:rPr>
              <a:t>欲对《丰子恺的人品与画品》</a:t>
            </a:r>
            <a:r>
              <a:rPr lang="zh-CN" altLang="zh-CN" sz="2400">
                <a:latin typeface="宋体" panose="02010600030101010101" pitchFamily="2" charset="-122"/>
                <a:cs typeface="宋体" panose="02010600030101010101" pitchFamily="2" charset="-122"/>
              </a:rPr>
              <a:t>进行评论，请结合两则文本，列出</a:t>
            </a:r>
            <a:r>
              <a:rPr lang="zh-CN" altLang="zh-CN" sz="2400">
                <a:solidFill>
                  <a:srgbClr val="FF0000"/>
                </a:solidFill>
                <a:latin typeface="宋体" panose="02010600030101010101" pitchFamily="2" charset="-122"/>
                <a:cs typeface="宋体" panose="02010600030101010101" pitchFamily="2" charset="-122"/>
              </a:rPr>
              <a:t>评论要点</a:t>
            </a:r>
            <a:r>
              <a:rPr lang="zh-CN" altLang="zh-CN" sz="2400">
                <a:latin typeface="宋体" panose="02010600030101010101" pitchFamily="2" charset="-122"/>
                <a:cs typeface="宋体" panose="02010600030101010101" pitchFamily="2" charset="-122"/>
              </a:rPr>
              <a:t>。（6 分） </a:t>
            </a:r>
            <a:endParaRPr lang="zh-CN" altLang="zh-CN" sz="2400">
              <a:latin typeface="宋体" panose="02010600030101010101" pitchFamily="2" charset="-122"/>
              <a:cs typeface="宋体" panose="02010600030101010101" pitchFamily="2" charset="-122"/>
            </a:endParaRPr>
          </a:p>
          <a:p>
            <a:pPr marL="63500" marR="133985" indent="267970" algn="just">
              <a:lnSpc>
                <a:spcPct val="100000"/>
              </a:lnSpc>
              <a:spcBef>
                <a:spcPts val="5"/>
              </a:spcBef>
              <a:spcAft>
                <a:spcPct val="0"/>
              </a:spcAft>
            </a:pPr>
            <a:r>
              <a:rPr lang="zh-CN" altLang="zh-CN" sz="2400" b="1">
                <a:latin typeface="宋体" panose="02010600030101010101" pitchFamily="2" charset="-122"/>
                <a:ea typeface="楷体" panose="02010609060101010101" pitchFamily="49" charset="-122"/>
                <a:cs typeface="宋体" panose="02010600030101010101" pitchFamily="2" charset="-122"/>
              </a:rPr>
              <a:t>参考答案：</a:t>
            </a:r>
            <a:endParaRPr lang="en-US" altLang="zh-CN" sz="2400" b="1">
              <a:latin typeface="宋体" panose="02010600030101010101" pitchFamily="2" charset="-122"/>
              <a:ea typeface="楷体" panose="02010609060101010101" pitchFamily="49" charset="-122"/>
              <a:cs typeface="宋体" panose="02010600030101010101" pitchFamily="2" charset="-122"/>
            </a:endParaRPr>
          </a:p>
          <a:p>
            <a:pPr marL="63500" marR="133985" indent="267970" algn="just">
              <a:lnSpc>
                <a:spcPct val="100000"/>
              </a:lnSpc>
              <a:spcBef>
                <a:spcPts val="5"/>
              </a:spcBef>
              <a:spcAft>
                <a:spcPct val="0"/>
              </a:spcAft>
            </a:pPr>
            <a:r>
              <a:rPr lang="zh-CN" altLang="zh-CN" sz="2400" spc="-5">
                <a:latin typeface="宋体" panose="02010600030101010101" pitchFamily="2" charset="-122"/>
                <a:ea typeface="楷体" panose="02010609060101010101" pitchFamily="49" charset="-122"/>
                <a:cs typeface="宋体" panose="02010600030101010101" pitchFamily="2" charset="-122"/>
              </a:rPr>
              <a:t>①丰子恺的形象的呈现都出于作者平时的观察感受,出于作者对友人的真挚情意, 真实</a:t>
            </a:r>
            <a:r>
              <a:rPr lang="zh-CN" altLang="zh-CN" sz="2400" spc="-45">
                <a:latin typeface="宋体" panose="02010600030101010101" pitchFamily="2" charset="-122"/>
                <a:ea typeface="楷体" panose="02010609060101010101" pitchFamily="49" charset="-122"/>
                <a:cs typeface="宋体" panose="02010600030101010101" pitchFamily="2" charset="-122"/>
              </a:rPr>
              <a:t>动人。</a:t>
            </a:r>
            <a:endParaRPr lang="en-US" altLang="zh-CN" sz="2400" spc="-45">
              <a:latin typeface="宋体" panose="02010600030101010101" pitchFamily="2" charset="-122"/>
              <a:ea typeface="楷体" panose="02010609060101010101" pitchFamily="49" charset="-122"/>
              <a:cs typeface="宋体" panose="02010600030101010101" pitchFamily="2" charset="-122"/>
            </a:endParaRPr>
          </a:p>
          <a:p>
            <a:pPr marL="63500" marR="133985" indent="267970" algn="just">
              <a:lnSpc>
                <a:spcPct val="100000"/>
              </a:lnSpc>
              <a:spcBef>
                <a:spcPts val="5"/>
              </a:spcBef>
              <a:spcAft>
                <a:spcPct val="0"/>
              </a:spcAft>
            </a:pPr>
            <a:r>
              <a:rPr lang="zh-CN" altLang="zh-CN" sz="2400" spc="-45">
                <a:latin typeface="宋体" panose="02010600030101010101" pitchFamily="2" charset="-122"/>
                <a:ea typeface="楷体" panose="02010609060101010101" pitchFamily="49" charset="-122"/>
                <a:cs typeface="宋体" panose="02010600030101010101" pitchFamily="2" charset="-122"/>
              </a:rPr>
              <a:t>②所写都是生活小事，如叙家常，颇有趣味。③语言平易，较少辞藻的堆砌，不饰浮华却引人入胜。</a:t>
            </a:r>
            <a:endParaRPr lang="en-US" altLang="zh-CN" sz="2400" spc="-45">
              <a:latin typeface="宋体" panose="02010600030101010101" pitchFamily="2" charset="-122"/>
              <a:ea typeface="楷体" panose="02010609060101010101" pitchFamily="49" charset="-122"/>
              <a:cs typeface="宋体" panose="02010600030101010101" pitchFamily="2" charset="-122"/>
            </a:endParaRPr>
          </a:p>
          <a:p>
            <a:pPr marL="63500" marR="133985" indent="267970" algn="just">
              <a:lnSpc>
                <a:spcPct val="100000"/>
              </a:lnSpc>
              <a:spcBef>
                <a:spcPts val="5"/>
              </a:spcBef>
              <a:spcAft>
                <a:spcPct val="0"/>
              </a:spcAft>
            </a:pPr>
            <a:endParaRPr lang="zh-CN" altLang="zh-CN" sz="2400">
              <a:latin typeface="宋体" panose="02010600030101010101" pitchFamily="2" charset="-122"/>
              <a:cs typeface="宋体" panose="02010600030101010101" pitchFamily="2" charset="-122"/>
            </a:endParaRPr>
          </a:p>
          <a:p>
            <a:pPr marL="331470">
              <a:spcBef>
                <a:spcPts val="5"/>
              </a:spcBef>
              <a:spcAft>
                <a:spcPct val="0"/>
              </a:spcAft>
            </a:pPr>
            <a:r>
              <a:rPr lang="zh-CN" altLang="zh-CN" sz="2400" b="1">
                <a:solidFill>
                  <a:srgbClr val="FF0000"/>
                </a:solidFill>
                <a:latin typeface="宋体" panose="02010600030101010101" pitchFamily="2" charset="-122"/>
                <a:cs typeface="宋体" panose="02010600030101010101" pitchFamily="2" charset="-122"/>
              </a:rPr>
              <a:t>2</a:t>
            </a:r>
            <a:r>
              <a:rPr lang="zh-CN" altLang="zh-CN" sz="2400" b="1" spc="-530">
                <a:solidFill>
                  <a:srgbClr val="FF0000"/>
                </a:solidFill>
                <a:latin typeface="宋体" panose="02010600030101010101" pitchFamily="2" charset="-122"/>
                <a:cs typeface="宋体" panose="02010600030101010101" pitchFamily="2" charset="-122"/>
              </a:rPr>
              <a:t>、</a:t>
            </a:r>
            <a:r>
              <a:rPr lang="zh-CN" altLang="zh-CN" sz="2400" b="1">
                <a:solidFill>
                  <a:srgbClr val="FF0000"/>
                </a:solidFill>
                <a:latin typeface="宋体" panose="02010600030101010101" pitchFamily="2" charset="-122"/>
                <a:cs typeface="宋体" panose="02010600030101010101" pitchFamily="2" charset="-122"/>
              </a:rPr>
              <a:t>（</a:t>
            </a:r>
            <a:r>
              <a:rPr lang="zh-CN" altLang="zh-CN" sz="2400" b="1" spc="-70">
                <a:solidFill>
                  <a:srgbClr val="FF0000"/>
                </a:solidFill>
                <a:latin typeface="宋体" panose="02010600030101010101" pitchFamily="2" charset="-122"/>
                <a:cs typeface="宋体" panose="02010600030101010101" pitchFamily="2" charset="-122"/>
              </a:rPr>
              <a:t>武汉市 </a:t>
            </a:r>
            <a:r>
              <a:rPr lang="zh-CN" altLang="zh-CN" sz="2400" b="1">
                <a:solidFill>
                  <a:srgbClr val="FF0000"/>
                </a:solidFill>
                <a:latin typeface="宋体" panose="02010600030101010101" pitchFamily="2" charset="-122"/>
                <a:cs typeface="宋体" panose="02010600030101010101" pitchFamily="2" charset="-122"/>
              </a:rPr>
              <a:t>2021</a:t>
            </a:r>
            <a:r>
              <a:rPr lang="zh-CN" altLang="zh-CN" sz="2400" b="1" spc="-75">
                <a:solidFill>
                  <a:srgbClr val="FF0000"/>
                </a:solidFill>
                <a:latin typeface="宋体" panose="02010600030101010101" pitchFamily="2" charset="-122"/>
                <a:cs typeface="宋体" panose="02010600030101010101" pitchFamily="2" charset="-122"/>
              </a:rPr>
              <a:t> 届高中毕业生 </a:t>
            </a:r>
            <a:r>
              <a:rPr lang="zh-CN" altLang="zh-CN" sz="2400" b="1">
                <a:solidFill>
                  <a:srgbClr val="FF0000"/>
                </a:solidFill>
                <a:latin typeface="宋体" panose="02010600030101010101" pitchFamily="2" charset="-122"/>
                <a:cs typeface="宋体" panose="02010600030101010101" pitchFamily="2" charset="-122"/>
              </a:rPr>
              <a:t>3</a:t>
            </a:r>
            <a:r>
              <a:rPr lang="zh-CN" altLang="zh-CN" sz="2400" b="1" spc="-50">
                <a:solidFill>
                  <a:srgbClr val="FF0000"/>
                </a:solidFill>
                <a:latin typeface="宋体" panose="02010600030101010101" pitchFamily="2" charset="-122"/>
                <a:cs typeface="宋体" panose="02010600030101010101" pitchFamily="2" charset="-122"/>
              </a:rPr>
              <a:t> 月质量检测</a:t>
            </a:r>
            <a:r>
              <a:rPr lang="zh-CN" altLang="zh-CN" sz="2400" b="1">
                <a:solidFill>
                  <a:srgbClr val="FF0000"/>
                </a:solidFill>
                <a:latin typeface="宋体" panose="02010600030101010101" pitchFamily="2" charset="-122"/>
                <a:cs typeface="宋体" panose="02010600030101010101" pitchFamily="2" charset="-122"/>
              </a:rPr>
              <a:t>）</a:t>
            </a:r>
            <a:r>
              <a:rPr lang="zh-CN" altLang="zh-CN" sz="2400">
                <a:solidFill>
                  <a:srgbClr val="FF0000"/>
                </a:solidFill>
                <a:latin typeface="宋体" panose="02010600030101010101" pitchFamily="2" charset="-122"/>
                <a:cs typeface="宋体" panose="02010600030101010101" pitchFamily="2" charset="-122"/>
              </a:rPr>
              <a:t>2021.03.03</a:t>
            </a:r>
            <a:r>
              <a:rPr lang="zh-CN" altLang="zh-CN" sz="2400" b="1">
                <a:solidFill>
                  <a:srgbClr val="FF0000"/>
                </a:solidFill>
                <a:latin typeface="宋体" panose="02010600030101010101" pitchFamily="2" charset="-122"/>
                <a:cs typeface="宋体" panose="02010600030101010101" pitchFamily="2" charset="-122"/>
              </a:rPr>
              <a:t> </a:t>
            </a:r>
            <a:endParaRPr lang="zh-CN" altLang="zh-CN" sz="2400">
              <a:latin typeface="宋体" panose="02010600030101010101" pitchFamily="2" charset="-122"/>
              <a:cs typeface="宋体" panose="02010600030101010101" pitchFamily="2" charset="-122"/>
            </a:endParaRPr>
          </a:p>
          <a:p>
            <a:pPr marL="63500" marR="107950" indent="266700">
              <a:lnSpc>
                <a:spcPct val="100000"/>
              </a:lnSpc>
              <a:spcBef>
                <a:spcPts val="25"/>
              </a:spcBef>
              <a:spcAft>
                <a:spcPct val="0"/>
              </a:spcAft>
            </a:pPr>
            <a:r>
              <a:rPr lang="zh-CN" altLang="zh-CN" sz="2400">
                <a:latin typeface="宋体" panose="02010600030101010101" pitchFamily="2" charset="-122"/>
                <a:cs typeface="宋体" panose="02010600030101010101" pitchFamily="2" charset="-122"/>
              </a:rPr>
              <a:t>9.有人认为林庚达到了“诗歌魅力、学术魅力与人格魅力的交融”。如果以此为主题</a:t>
            </a:r>
            <a:r>
              <a:rPr lang="zh-CN" altLang="zh-CN" sz="2400">
                <a:latin typeface="宋体" panose="02010600030101010101" pitchFamily="2" charset="-122"/>
                <a:ea typeface="黑体" panose="02010609060101010101" pitchFamily="49" charset="-122"/>
                <a:cs typeface="宋体" panose="02010600030101010101" pitchFamily="2" charset="-122"/>
              </a:rPr>
              <a:t>写一则《燕南园 62 号——记恩师林庚》的</a:t>
            </a:r>
            <a:r>
              <a:rPr lang="zh-CN" altLang="zh-CN" sz="2400">
                <a:latin typeface="宋体" panose="02010600030101010101" pitchFamily="2" charset="-122"/>
                <a:cs typeface="宋体" panose="02010600030101010101" pitchFamily="2" charset="-122"/>
              </a:rPr>
              <a:t>小评论，请结合文本列出</a:t>
            </a:r>
            <a:r>
              <a:rPr lang="zh-CN" altLang="zh-CN" sz="2400">
                <a:solidFill>
                  <a:srgbClr val="FF0000"/>
                </a:solidFill>
                <a:latin typeface="宋体" panose="02010600030101010101" pitchFamily="2" charset="-122"/>
                <a:cs typeface="宋体" panose="02010600030101010101" pitchFamily="2" charset="-122"/>
              </a:rPr>
              <a:t>评论要</a:t>
            </a:r>
            <a:r>
              <a:rPr lang="zh-CN" altLang="zh-CN" sz="2400">
                <a:latin typeface="宋体" panose="02010600030101010101" pitchFamily="2" charset="-122"/>
                <a:cs typeface="宋体" panose="02010600030101010101" pitchFamily="2" charset="-122"/>
              </a:rPr>
              <a:t>点。 </a:t>
            </a:r>
            <a:endParaRPr lang="zh-CN" altLang="zh-CN" sz="2400">
              <a:latin typeface="宋体" panose="02010600030101010101" pitchFamily="2" charset="-122"/>
              <a:cs typeface="宋体" panose="02010600030101010101" pitchFamily="2" charset="-122"/>
            </a:endParaRPr>
          </a:p>
          <a:p>
            <a:pPr marL="63500" marR="134620" indent="267970">
              <a:lnSpc>
                <a:spcPct val="100000"/>
              </a:lnSpc>
              <a:spcBef>
                <a:spcPts val="5"/>
              </a:spcBef>
              <a:spcAft>
                <a:spcPct val="0"/>
              </a:spcAft>
            </a:pPr>
            <a:r>
              <a:rPr lang="zh-CN" altLang="zh-CN" sz="2400" b="1" spc="-10">
                <a:latin typeface="宋体" panose="02010600030101010101" pitchFamily="2" charset="-122"/>
                <a:ea typeface="楷体" panose="02010609060101010101" pitchFamily="49" charset="-122"/>
                <a:cs typeface="宋体" panose="02010600030101010101" pitchFamily="2" charset="-122"/>
              </a:rPr>
              <a:t>参考答案：</a:t>
            </a:r>
            <a:endParaRPr lang="en-US" altLang="zh-CN" sz="2400" b="1" spc="-10">
              <a:latin typeface="宋体" panose="02010600030101010101" pitchFamily="2" charset="-122"/>
              <a:ea typeface="楷体" panose="02010609060101010101" pitchFamily="49" charset="-122"/>
              <a:cs typeface="宋体" panose="02010600030101010101" pitchFamily="2" charset="-122"/>
            </a:endParaRPr>
          </a:p>
          <a:p>
            <a:pPr marL="63500" marR="134620" indent="267970">
              <a:lnSpc>
                <a:spcPct val="100000"/>
              </a:lnSpc>
              <a:spcBef>
                <a:spcPts val="5"/>
              </a:spcBef>
              <a:spcAft>
                <a:spcPct val="0"/>
              </a:spcAft>
            </a:pPr>
            <a:r>
              <a:rPr lang="zh-CN" altLang="zh-CN" sz="2400" spc="-45">
                <a:latin typeface="宋体" panose="02010600030101010101" pitchFamily="2" charset="-122"/>
                <a:ea typeface="楷体" panose="02010609060101010101" pitchFamily="49" charset="-122"/>
                <a:cs typeface="宋体" panose="02010600030101010101" pitchFamily="2" charset="-122"/>
              </a:rPr>
              <a:t>①多角度、多侧面刻画人物；</a:t>
            </a:r>
            <a:endParaRPr lang="en-US" altLang="zh-CN" sz="2400" spc="-45">
              <a:latin typeface="宋体" panose="02010600030101010101" pitchFamily="2" charset="-122"/>
              <a:ea typeface="楷体" panose="02010609060101010101" pitchFamily="49" charset="-122"/>
              <a:cs typeface="宋体" panose="02010600030101010101" pitchFamily="2" charset="-122"/>
            </a:endParaRPr>
          </a:p>
          <a:p>
            <a:pPr marL="63500" marR="134620" indent="267970">
              <a:lnSpc>
                <a:spcPct val="100000"/>
              </a:lnSpc>
              <a:spcBef>
                <a:spcPts val="5"/>
              </a:spcBef>
              <a:spcAft>
                <a:spcPct val="0"/>
              </a:spcAft>
            </a:pPr>
            <a:r>
              <a:rPr lang="zh-CN" altLang="zh-CN" sz="2400" spc="-45">
                <a:latin typeface="宋体" panose="02010600030101010101" pitchFamily="2" charset="-122"/>
                <a:ea typeface="楷体" panose="02010609060101010101" pitchFamily="49" charset="-122"/>
                <a:cs typeface="宋体" panose="02010600030101010101" pitchFamily="2" charset="-122"/>
              </a:rPr>
              <a:t>②突出人物的独特之处；③强调写诗、治学、为人三者之</a:t>
            </a:r>
            <a:r>
              <a:rPr lang="zh-CN" altLang="zh-CN" sz="2400" spc="-25">
                <a:latin typeface="宋体" panose="02010600030101010101" pitchFamily="2" charset="-122"/>
                <a:ea typeface="楷体" panose="02010609060101010101" pitchFamily="49" charset="-122"/>
                <a:cs typeface="宋体" panose="02010600030101010101" pitchFamily="2" charset="-122"/>
              </a:rPr>
              <a:t>间的有机联系。</a:t>
            </a:r>
            <a:endParaRPr lang="zh-CN" altLang="zh-CN" sz="2400">
              <a:latin typeface="宋体" panose="02010600030101010101" pitchFamily="2" charset="-122"/>
              <a:cs typeface="宋体" panose="02010600030101010101" pitchFamily="2" charset="-122"/>
            </a:endParaRPr>
          </a:p>
        </p:txBody>
      </p:sp>
      <p:pic>
        <p:nvPicPr>
          <p:cNvPr id="2097200" name="图片 4"/>
          <p:cNvPicPr>
            <a:picLocks noChangeAspect="1"/>
          </p:cNvPicPr>
          <p:nvPr/>
        </p:nvPicPr>
        <p:blipFill>
          <a:blip r:embed="rId1"/>
          <a:stretch>
            <a:fillRect/>
          </a:stretch>
        </p:blipFill>
        <p:spPr>
          <a:xfrm>
            <a:off x="3632466" y="13810"/>
            <a:ext cx="6474513" cy="1030313"/>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289" name=""/>
        <p:cNvGrpSpPr/>
        <p:nvPr/>
      </p:nvGrpSpPr>
      <p:grpSpPr>
        <a:xfrm>
          <a:off x="0" y="0"/>
          <a:ext cx="0" cy="0"/>
          <a:chOff x="0" y="0"/>
          <a:chExt cx="0" cy="0"/>
        </a:xfrm>
      </p:grpSpPr>
      <p:sp>
        <p:nvSpPr>
          <p:cNvPr id="1048759" name="矩形 3"/>
          <p:cNvSpPr/>
          <p:nvPr/>
        </p:nvSpPr>
        <p:spPr>
          <a:xfrm>
            <a:off x="140677" y="589530"/>
            <a:ext cx="11352628" cy="6652206"/>
          </a:xfrm>
          <a:prstGeom prst="rect">
            <a:avLst/>
          </a:prstGeom>
        </p:spPr>
        <p:txBody>
          <a:bodyPr wrap="square">
            <a:spAutoFit/>
          </a:bodyPr>
          <a:lstStyle/>
          <a:p>
            <a:pPr marL="63500" marR="135255" algn="just">
              <a:lnSpc>
                <a:spcPts val="2700"/>
              </a:lnSpc>
              <a:spcBef>
                <a:spcPts val="20"/>
              </a:spcBef>
              <a:spcAft>
                <a:spcPct val="0"/>
              </a:spcAft>
            </a:pPr>
            <a:r>
              <a:rPr lang="en-US" altLang="zh-CN" sz="2000" b="1" spc="-45">
                <a:solidFill>
                  <a:srgbClr val="0000CC"/>
                </a:solidFill>
                <a:latin typeface="宋体" panose="02010600030101010101" pitchFamily="2" charset="-122"/>
                <a:cs typeface="宋体" panose="02010600030101010101" pitchFamily="2" charset="-122"/>
              </a:rPr>
              <a:t>2020</a:t>
            </a:r>
            <a:r>
              <a:rPr lang="zh-CN" altLang="zh-CN" sz="2000" b="1" spc="-85">
                <a:solidFill>
                  <a:srgbClr val="0000CC"/>
                </a:solidFill>
                <a:latin typeface="宋体" panose="02010600030101010101" pitchFamily="2" charset="-122"/>
                <a:cs typeface="宋体" panose="02010600030101010101" pitchFamily="2" charset="-122"/>
              </a:rPr>
              <a:t>年全国卷 </a:t>
            </a:r>
            <a:r>
              <a:rPr lang="zh-CN" altLang="zh-CN" sz="2000" b="1">
                <a:solidFill>
                  <a:srgbClr val="0000CC"/>
                </a:solidFill>
                <a:latin typeface="宋体" panose="02010600030101010101" pitchFamily="2" charset="-122"/>
                <a:cs typeface="宋体" panose="02010600030101010101" pitchFamily="2" charset="-122"/>
              </a:rPr>
              <a:t>1</a:t>
            </a:r>
            <a:r>
              <a:rPr lang="zh-CN" altLang="zh-CN" sz="2000" b="1" spc="-155">
                <a:solidFill>
                  <a:srgbClr val="0000CC"/>
                </a:solidFill>
                <a:latin typeface="宋体" panose="02010600030101010101" pitchFamily="2" charset="-122"/>
                <a:cs typeface="宋体" panose="02010600030101010101" pitchFamily="2" charset="-122"/>
              </a:rPr>
              <a:t> </a:t>
            </a:r>
            <a:r>
              <a:rPr lang="zh-CN" altLang="en-US" sz="2000" b="1" spc="-155">
                <a:solidFill>
                  <a:srgbClr val="0000CC"/>
                </a:solidFill>
                <a:latin typeface="宋体" panose="02010600030101010101" pitchFamily="2" charset="-122"/>
                <a:cs typeface="宋体" panose="02010600030101010101" pitchFamily="2" charset="-122"/>
              </a:rPr>
              <a:t>海明威</a:t>
            </a:r>
            <a:r>
              <a:rPr lang="en-US" altLang="zh-CN" sz="2000" b="1" spc="-155">
                <a:solidFill>
                  <a:srgbClr val="0000CC"/>
                </a:solidFill>
                <a:latin typeface="宋体" panose="02010600030101010101" pitchFamily="2" charset="-122"/>
                <a:cs typeface="宋体" panose="02010600030101010101" pitchFamily="2" charset="-122"/>
              </a:rPr>
              <a:t>《</a:t>
            </a:r>
            <a:r>
              <a:rPr lang="zh-CN" altLang="en-US" sz="2000" b="1" spc="-155">
                <a:solidFill>
                  <a:srgbClr val="0000CC"/>
                </a:solidFill>
                <a:latin typeface="宋体" panose="02010600030101010101" pitchFamily="2" charset="-122"/>
                <a:cs typeface="宋体" panose="02010600030101010101" pitchFamily="2" charset="-122"/>
              </a:rPr>
              <a:t>越野滑雪</a:t>
            </a:r>
            <a:r>
              <a:rPr lang="en-US" altLang="zh-CN" sz="2000" b="1" spc="-155">
                <a:solidFill>
                  <a:srgbClr val="0000CC"/>
                </a:solidFill>
                <a:latin typeface="宋体" panose="02010600030101010101" pitchFamily="2" charset="-122"/>
                <a:cs typeface="宋体" panose="02010600030101010101" pitchFamily="2" charset="-122"/>
              </a:rPr>
              <a:t>》</a:t>
            </a:r>
            <a:endParaRPr lang="en-US" altLang="zh-CN" sz="2000" b="1" spc="-155">
              <a:solidFill>
                <a:srgbClr val="0000CC"/>
              </a:solidFill>
              <a:latin typeface="宋体" panose="02010600030101010101" pitchFamily="2" charset="-122"/>
              <a:cs typeface="宋体" panose="02010600030101010101" pitchFamily="2" charset="-122"/>
            </a:endParaRPr>
          </a:p>
          <a:p>
            <a:pPr>
              <a:lnSpc>
                <a:spcPts val="2700"/>
              </a:lnSpc>
            </a:pPr>
            <a:r>
              <a:rPr lang="en-US" altLang="zh-CN" sz="2000" b="1">
                <a:solidFill>
                  <a:srgbClr val="0000CC"/>
                </a:solidFill>
              </a:rPr>
              <a:t>     8.</a:t>
            </a:r>
            <a:r>
              <a:rPr lang="zh-CN" altLang="en-US" sz="2000" b="1">
                <a:solidFill>
                  <a:srgbClr val="0000CC"/>
                </a:solidFill>
              </a:rPr>
              <a:t>两人在喝完酒离开客找前有一段一再相约的对话，请结合上下文分析对话者的</a:t>
            </a:r>
            <a:r>
              <a:rPr lang="zh-CN" altLang="en-US" sz="2000" b="1">
                <a:solidFill>
                  <a:srgbClr val="FF0000"/>
                </a:solidFill>
              </a:rPr>
              <a:t>心理</a:t>
            </a:r>
            <a:r>
              <a:rPr lang="zh-CN" altLang="en-US" sz="2000" b="1">
                <a:solidFill>
                  <a:srgbClr val="0000CC"/>
                </a:solidFill>
              </a:rPr>
              <a:t>。</a:t>
            </a:r>
            <a:r>
              <a:rPr lang="en-US" altLang="zh-CN" sz="2000" b="1">
                <a:solidFill>
                  <a:srgbClr val="0000CC"/>
                </a:solidFill>
              </a:rPr>
              <a:t>(6</a:t>
            </a:r>
            <a:r>
              <a:rPr lang="zh-CN" altLang="en-US" sz="2000" b="1">
                <a:solidFill>
                  <a:srgbClr val="0000CC"/>
                </a:solidFill>
              </a:rPr>
              <a:t>分</a:t>
            </a:r>
            <a:r>
              <a:rPr lang="en-US" altLang="zh-CN" sz="2000" b="1">
                <a:solidFill>
                  <a:srgbClr val="0000CC"/>
                </a:solidFill>
              </a:rPr>
              <a:t>)</a:t>
            </a:r>
            <a:endParaRPr lang="en-US" altLang="zh-CN" sz="2000" b="1">
              <a:solidFill>
                <a:srgbClr val="0000CC"/>
              </a:solidFill>
            </a:endParaRPr>
          </a:p>
          <a:p>
            <a:pPr marL="63500" marR="135255" indent="266700" algn="just">
              <a:lnSpc>
                <a:spcPts val="2700"/>
              </a:lnSpc>
              <a:spcBef>
                <a:spcPts val="20"/>
              </a:spcBef>
              <a:spcAft>
                <a:spcPct val="0"/>
              </a:spcAft>
            </a:pPr>
            <a:r>
              <a:rPr lang="en-US" altLang="zh-CN" sz="2000" spc="-40">
                <a:latin typeface="宋体" panose="02010600030101010101" pitchFamily="2" charset="-122"/>
                <a:cs typeface="宋体" panose="02010600030101010101" pitchFamily="2" charset="-122"/>
              </a:rPr>
              <a:t>  </a:t>
            </a:r>
            <a:r>
              <a:rPr lang="zh-CN" altLang="zh-CN" sz="2000" spc="-40">
                <a:latin typeface="宋体" panose="02010600030101010101" pitchFamily="2" charset="-122"/>
                <a:cs typeface="宋体" panose="02010600030101010101" pitchFamily="2" charset="-122"/>
              </a:rPr>
              <a:t>①两人一再相约，表明他们对</a:t>
            </a:r>
            <a:r>
              <a:rPr lang="zh-CN" altLang="en-US" sz="2000" spc="-40">
                <a:latin typeface="宋体" panose="02010600030101010101" pitchFamily="2" charset="-122"/>
                <a:cs typeface="宋体" panose="02010600030101010101" pitchFamily="2" charset="-122"/>
              </a:rPr>
              <a:t>再会的</a:t>
            </a:r>
            <a:r>
              <a:rPr lang="zh-CN" altLang="en-US" sz="2000" spc="-40">
                <a:solidFill>
                  <a:srgbClr val="FF0000"/>
                </a:solidFill>
                <a:latin typeface="宋体" panose="02010600030101010101" pitchFamily="2" charset="-122"/>
                <a:cs typeface="宋体" panose="02010600030101010101" pitchFamily="2" charset="-122"/>
              </a:rPr>
              <a:t>期盼之情</a:t>
            </a:r>
            <a:r>
              <a:rPr lang="zh-CN" altLang="zh-CN" sz="2000" spc="-40">
                <a:latin typeface="宋体" panose="02010600030101010101" pitchFamily="2" charset="-122"/>
                <a:cs typeface="宋体" panose="02010600030101010101" pitchFamily="2" charset="-122"/>
              </a:rPr>
              <a:t>；</a:t>
            </a:r>
            <a:endParaRPr lang="en-US" altLang="zh-CN" sz="2000" spc="-40">
              <a:latin typeface="宋体" panose="02010600030101010101" pitchFamily="2" charset="-122"/>
              <a:cs typeface="宋体" panose="02010600030101010101" pitchFamily="2" charset="-122"/>
            </a:endParaRPr>
          </a:p>
          <a:p>
            <a:pPr marL="63500" marR="135255" indent="266700" algn="just">
              <a:lnSpc>
                <a:spcPts val="2700"/>
              </a:lnSpc>
              <a:spcBef>
                <a:spcPts val="20"/>
              </a:spcBef>
              <a:spcAft>
                <a:spcPct val="0"/>
              </a:spcAft>
            </a:pPr>
            <a:r>
              <a:rPr lang="en-US" altLang="zh-CN" sz="2000" spc="-40">
                <a:latin typeface="宋体" panose="02010600030101010101" pitchFamily="2" charset="-122"/>
                <a:cs typeface="宋体" panose="02010600030101010101" pitchFamily="2" charset="-122"/>
              </a:rPr>
              <a:t>  </a:t>
            </a:r>
            <a:r>
              <a:rPr lang="zh-CN" altLang="zh-CN" sz="2000" spc="-40">
                <a:latin typeface="宋体" panose="02010600030101010101" pitchFamily="2" charset="-122"/>
                <a:cs typeface="宋体" panose="02010600030101010101" pitchFamily="2" charset="-122"/>
              </a:rPr>
              <a:t>②分别之际的一再相</a:t>
            </a:r>
            <a:r>
              <a:rPr lang="zh-CN" altLang="zh-CN" sz="2000" spc="-30">
                <a:latin typeface="宋体" panose="02010600030101010101" pitchFamily="2" charset="-122"/>
                <a:cs typeface="宋体" panose="02010600030101010101" pitchFamily="2" charset="-122"/>
              </a:rPr>
              <a:t>约，也表达出</a:t>
            </a:r>
            <a:r>
              <a:rPr lang="zh-CN" altLang="zh-CN" sz="2000" spc="-30">
                <a:solidFill>
                  <a:srgbClr val="FF0000"/>
                </a:solidFill>
                <a:latin typeface="宋体" panose="02010600030101010101" pitchFamily="2" charset="-122"/>
                <a:cs typeface="宋体" panose="02010600030101010101" pitchFamily="2" charset="-122"/>
              </a:rPr>
              <a:t>依依不舍的心</a:t>
            </a:r>
            <a:r>
              <a:rPr lang="zh-CN" altLang="zh-CN" sz="2000" spc="-30">
                <a:latin typeface="宋体" panose="02010600030101010101" pitchFamily="2" charset="-122"/>
                <a:cs typeface="宋体" panose="02010600030101010101" pitchFamily="2" charset="-122"/>
              </a:rPr>
              <a:t>情；</a:t>
            </a:r>
            <a:endParaRPr lang="en-US" altLang="zh-CN" sz="2000" spc="-30">
              <a:latin typeface="宋体" panose="02010600030101010101" pitchFamily="2" charset="-122"/>
              <a:cs typeface="宋体" panose="02010600030101010101" pitchFamily="2" charset="-122"/>
            </a:endParaRPr>
          </a:p>
          <a:p>
            <a:pPr marL="63500" marR="135255" indent="266700" algn="just">
              <a:lnSpc>
                <a:spcPts val="2700"/>
              </a:lnSpc>
              <a:spcBef>
                <a:spcPts val="20"/>
              </a:spcBef>
              <a:spcAft>
                <a:spcPct val="0"/>
              </a:spcAft>
            </a:pPr>
            <a:r>
              <a:rPr lang="en-US" altLang="zh-CN" sz="2000" spc="-30">
                <a:latin typeface="宋体" panose="02010600030101010101" pitchFamily="2" charset="-122"/>
                <a:cs typeface="宋体" panose="02010600030101010101" pitchFamily="2" charset="-122"/>
              </a:rPr>
              <a:t>  </a:t>
            </a:r>
            <a:r>
              <a:rPr lang="zh-CN" altLang="zh-CN" sz="2000" spc="-30">
                <a:latin typeface="宋体" panose="02010600030101010101" pitchFamily="2" charset="-122"/>
                <a:cs typeface="宋体" panose="02010600030101010101" pitchFamily="2" charset="-122"/>
              </a:rPr>
              <a:t>③但已经感觉到这一愿望不会实现，心情有些</a:t>
            </a:r>
            <a:r>
              <a:rPr lang="zh-CN" altLang="zh-CN" sz="2000" spc="-30">
                <a:solidFill>
                  <a:srgbClr val="FF0000"/>
                </a:solidFill>
                <a:latin typeface="宋体" panose="02010600030101010101" pitchFamily="2" charset="-122"/>
                <a:cs typeface="宋体" panose="02010600030101010101" pitchFamily="2" charset="-122"/>
              </a:rPr>
              <a:t>惘然</a:t>
            </a:r>
            <a:r>
              <a:rPr lang="zh-CN" altLang="zh-CN" sz="2000" spc="-30">
                <a:latin typeface="宋体" panose="02010600030101010101" pitchFamily="2" charset="-122"/>
                <a:cs typeface="宋体" panose="02010600030101010101" pitchFamily="2" charset="-122"/>
              </a:rPr>
              <a:t>。</a:t>
            </a:r>
            <a:endParaRPr lang="en-US" altLang="zh-CN" sz="2000" spc="-30">
              <a:latin typeface="宋体" panose="02010600030101010101" pitchFamily="2" charset="-122"/>
              <a:cs typeface="宋体" panose="02010600030101010101" pitchFamily="2" charset="-122"/>
            </a:endParaRPr>
          </a:p>
          <a:p>
            <a:pPr marL="63500" marR="135255" algn="just">
              <a:lnSpc>
                <a:spcPts val="2700"/>
              </a:lnSpc>
              <a:spcBef>
                <a:spcPts val="20"/>
              </a:spcBef>
            </a:pPr>
            <a:r>
              <a:rPr lang="en-US" altLang="zh-CN" sz="2000" b="1" spc="-45">
                <a:solidFill>
                  <a:srgbClr val="0000CC"/>
                </a:solidFill>
                <a:latin typeface="宋体" panose="02010600030101010101" pitchFamily="2" charset="-122"/>
              </a:rPr>
              <a:t>2020</a:t>
            </a:r>
            <a:r>
              <a:rPr lang="zh-CN" altLang="zh-CN" sz="2000" b="1" spc="-45">
                <a:solidFill>
                  <a:srgbClr val="0000CC"/>
                </a:solidFill>
                <a:latin typeface="宋体" panose="02010600030101010101" pitchFamily="2" charset="-122"/>
              </a:rPr>
              <a:t>年全国卷 </a:t>
            </a:r>
            <a:r>
              <a:rPr lang="en-US" altLang="zh-CN" sz="2000" b="1" spc="-45">
                <a:solidFill>
                  <a:srgbClr val="0000CC"/>
                </a:solidFill>
                <a:latin typeface="宋体" panose="02010600030101010101" pitchFamily="2" charset="-122"/>
              </a:rPr>
              <a:t>2</a:t>
            </a:r>
            <a:r>
              <a:rPr lang="zh-CN" altLang="zh-CN" sz="2000" b="1" spc="-45">
                <a:solidFill>
                  <a:srgbClr val="0000CC"/>
                </a:solidFill>
                <a:latin typeface="宋体" panose="02010600030101010101" pitchFamily="2" charset="-122"/>
              </a:rPr>
              <a:t> </a:t>
            </a:r>
            <a:r>
              <a:rPr lang="zh-CN" altLang="en-US" sz="2000" b="1" spc="-45">
                <a:solidFill>
                  <a:srgbClr val="0000CC"/>
                </a:solidFill>
                <a:latin typeface="宋体" panose="02010600030101010101" pitchFamily="2" charset="-122"/>
              </a:rPr>
              <a:t>葛亮</a:t>
            </a:r>
            <a:r>
              <a:rPr lang="en-US" altLang="zh-CN" sz="2000" b="1" spc="-45">
                <a:solidFill>
                  <a:srgbClr val="0000CC"/>
                </a:solidFill>
                <a:latin typeface="宋体" panose="02010600030101010101" pitchFamily="2" charset="-122"/>
              </a:rPr>
              <a:t>《</a:t>
            </a:r>
            <a:r>
              <a:rPr lang="zh-CN" altLang="en-US" sz="2000" b="1" spc="-45">
                <a:solidFill>
                  <a:srgbClr val="0000CC"/>
                </a:solidFill>
                <a:latin typeface="宋体" panose="02010600030101010101" pitchFamily="2" charset="-122"/>
              </a:rPr>
              <a:t>书匠</a:t>
            </a:r>
            <a:r>
              <a:rPr lang="en-US" altLang="zh-CN" sz="2000" b="1" spc="-45">
                <a:solidFill>
                  <a:srgbClr val="0000CC"/>
                </a:solidFill>
                <a:latin typeface="宋体" panose="02010600030101010101" pitchFamily="2" charset="-122"/>
              </a:rPr>
              <a:t>》</a:t>
            </a:r>
            <a:endParaRPr lang="en-US" altLang="zh-CN" sz="2000" b="1" spc="-45">
              <a:solidFill>
                <a:srgbClr val="0000CC"/>
              </a:solidFill>
              <a:latin typeface="宋体" panose="02010600030101010101" pitchFamily="2" charset="-122"/>
            </a:endParaRPr>
          </a:p>
          <a:p>
            <a:pPr marL="63500" marR="135255" algn="just">
              <a:lnSpc>
                <a:spcPts val="2700"/>
              </a:lnSpc>
              <a:spcBef>
                <a:spcPts val="20"/>
              </a:spcBef>
            </a:pPr>
            <a:r>
              <a:rPr lang="en-US" altLang="zh-CN" sz="2000" b="1" spc="-45">
                <a:solidFill>
                  <a:srgbClr val="0000CC"/>
                </a:solidFill>
                <a:latin typeface="宋体" panose="02010600030101010101" pitchFamily="2" charset="-122"/>
              </a:rPr>
              <a:t>  8.</a:t>
            </a:r>
            <a:r>
              <a:rPr lang="zh-CN" altLang="zh-CN" sz="2000" b="1" spc="-45">
                <a:solidFill>
                  <a:srgbClr val="0000CC"/>
                </a:solidFill>
                <a:latin typeface="宋体" panose="02010600030101010101" pitchFamily="2" charset="-122"/>
              </a:rPr>
              <a:t>本文画线部分表达了老董怎样的</a:t>
            </a:r>
            <a:r>
              <a:rPr lang="zh-CN" altLang="zh-CN" sz="2000" b="1" spc="-45">
                <a:solidFill>
                  <a:srgbClr val="FF0000"/>
                </a:solidFill>
                <a:latin typeface="宋体" panose="02010600030101010101" pitchFamily="2" charset="-122"/>
              </a:rPr>
              <a:t>心情</a:t>
            </a:r>
            <a:r>
              <a:rPr lang="zh-CN" altLang="zh-CN" sz="2000" b="1" spc="-45">
                <a:solidFill>
                  <a:srgbClr val="0000CC"/>
                </a:solidFill>
                <a:latin typeface="宋体" panose="02010600030101010101" pitchFamily="2" charset="-122"/>
              </a:rPr>
              <a:t>？请结合本文简要分析。</a:t>
            </a:r>
            <a:endParaRPr lang="en-US" altLang="zh-CN" sz="2000" b="1" spc="-45">
              <a:solidFill>
                <a:srgbClr val="0000CC"/>
              </a:solidFill>
              <a:latin typeface="宋体" panose="02010600030101010101" pitchFamily="2" charset="-122"/>
            </a:endParaRPr>
          </a:p>
          <a:p>
            <a:pPr marL="63500" marR="135255" indent="266700" algn="just">
              <a:lnSpc>
                <a:spcPts val="2700"/>
              </a:lnSpc>
              <a:spcBef>
                <a:spcPts val="20"/>
              </a:spcBef>
              <a:spcAft>
                <a:spcPct val="0"/>
              </a:spcAft>
            </a:pPr>
            <a:r>
              <a:rPr lang="en-US" altLang="zh-CN" sz="2000" spc="-35">
                <a:latin typeface="宋体" panose="02010600030101010101" pitchFamily="2" charset="-122"/>
                <a:cs typeface="宋体" panose="02010600030101010101" pitchFamily="2" charset="-122"/>
              </a:rPr>
              <a:t>  </a:t>
            </a:r>
            <a:r>
              <a:rPr lang="zh-CN" altLang="zh-CN" sz="2000" spc="-35">
                <a:latin typeface="宋体" panose="02010600030101010101" pitchFamily="2" charset="-122"/>
                <a:cs typeface="宋体" panose="02010600030101010101" pitchFamily="2" charset="-122"/>
              </a:rPr>
              <a:t>①多年后面对自己职业起点时的</a:t>
            </a:r>
            <a:r>
              <a:rPr lang="zh-CN" altLang="zh-CN" sz="2000" spc="-35">
                <a:solidFill>
                  <a:srgbClr val="FF0000"/>
                </a:solidFill>
                <a:latin typeface="宋体" panose="02010600030101010101" pitchFamily="2" charset="-122"/>
                <a:cs typeface="宋体" panose="02010600030101010101" pitchFamily="2" charset="-122"/>
              </a:rPr>
              <a:t>人生感慨</a:t>
            </a:r>
            <a:r>
              <a:rPr lang="zh-CN" altLang="zh-CN" sz="2000" spc="-35">
                <a:latin typeface="宋体" panose="02010600030101010101" pitchFamily="2" charset="-122"/>
                <a:cs typeface="宋体" panose="02010600030101010101" pitchFamily="2" charset="-122"/>
              </a:rPr>
              <a:t>；</a:t>
            </a:r>
            <a:endParaRPr lang="en-US" altLang="zh-CN" sz="2000" spc="-35">
              <a:latin typeface="宋体" panose="02010600030101010101" pitchFamily="2" charset="-122"/>
              <a:cs typeface="宋体" panose="02010600030101010101" pitchFamily="2" charset="-122"/>
            </a:endParaRPr>
          </a:p>
          <a:p>
            <a:pPr marL="63500" marR="135255" indent="266700" algn="just">
              <a:lnSpc>
                <a:spcPts val="2700"/>
              </a:lnSpc>
              <a:spcBef>
                <a:spcPts val="20"/>
              </a:spcBef>
              <a:spcAft>
                <a:spcPct val="0"/>
              </a:spcAft>
            </a:pPr>
            <a:r>
              <a:rPr lang="en-US" altLang="zh-CN" sz="2000" spc="-35">
                <a:latin typeface="宋体" panose="02010600030101010101" pitchFamily="2" charset="-122"/>
                <a:cs typeface="宋体" panose="02010600030101010101" pitchFamily="2" charset="-122"/>
              </a:rPr>
              <a:t>  </a:t>
            </a:r>
            <a:r>
              <a:rPr lang="zh-CN" altLang="zh-CN" sz="2000" spc="-35">
                <a:latin typeface="宋体" panose="02010600030101010101" pitchFamily="2" charset="-122"/>
                <a:cs typeface="宋体" panose="02010600030101010101" pitchFamily="2" charset="-122"/>
              </a:rPr>
              <a:t>②带老馆</a:t>
            </a:r>
            <a:r>
              <a:rPr lang="zh-CN" altLang="zh-CN" sz="2000" spc="-25">
                <a:latin typeface="宋体" panose="02010600030101010101" pitchFamily="2" charset="-122"/>
                <a:cs typeface="宋体" panose="02010600030101010101" pitchFamily="2" charset="-122"/>
              </a:rPr>
              <a:t>长后人重游旧地时，对老前辈的</a:t>
            </a:r>
            <a:r>
              <a:rPr lang="zh-CN" altLang="zh-CN" sz="2000" spc="-25">
                <a:solidFill>
                  <a:srgbClr val="FF0000"/>
                </a:solidFill>
                <a:latin typeface="宋体" panose="02010600030101010101" pitchFamily="2" charset="-122"/>
                <a:cs typeface="宋体" panose="02010600030101010101" pitchFamily="2" charset="-122"/>
              </a:rPr>
              <a:t>深切怀念</a:t>
            </a:r>
            <a:r>
              <a:rPr lang="zh-CN" altLang="zh-CN" sz="2000" spc="-25">
                <a:latin typeface="宋体" panose="02010600030101010101" pitchFamily="2" charset="-122"/>
                <a:cs typeface="宋体" panose="02010600030101010101" pitchFamily="2" charset="-122"/>
              </a:rPr>
              <a:t>；</a:t>
            </a:r>
            <a:endParaRPr lang="en-US" altLang="zh-CN" sz="2000" spc="-25">
              <a:latin typeface="宋体" panose="02010600030101010101" pitchFamily="2" charset="-122"/>
              <a:cs typeface="宋体" panose="02010600030101010101" pitchFamily="2" charset="-122"/>
            </a:endParaRPr>
          </a:p>
          <a:p>
            <a:pPr marL="63500" marR="135255" indent="266700" algn="just">
              <a:lnSpc>
                <a:spcPts val="2700"/>
              </a:lnSpc>
              <a:spcBef>
                <a:spcPts val="20"/>
              </a:spcBef>
              <a:spcAft>
                <a:spcPct val="0"/>
              </a:spcAft>
            </a:pPr>
            <a:r>
              <a:rPr lang="en-US" altLang="zh-CN" sz="2000" spc="-25">
                <a:latin typeface="宋体" panose="02010600030101010101" pitchFamily="2" charset="-122"/>
                <a:cs typeface="宋体" panose="02010600030101010101" pitchFamily="2" charset="-122"/>
              </a:rPr>
              <a:t>  </a:t>
            </a:r>
            <a:r>
              <a:rPr lang="zh-CN" altLang="zh-CN" sz="2000" spc="-25">
                <a:latin typeface="宋体" panose="02010600030101010101" pitchFamily="2" charset="-122"/>
                <a:cs typeface="宋体" panose="02010600030101010101" pitchFamily="2" charset="-122"/>
              </a:rPr>
              <a:t>③对岁月如梭，世事沧桑的</a:t>
            </a:r>
            <a:r>
              <a:rPr lang="zh-CN" altLang="zh-CN" sz="2000" spc="-25">
                <a:solidFill>
                  <a:srgbClr val="FF0000"/>
                </a:solidFill>
                <a:latin typeface="宋体" panose="02010600030101010101" pitchFamily="2" charset="-122"/>
                <a:cs typeface="宋体" panose="02010600030101010101" pitchFamily="2" charset="-122"/>
              </a:rPr>
              <a:t>生命感悟</a:t>
            </a:r>
            <a:r>
              <a:rPr lang="zh-CN" altLang="zh-CN" sz="2000" spc="-25">
                <a:latin typeface="宋体" panose="02010600030101010101" pitchFamily="2" charset="-122"/>
                <a:cs typeface="宋体" panose="02010600030101010101" pitchFamily="2" charset="-122"/>
              </a:rPr>
              <a:t>。</a:t>
            </a:r>
            <a:r>
              <a:rPr lang="zh-CN" altLang="zh-CN" sz="2000">
                <a:latin typeface="宋体" panose="02010600030101010101" pitchFamily="2" charset="-122"/>
                <a:cs typeface="宋体" panose="02010600030101010101" pitchFamily="2" charset="-122"/>
              </a:rPr>
              <a:t> </a:t>
            </a:r>
            <a:endParaRPr lang="en-US" altLang="zh-CN" sz="2000">
              <a:latin typeface="宋体" panose="02010600030101010101" pitchFamily="2" charset="-122"/>
              <a:cs typeface="宋体" panose="02010600030101010101" pitchFamily="2" charset="-122"/>
            </a:endParaRPr>
          </a:p>
          <a:p>
            <a:pPr marL="63500" marR="135255" indent="266700" algn="just">
              <a:lnSpc>
                <a:spcPts val="2700"/>
              </a:lnSpc>
              <a:spcBef>
                <a:spcPts val="20"/>
              </a:spcBef>
              <a:spcAft>
                <a:spcPct val="0"/>
              </a:spcAft>
            </a:pPr>
            <a:r>
              <a:rPr lang="en-US" altLang="zh-CN" sz="2000" spc="-70">
                <a:cs typeface="宋体" panose="02010600030101010101" pitchFamily="2" charset="-122"/>
              </a:rPr>
              <a:t>                                                                                                         </a:t>
            </a:r>
            <a:r>
              <a:rPr lang="zh-CN" altLang="zh-CN" sz="2400" b="1" spc="-55">
                <a:solidFill>
                  <a:srgbClr val="FF0000"/>
                </a:solidFill>
                <a:latin typeface="华文细黑" panose="02010600040101010101" pitchFamily="2" charset="-122"/>
                <a:ea typeface="华文细黑" panose="02010600040101010101" pitchFamily="2" charset="-122"/>
              </a:rPr>
              <a:t>心理变化</a:t>
            </a:r>
            <a:endParaRPr lang="zh-CN" altLang="zh-CN" sz="2400" b="1" spc="-55">
              <a:solidFill>
                <a:srgbClr val="FF0000"/>
              </a:solidFill>
              <a:latin typeface="华文细黑" panose="02010600040101010101" pitchFamily="2" charset="-122"/>
              <a:ea typeface="华文细黑" panose="02010600040101010101" pitchFamily="2" charset="-122"/>
            </a:endParaRPr>
          </a:p>
          <a:p>
            <a:pPr marL="63500" marR="135255" algn="just">
              <a:lnSpc>
                <a:spcPts val="2700"/>
              </a:lnSpc>
              <a:spcBef>
                <a:spcPts val="20"/>
              </a:spcBef>
            </a:pPr>
            <a:r>
              <a:rPr lang="zh-CN" altLang="en-US" sz="2000" b="1" spc="-45">
                <a:solidFill>
                  <a:srgbClr val="0000CC"/>
                </a:solidFill>
                <a:latin typeface="宋体" panose="02010600030101010101" pitchFamily="2" charset="-122"/>
              </a:rPr>
              <a:t>南通泰州一模  彭荆风</a:t>
            </a:r>
            <a:r>
              <a:rPr lang="en-US" altLang="zh-CN" sz="2000" b="1" spc="-45">
                <a:solidFill>
                  <a:srgbClr val="0000CC"/>
                </a:solidFill>
                <a:latin typeface="宋体" panose="02010600030101010101" pitchFamily="2" charset="-122"/>
              </a:rPr>
              <a:t>《</a:t>
            </a:r>
            <a:r>
              <a:rPr lang="zh-CN" altLang="en-US" sz="2000" b="1" spc="-45">
                <a:solidFill>
                  <a:srgbClr val="0000CC"/>
                </a:solidFill>
                <a:latin typeface="宋体" panose="02010600030101010101" pitchFamily="2" charset="-122"/>
              </a:rPr>
              <a:t>森林边的小茅屋</a:t>
            </a:r>
            <a:r>
              <a:rPr lang="en-US" altLang="zh-CN" sz="2000" b="1" spc="-45">
                <a:solidFill>
                  <a:srgbClr val="0000CC"/>
                </a:solidFill>
                <a:latin typeface="宋体" panose="02010600030101010101" pitchFamily="2" charset="-122"/>
              </a:rPr>
              <a:t>》</a:t>
            </a:r>
            <a:endParaRPr lang="en-US" altLang="zh-CN" sz="2000" b="1" spc="-45">
              <a:solidFill>
                <a:srgbClr val="0000CC"/>
              </a:solidFill>
              <a:latin typeface="宋体" panose="02010600030101010101" pitchFamily="2" charset="-122"/>
            </a:endParaRPr>
          </a:p>
          <a:p>
            <a:pPr>
              <a:lnSpc>
                <a:spcPts val="2700"/>
              </a:lnSpc>
            </a:pPr>
            <a:r>
              <a:rPr lang="en-US" altLang="zh-CN" sz="2000"/>
              <a:t>      8.</a:t>
            </a:r>
            <a:r>
              <a:rPr lang="zh-CN" altLang="en-US" sz="2000"/>
              <a:t>小说多次写了妇人的心理变化，如“妇人半夜听到晒台上声音时内心惊恐到知道是解放军后心弦放松”的变化。请结合相关情节另写两个</a:t>
            </a:r>
            <a:r>
              <a:rPr lang="zh-CN" altLang="en-US" sz="2000" b="1">
                <a:solidFill>
                  <a:srgbClr val="FF0000"/>
                </a:solidFill>
              </a:rPr>
              <a:t>心理变化</a:t>
            </a:r>
            <a:r>
              <a:rPr lang="zh-CN" altLang="en-US" sz="2000"/>
              <a:t>。（</a:t>
            </a:r>
            <a:r>
              <a:rPr lang="en-US" altLang="zh-CN" sz="2000"/>
              <a:t>4</a:t>
            </a:r>
            <a:r>
              <a:rPr lang="zh-CN" altLang="en-US" sz="2000"/>
              <a:t>分）</a:t>
            </a:r>
            <a:endParaRPr lang="en-US" altLang="zh-CN" sz="2000"/>
          </a:p>
          <a:p>
            <a:pPr>
              <a:lnSpc>
                <a:spcPts val="2700"/>
              </a:lnSpc>
            </a:pPr>
            <a:r>
              <a:rPr lang="en-US" altLang="zh-CN" sz="2000"/>
              <a:t> 【</a:t>
            </a:r>
            <a:r>
              <a:rPr lang="zh-CN" altLang="en-US" sz="2000"/>
              <a:t>参考答案</a:t>
            </a:r>
            <a:r>
              <a:rPr lang="en-US" altLang="zh-CN" sz="2000"/>
              <a:t>】</a:t>
            </a:r>
            <a:endParaRPr lang="en-US" altLang="zh-CN" sz="2000"/>
          </a:p>
          <a:p>
            <a:pPr>
              <a:lnSpc>
                <a:spcPts val="2700"/>
              </a:lnSpc>
            </a:pPr>
            <a:r>
              <a:rPr lang="zh-CN" altLang="en-US" sz="2000"/>
              <a:t>       示例一</a:t>
            </a:r>
            <a:r>
              <a:rPr lang="en-US" altLang="zh-CN" sz="2000"/>
              <a:t>:</a:t>
            </a:r>
            <a:r>
              <a:rPr lang="zh-CN" altLang="en-US" sz="2000"/>
              <a:t>妇人看到战士们搭建晒台时</a:t>
            </a:r>
            <a:r>
              <a:rPr lang="zh-CN" altLang="en-US" sz="2000">
                <a:solidFill>
                  <a:srgbClr val="FF0000"/>
                </a:solidFill>
              </a:rPr>
              <a:t>感动</a:t>
            </a:r>
            <a:r>
              <a:rPr lang="zh-CN" altLang="en-US" sz="2000"/>
              <a:t>到看到战士们深夜离开时</a:t>
            </a:r>
            <a:r>
              <a:rPr lang="zh-CN" altLang="en-US" sz="2000">
                <a:solidFill>
                  <a:srgbClr val="FF0000"/>
                </a:solidFill>
              </a:rPr>
              <a:t>失</a:t>
            </a:r>
            <a:r>
              <a:rPr lang="zh-CN" altLang="en-US" sz="2000"/>
              <a:t>落。</a:t>
            </a:r>
            <a:endParaRPr lang="zh-CN" altLang="en-US" sz="2000"/>
          </a:p>
          <a:p>
            <a:pPr>
              <a:lnSpc>
                <a:spcPts val="2700"/>
              </a:lnSpc>
            </a:pPr>
            <a:r>
              <a:rPr lang="zh-CN" altLang="en-US" sz="2000"/>
              <a:t>       示例二</a:t>
            </a:r>
            <a:r>
              <a:rPr lang="en-US" altLang="zh-CN" sz="2000"/>
              <a:t>:</a:t>
            </a:r>
            <a:r>
              <a:rPr lang="zh-CN" altLang="en-US" sz="2000"/>
              <a:t>妇人听到枪炮声时</a:t>
            </a:r>
            <a:r>
              <a:rPr lang="zh-CN" altLang="en-US" sz="2000">
                <a:solidFill>
                  <a:srgbClr val="FF0000"/>
                </a:solidFill>
              </a:rPr>
              <a:t>焦虑、担忧</a:t>
            </a:r>
            <a:r>
              <a:rPr lang="zh-CN" altLang="en-US" sz="2000"/>
              <a:t>到听女儿说解放军来了时</a:t>
            </a:r>
            <a:r>
              <a:rPr lang="zh-CN" altLang="en-US" sz="2000">
                <a:solidFill>
                  <a:srgbClr val="FF0000"/>
                </a:solidFill>
              </a:rPr>
              <a:t>兴奋、慌</a:t>
            </a:r>
            <a:r>
              <a:rPr lang="zh-CN" altLang="en-US" sz="2000"/>
              <a:t>张。</a:t>
            </a:r>
            <a:endParaRPr lang="zh-CN" altLang="en-US" sz="2000"/>
          </a:p>
          <a:p>
            <a:pPr>
              <a:lnSpc>
                <a:spcPts val="2700"/>
              </a:lnSpc>
            </a:pPr>
            <a:r>
              <a:rPr lang="zh-CN" altLang="en-US" sz="2000"/>
              <a:t>        评分建议</a:t>
            </a:r>
            <a:r>
              <a:rPr lang="en-US" altLang="zh-CN" sz="2000"/>
              <a:t>:</a:t>
            </a:r>
            <a:r>
              <a:rPr lang="zh-CN" altLang="en-US" sz="2000"/>
              <a:t>一个</a:t>
            </a:r>
            <a:r>
              <a:rPr lang="en-US" altLang="zh-CN" sz="2000"/>
              <a:t>2</a:t>
            </a:r>
            <a:r>
              <a:rPr lang="zh-CN" altLang="en-US" sz="2000"/>
              <a:t>分</a:t>
            </a:r>
            <a:r>
              <a:rPr lang="en-US" altLang="zh-CN" sz="2000"/>
              <a:t>,</a:t>
            </a:r>
            <a:r>
              <a:rPr lang="zh-CN" altLang="en-US" sz="2000"/>
              <a:t>意思对即可。</a:t>
            </a:r>
            <a:endParaRPr lang="zh-CN" altLang="en-US" sz="2000"/>
          </a:p>
          <a:p>
            <a:pPr>
              <a:lnSpc>
                <a:spcPts val="2700"/>
              </a:lnSpc>
            </a:pPr>
            <a:endParaRPr lang="en-US" altLang="zh-CN" sz="2000" b="1"/>
          </a:p>
        </p:txBody>
      </p:sp>
      <p:sp>
        <p:nvSpPr>
          <p:cNvPr id="1048760" name="矩形 4"/>
          <p:cNvSpPr/>
          <p:nvPr/>
        </p:nvSpPr>
        <p:spPr>
          <a:xfrm>
            <a:off x="5387296" y="127865"/>
            <a:ext cx="1387559" cy="461665"/>
          </a:xfrm>
          <a:prstGeom prst="rect">
            <a:avLst/>
          </a:prstGeom>
        </p:spPr>
        <p:txBody>
          <a:bodyPr wrap="none">
            <a:spAutoFit/>
          </a:bodyPr>
          <a:lstStyle/>
          <a:p>
            <a:r>
              <a:rPr lang="zh-CN" altLang="zh-CN" sz="2400" b="1" spc="-55">
                <a:solidFill>
                  <a:srgbClr val="FF0000"/>
                </a:solidFill>
                <a:latin typeface="华文细黑" panose="02010600040101010101" pitchFamily="2" charset="-122"/>
                <a:ea typeface="华文细黑" panose="02010600040101010101" pitchFamily="2" charset="-122"/>
                <a:cs typeface="宋体" panose="02010600030101010101" pitchFamily="2" charset="-122"/>
              </a:rPr>
              <a:t>心理分析</a:t>
            </a:r>
            <a:endParaRPr lang="zh-CN" altLang="en-US" sz="2400" b="1">
              <a:solidFill>
                <a:srgbClr val="FF0000"/>
              </a:solidFill>
              <a:latin typeface="华文细黑" panose="02010600040101010101" pitchFamily="2" charset="-122"/>
              <a:ea typeface="华文细黑" panose="02010600040101010101" pitchFamily="2" charset="-122"/>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290" name=""/>
        <p:cNvGrpSpPr/>
        <p:nvPr/>
      </p:nvGrpSpPr>
      <p:grpSpPr>
        <a:xfrm>
          <a:off x="0" y="0"/>
          <a:ext cx="0" cy="0"/>
          <a:chOff x="0" y="0"/>
          <a:chExt cx="0" cy="0"/>
        </a:xfrm>
      </p:grpSpPr>
      <p:sp>
        <p:nvSpPr>
          <p:cNvPr id="1048761" name="矩形 3"/>
          <p:cNvSpPr/>
          <p:nvPr/>
        </p:nvSpPr>
        <p:spPr>
          <a:xfrm>
            <a:off x="712763" y="3060298"/>
            <a:ext cx="11479237" cy="2245102"/>
          </a:xfrm>
          <a:prstGeom prst="rect">
            <a:avLst/>
          </a:prstGeom>
        </p:spPr>
        <p:txBody>
          <a:bodyPr wrap="square">
            <a:spAutoFit/>
          </a:bodyPr>
          <a:lstStyle/>
          <a:p>
            <a:pPr>
              <a:lnSpc>
                <a:spcPct val="150000"/>
              </a:lnSpc>
            </a:pPr>
            <a:r>
              <a:rPr lang="zh-CN" altLang="en-US" sz="2400">
                <a:solidFill>
                  <a:srgbClr val="333333"/>
                </a:solidFill>
                <a:latin typeface="Arial" panose="020B0604020202020204" pitchFamily="34" charset="0"/>
              </a:rPr>
              <a:t>①小说情节围绕“等待失主”展开，标题贯穿全文，是小说的行文线索；</a:t>
            </a:r>
            <a:endParaRPr lang="en-US" altLang="zh-CN" sz="2400">
              <a:solidFill>
                <a:srgbClr val="333333"/>
              </a:solidFill>
              <a:latin typeface="Arial" panose="020B0604020202020204" pitchFamily="34" charset="0"/>
            </a:endParaRPr>
          </a:p>
          <a:p>
            <a:pPr>
              <a:lnSpc>
                <a:spcPct val="150000"/>
              </a:lnSpc>
            </a:pPr>
            <a:r>
              <a:rPr lang="zh-CN" altLang="en-US" sz="2400">
                <a:solidFill>
                  <a:srgbClr val="333333"/>
                </a:solidFill>
                <a:latin typeface="Arial" panose="020B0604020202020204" pitchFamily="34" charset="0"/>
              </a:rPr>
              <a:t>②有利于塑造为找到照片失主苦苦等待的老头儿的形象；</a:t>
            </a:r>
            <a:endParaRPr lang="en-US" altLang="zh-CN" sz="2400">
              <a:solidFill>
                <a:srgbClr val="333333"/>
              </a:solidFill>
              <a:latin typeface="Arial" panose="020B0604020202020204" pitchFamily="34" charset="0"/>
            </a:endParaRPr>
          </a:p>
          <a:p>
            <a:pPr>
              <a:lnSpc>
                <a:spcPct val="150000"/>
              </a:lnSpc>
            </a:pPr>
            <a:r>
              <a:rPr lang="zh-CN" altLang="en-US" sz="2400">
                <a:solidFill>
                  <a:srgbClr val="333333"/>
                </a:solidFill>
                <a:latin typeface="Arial" panose="020B0604020202020204" pitchFamily="34" charset="0"/>
              </a:rPr>
              <a:t>③表达了作者对有着善心之举的老头儿的赞美，也表达了作者对守护亲情的呼唤；</a:t>
            </a:r>
            <a:endParaRPr lang="en-US" altLang="zh-CN" sz="2400">
              <a:solidFill>
                <a:srgbClr val="333333"/>
              </a:solidFill>
              <a:latin typeface="Arial" panose="020B0604020202020204" pitchFamily="34" charset="0"/>
            </a:endParaRPr>
          </a:p>
          <a:p>
            <a:pPr>
              <a:lnSpc>
                <a:spcPct val="150000"/>
              </a:lnSpc>
            </a:pPr>
            <a:r>
              <a:rPr lang="zh-CN" altLang="en-US" sz="2400">
                <a:solidFill>
                  <a:srgbClr val="333333"/>
                </a:solidFill>
                <a:latin typeface="Arial" panose="020B0604020202020204" pitchFamily="34" charset="0"/>
              </a:rPr>
              <a:t>④设置悬念，激发读者兴趣，引发读者思考。</a:t>
            </a:r>
            <a:endParaRPr lang="zh-CN" altLang="en-US" sz="2400"/>
          </a:p>
        </p:txBody>
      </p:sp>
      <p:sp>
        <p:nvSpPr>
          <p:cNvPr id="1048762" name="矩形 4"/>
          <p:cNvSpPr/>
          <p:nvPr/>
        </p:nvSpPr>
        <p:spPr>
          <a:xfrm>
            <a:off x="355563" y="2326125"/>
            <a:ext cx="11479237" cy="461665"/>
          </a:xfrm>
          <a:prstGeom prst="rect">
            <a:avLst/>
          </a:prstGeom>
        </p:spPr>
        <p:txBody>
          <a:bodyPr wrap="square">
            <a:spAutoFit/>
          </a:bodyPr>
          <a:lstStyle/>
          <a:p>
            <a:r>
              <a:rPr lang="en-US" altLang="zh-CN" sz="2400">
                <a:solidFill>
                  <a:srgbClr val="333333"/>
                </a:solidFill>
                <a:latin typeface="Arial" panose="020B0604020202020204" pitchFamily="34" charset="0"/>
              </a:rPr>
              <a:t>9</a:t>
            </a:r>
            <a:r>
              <a:rPr lang="zh-CN" altLang="en-US" sz="2400">
                <a:solidFill>
                  <a:srgbClr val="333333"/>
                </a:solidFill>
                <a:latin typeface="Arial" panose="020B0604020202020204" pitchFamily="34" charset="0"/>
              </a:rPr>
              <a:t>．小说以“等待失主”为</a:t>
            </a:r>
            <a:r>
              <a:rPr lang="zh-CN" altLang="en-US" sz="2400">
                <a:solidFill>
                  <a:srgbClr val="FF0000"/>
                </a:solidFill>
                <a:latin typeface="Arial" panose="020B0604020202020204" pitchFamily="34" charset="0"/>
              </a:rPr>
              <a:t>标题，有哪些作用</a:t>
            </a:r>
            <a:r>
              <a:rPr lang="zh-CN" altLang="en-US" sz="2400">
                <a:solidFill>
                  <a:srgbClr val="333333"/>
                </a:solidFill>
                <a:latin typeface="Arial" panose="020B0604020202020204" pitchFamily="34" charset="0"/>
              </a:rPr>
              <a:t>？请结合小说简要分析。</a:t>
            </a:r>
            <a:endParaRPr lang="zh-CN" altLang="en-US" sz="2400"/>
          </a:p>
        </p:txBody>
      </p:sp>
      <p:sp>
        <p:nvSpPr>
          <p:cNvPr id="1048763" name="矩形 5"/>
          <p:cNvSpPr/>
          <p:nvPr/>
        </p:nvSpPr>
        <p:spPr>
          <a:xfrm>
            <a:off x="355563" y="871678"/>
            <a:ext cx="7207348" cy="369332"/>
          </a:xfrm>
          <a:prstGeom prst="rect">
            <a:avLst/>
          </a:prstGeom>
        </p:spPr>
        <p:txBody>
          <a:bodyPr wrap="square">
            <a:spAutoFit/>
          </a:bodyPr>
          <a:lstStyle/>
          <a:p>
            <a:pPr algn="just"/>
            <a:r>
              <a:rPr lang="zh-CN" altLang="en-US" b="1">
                <a:solidFill>
                  <a:srgbClr val="000000"/>
                </a:solidFill>
                <a:latin typeface="微软雅黑" panose="020B0503020204020204" charset="-122"/>
                <a:ea typeface="微软雅黑" panose="020B0503020204020204" charset="-122"/>
              </a:rPr>
              <a:t>扬州市</a:t>
            </a:r>
            <a:r>
              <a:rPr lang="en-US" altLang="zh-CN" b="1">
                <a:solidFill>
                  <a:srgbClr val="000000"/>
                </a:solidFill>
                <a:latin typeface="微软雅黑" panose="020B0503020204020204" charset="-122"/>
                <a:ea typeface="微软雅黑" panose="020B0503020204020204" charset="-122"/>
              </a:rPr>
              <a:t>2020-2021</a:t>
            </a:r>
            <a:r>
              <a:rPr lang="zh-CN" altLang="en-US" b="1">
                <a:solidFill>
                  <a:srgbClr val="000000"/>
                </a:solidFill>
                <a:latin typeface="微软雅黑" panose="020B0503020204020204" charset="-122"/>
                <a:ea typeface="微软雅黑" panose="020B0503020204020204" charset="-122"/>
              </a:rPr>
              <a:t>学年高三上学期期初语文试题及答案</a:t>
            </a:r>
            <a:endParaRPr lang="zh-CN" altLang="en-US" b="1" i="0">
              <a:solidFill>
                <a:srgbClr val="000000"/>
              </a:solidFill>
              <a:effectLst/>
              <a:latin typeface="微软雅黑" panose="020B0503020204020204" charset="-122"/>
              <a:ea typeface="微软雅黑" panose="020B0503020204020204" charset="-122"/>
            </a:endParaRPr>
          </a:p>
        </p:txBody>
      </p:sp>
      <p:sp>
        <p:nvSpPr>
          <p:cNvPr id="1048764" name="矩形 6"/>
          <p:cNvSpPr/>
          <p:nvPr/>
        </p:nvSpPr>
        <p:spPr>
          <a:xfrm>
            <a:off x="4961206" y="1241010"/>
            <a:ext cx="6096000" cy="1048236"/>
          </a:xfrm>
          <a:prstGeom prst="rect">
            <a:avLst/>
          </a:prstGeom>
        </p:spPr>
        <p:txBody>
          <a:bodyPr>
            <a:spAutoFit/>
          </a:bodyPr>
          <a:lstStyle/>
          <a:p>
            <a:pPr algn="just">
              <a:lnSpc>
                <a:spcPct val="150000"/>
              </a:lnSpc>
            </a:pPr>
            <a:r>
              <a:rPr lang="zh-CN" altLang="en-US" sz="2400">
                <a:solidFill>
                  <a:srgbClr val="333333"/>
                </a:solidFill>
                <a:latin typeface="Arial" panose="020B0604020202020204" pitchFamily="34" charset="0"/>
              </a:rPr>
              <a:t>等待失主</a:t>
            </a:r>
            <a:endParaRPr lang="zh-CN" altLang="en-US" sz="2400">
              <a:solidFill>
                <a:srgbClr val="333333"/>
              </a:solidFill>
              <a:latin typeface="Arial" panose="020B0604020202020204" pitchFamily="34" charset="0"/>
            </a:endParaRPr>
          </a:p>
          <a:p>
            <a:pPr algn="just">
              <a:lnSpc>
                <a:spcPct val="150000"/>
              </a:lnSpc>
            </a:pPr>
            <a:r>
              <a:rPr lang="zh-CN" altLang="en-US" sz="2000">
                <a:solidFill>
                  <a:srgbClr val="333333"/>
                </a:solidFill>
                <a:latin typeface="Arial" panose="020B0604020202020204" pitchFamily="34" charset="0"/>
              </a:rPr>
              <a:t>  司玉笙</a:t>
            </a:r>
            <a:endParaRPr lang="zh-CN" altLang="en-US" sz="2000" b="0" i="0">
              <a:solidFill>
                <a:srgbClr val="333333"/>
              </a:solidFill>
              <a:effectLst/>
              <a:latin typeface="Arial" panose="020B0604020202020204" pitchFamily="34" charset="0"/>
            </a:endParaRPr>
          </a:p>
        </p:txBody>
      </p:sp>
      <p:sp>
        <p:nvSpPr>
          <p:cNvPr id="1048765" name="矩形 7"/>
          <p:cNvSpPr/>
          <p:nvPr/>
        </p:nvSpPr>
        <p:spPr>
          <a:xfrm>
            <a:off x="5387296" y="127865"/>
            <a:ext cx="1415772" cy="461665"/>
          </a:xfrm>
          <a:prstGeom prst="rect">
            <a:avLst/>
          </a:prstGeom>
        </p:spPr>
        <p:txBody>
          <a:bodyPr wrap="none">
            <a:spAutoFit/>
          </a:bodyPr>
          <a:lstStyle/>
          <a:p>
            <a:r>
              <a:rPr lang="zh-CN" altLang="en-US" sz="2400" b="1">
                <a:solidFill>
                  <a:srgbClr val="FF0000"/>
                </a:solidFill>
                <a:latin typeface="华文细黑" panose="02010600040101010101" pitchFamily="2" charset="-122"/>
                <a:ea typeface="华文细黑" panose="02010600040101010101" pitchFamily="2" charset="-122"/>
              </a:rPr>
              <a:t>标题作用</a:t>
            </a:r>
            <a:endParaRPr lang="zh-CN" altLang="en-US" sz="2400" b="1">
              <a:solidFill>
                <a:srgbClr val="FF0000"/>
              </a:solidFill>
              <a:latin typeface="华文细黑" panose="02010600040101010101" pitchFamily="2" charset="-122"/>
              <a:ea typeface="华文细黑" panose="02010600040101010101" pitchFamily="2" charset="-122"/>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291" name=""/>
        <p:cNvGrpSpPr/>
        <p:nvPr/>
      </p:nvGrpSpPr>
      <p:grpSpPr>
        <a:xfrm>
          <a:off x="0" y="0"/>
          <a:ext cx="0" cy="0"/>
          <a:chOff x="0" y="0"/>
          <a:chExt cx="0" cy="0"/>
        </a:xfrm>
      </p:grpSpPr>
      <p:sp>
        <p:nvSpPr>
          <p:cNvPr id="1048766" name="矩形 3"/>
          <p:cNvSpPr/>
          <p:nvPr/>
        </p:nvSpPr>
        <p:spPr>
          <a:xfrm>
            <a:off x="517340" y="1097361"/>
            <a:ext cx="7852935" cy="400110"/>
          </a:xfrm>
          <a:prstGeom prst="rect">
            <a:avLst/>
          </a:prstGeom>
        </p:spPr>
        <p:txBody>
          <a:bodyPr wrap="square">
            <a:spAutoFit/>
          </a:bodyPr>
          <a:lstStyle/>
          <a:p>
            <a:r>
              <a:rPr lang="en-US" altLang="zh-CN" sz="2000"/>
              <a:t>9.</a:t>
            </a:r>
            <a:r>
              <a:rPr lang="zh-CN" altLang="en-US" sz="2000"/>
              <a:t>结合全文，请分析小说最后一段的</a:t>
            </a:r>
            <a:r>
              <a:rPr lang="zh-CN" altLang="en-US" sz="2000" b="1">
                <a:solidFill>
                  <a:srgbClr val="FF0000"/>
                </a:solidFill>
              </a:rPr>
              <a:t>丰富意蕴</a:t>
            </a:r>
            <a:r>
              <a:rPr lang="zh-CN" altLang="en-US" sz="2000"/>
              <a:t>。（</a:t>
            </a:r>
            <a:r>
              <a:rPr lang="en-US" altLang="zh-CN" sz="2000"/>
              <a:t>6</a:t>
            </a:r>
            <a:r>
              <a:rPr lang="zh-CN" altLang="en-US" sz="2000"/>
              <a:t>分）</a:t>
            </a:r>
            <a:endParaRPr lang="zh-CN" altLang="en-US" sz="2000"/>
          </a:p>
        </p:txBody>
      </p:sp>
      <p:sp>
        <p:nvSpPr>
          <p:cNvPr id="1048767" name="矩形 4"/>
          <p:cNvSpPr/>
          <p:nvPr/>
        </p:nvSpPr>
        <p:spPr>
          <a:xfrm>
            <a:off x="5387296" y="127865"/>
            <a:ext cx="1415772" cy="461665"/>
          </a:xfrm>
          <a:prstGeom prst="rect">
            <a:avLst/>
          </a:prstGeom>
        </p:spPr>
        <p:txBody>
          <a:bodyPr wrap="none">
            <a:spAutoFit/>
          </a:bodyPr>
          <a:lstStyle/>
          <a:p>
            <a:r>
              <a:rPr lang="zh-CN" altLang="en-US" sz="2400" b="1">
                <a:solidFill>
                  <a:srgbClr val="FF0000"/>
                </a:solidFill>
                <a:latin typeface="华文细黑" panose="02010600040101010101" pitchFamily="2" charset="-122"/>
                <a:ea typeface="华文细黑" panose="02010600040101010101" pitchFamily="2" charset="-122"/>
              </a:rPr>
              <a:t>结尾意蕴</a:t>
            </a:r>
            <a:endParaRPr lang="zh-CN" altLang="en-US" sz="2400" b="1">
              <a:solidFill>
                <a:srgbClr val="FF0000"/>
              </a:solidFill>
              <a:latin typeface="华文细黑" panose="02010600040101010101" pitchFamily="2" charset="-122"/>
              <a:ea typeface="华文细黑" panose="02010600040101010101" pitchFamily="2" charset="-122"/>
            </a:endParaRPr>
          </a:p>
        </p:txBody>
      </p:sp>
      <p:sp>
        <p:nvSpPr>
          <p:cNvPr id="1048768" name="矩形 5"/>
          <p:cNvSpPr/>
          <p:nvPr/>
        </p:nvSpPr>
        <p:spPr>
          <a:xfrm>
            <a:off x="341495" y="589530"/>
            <a:ext cx="7207348" cy="707886"/>
          </a:xfrm>
          <a:prstGeom prst="rect">
            <a:avLst/>
          </a:prstGeom>
        </p:spPr>
        <p:txBody>
          <a:bodyPr wrap="square">
            <a:spAutoFit/>
          </a:bodyPr>
          <a:lstStyle/>
          <a:p>
            <a:pPr algn="just"/>
            <a:r>
              <a:rPr lang="en-US" altLang="zh-CN" sz="2000" b="1">
                <a:solidFill>
                  <a:srgbClr val="000000"/>
                </a:solidFill>
                <a:latin typeface="微软雅黑" panose="020B0503020204020204" charset="-122"/>
                <a:ea typeface="微软雅黑" panose="020B0503020204020204" charset="-122"/>
              </a:rPr>
              <a:t>2021</a:t>
            </a:r>
            <a:r>
              <a:rPr lang="zh-CN" altLang="en-US" sz="2000" b="1">
                <a:solidFill>
                  <a:srgbClr val="000000"/>
                </a:solidFill>
                <a:latin typeface="微软雅黑" panose="020B0503020204020204" charset="-122"/>
                <a:ea typeface="微软雅黑" panose="020B0503020204020204" charset="-122"/>
              </a:rPr>
              <a:t>南京三模   </a:t>
            </a:r>
            <a:r>
              <a:rPr lang="zh-CN" altLang="en-US" sz="2000"/>
              <a:t>林斤澜</a:t>
            </a:r>
            <a:r>
              <a:rPr lang="en-US" altLang="zh-CN" sz="2000"/>
              <a:t>《</a:t>
            </a:r>
            <a:r>
              <a:rPr lang="zh-CN" altLang="en-US" sz="2000"/>
              <a:t>新生</a:t>
            </a:r>
            <a:r>
              <a:rPr lang="en-US" altLang="zh-CN" sz="2000"/>
              <a:t>》</a:t>
            </a:r>
            <a:endParaRPr lang="zh-CN" altLang="en-US" sz="2000"/>
          </a:p>
          <a:p>
            <a:pPr algn="just"/>
            <a:r>
              <a:rPr lang="zh-CN" altLang="en-US" sz="2000" b="1">
                <a:solidFill>
                  <a:srgbClr val="000000"/>
                </a:solidFill>
                <a:latin typeface="微软雅黑" panose="020B0503020204020204" charset="-122"/>
                <a:ea typeface="微软雅黑" panose="020B0503020204020204" charset="-122"/>
              </a:rPr>
              <a:t>    </a:t>
            </a:r>
            <a:endParaRPr lang="zh-CN" altLang="en-US" sz="2000" b="1" i="0">
              <a:solidFill>
                <a:srgbClr val="000000"/>
              </a:solidFill>
              <a:effectLst/>
              <a:latin typeface="微软雅黑" panose="020B0503020204020204" charset="-122"/>
              <a:ea typeface="微软雅黑" panose="020B0503020204020204" charset="-122"/>
            </a:endParaRPr>
          </a:p>
        </p:txBody>
      </p:sp>
      <p:sp>
        <p:nvSpPr>
          <p:cNvPr id="1048769" name="矩形 8"/>
          <p:cNvSpPr/>
          <p:nvPr/>
        </p:nvSpPr>
        <p:spPr>
          <a:xfrm>
            <a:off x="37514" y="1497471"/>
            <a:ext cx="12154486" cy="5030864"/>
          </a:xfrm>
          <a:prstGeom prst="rect">
            <a:avLst/>
          </a:prstGeom>
        </p:spPr>
        <p:txBody>
          <a:bodyPr wrap="square">
            <a:spAutoFit/>
          </a:bodyPr>
          <a:lstStyle/>
          <a:p>
            <a:pPr>
              <a:lnSpc>
                <a:spcPct val="150000"/>
              </a:lnSpc>
            </a:pPr>
            <a:r>
              <a:rPr lang="en-US" altLang="zh-CN"/>
              <a:t>【</a:t>
            </a:r>
            <a:r>
              <a:rPr lang="zh-CN" altLang="en-US"/>
              <a:t>参考答案</a:t>
            </a:r>
            <a:r>
              <a:rPr lang="en-US" altLang="zh-CN"/>
              <a:t>】</a:t>
            </a:r>
            <a:endParaRPr lang="en-US" altLang="zh-CN"/>
          </a:p>
          <a:p>
            <a:pPr>
              <a:lnSpc>
                <a:spcPct val="150000"/>
              </a:lnSpc>
            </a:pPr>
            <a:r>
              <a:rPr lang="zh-CN" altLang="en-US"/>
              <a:t>     ①姑娘大夫克服困难成功接生， 体验了职业幸福感；</a:t>
            </a:r>
            <a:endParaRPr lang="en-US" altLang="zh-CN"/>
          </a:p>
          <a:p>
            <a:pPr>
              <a:lnSpc>
                <a:spcPct val="150000"/>
              </a:lnSpc>
            </a:pPr>
            <a:r>
              <a:rPr lang="zh-CN" altLang="en-US"/>
              <a:t>    ②一路上以及接生过程中， 车把式等人的大力帮助， 使姑娘认识到真情可贵， 正是这种互助互爱才能成就人生美好和社会和谐； </a:t>
            </a:r>
            <a:endParaRPr lang="en-US" altLang="zh-CN"/>
          </a:p>
          <a:p>
            <a:pPr>
              <a:lnSpc>
                <a:spcPct val="150000"/>
              </a:lnSpc>
            </a:pPr>
            <a:r>
              <a:rPr lang="zh-CN" altLang="en-US"/>
              <a:t>    ③前者是个人的幸福体验， 后者是超越个人的更高更美的幸福体验。 （</a:t>
            </a:r>
            <a:r>
              <a:rPr lang="en-US" altLang="zh-CN"/>
              <a:t>6 </a:t>
            </a:r>
            <a:r>
              <a:rPr lang="zh-CN" altLang="en-US"/>
              <a:t>分） </a:t>
            </a:r>
            <a:endParaRPr lang="en-US" altLang="zh-CN"/>
          </a:p>
          <a:p>
            <a:pPr>
              <a:lnSpc>
                <a:spcPct val="150000"/>
              </a:lnSpc>
            </a:pPr>
            <a:endParaRPr lang="zh-CN" altLang="en-US"/>
          </a:p>
          <a:p>
            <a:pPr>
              <a:lnSpc>
                <a:spcPct val="150000"/>
              </a:lnSpc>
            </a:pPr>
            <a:r>
              <a:rPr lang="en-US" altLang="zh-CN"/>
              <a:t>【</a:t>
            </a:r>
            <a:r>
              <a:rPr lang="zh-CN" altLang="en-US"/>
              <a:t>补充细则</a:t>
            </a:r>
            <a:r>
              <a:rPr lang="en-US" altLang="zh-CN"/>
              <a:t>】</a:t>
            </a:r>
            <a:r>
              <a:rPr lang="zh-CN" altLang="en-US"/>
              <a:t>每点 </a:t>
            </a:r>
            <a:r>
              <a:rPr lang="en-US" altLang="zh-CN"/>
              <a:t>2 </a:t>
            </a:r>
            <a:r>
              <a:rPr lang="zh-CN" altLang="en-US"/>
              <a:t>分， 从个人的角度， 从互助互爱的角度， 从二者比较的角度作答， 意思对即可。</a:t>
            </a:r>
            <a:endParaRPr lang="en-US" altLang="zh-CN"/>
          </a:p>
          <a:p>
            <a:pPr>
              <a:lnSpc>
                <a:spcPct val="150000"/>
              </a:lnSpc>
            </a:pPr>
            <a:r>
              <a:rPr lang="zh-CN" altLang="en-US"/>
              <a:t> </a:t>
            </a:r>
            <a:r>
              <a:rPr lang="en-US" altLang="zh-CN"/>
              <a:t>6 </a:t>
            </a:r>
            <a:r>
              <a:rPr lang="zh-CN" altLang="en-US"/>
              <a:t>分：</a:t>
            </a:r>
            <a:endParaRPr lang="en-US" altLang="zh-CN"/>
          </a:p>
          <a:p>
            <a:pPr>
              <a:lnSpc>
                <a:spcPct val="150000"/>
              </a:lnSpc>
            </a:pPr>
            <a:r>
              <a:rPr lang="zh-CN" altLang="en-US"/>
              <a:t>      ①姑娘去看病遇到困难， 却一路上得到车把式小伙、 老人、 妇女的帮助或鼓励， 最终成功带来“新生” ， 体验了个人的职业幸福；</a:t>
            </a:r>
            <a:endParaRPr lang="en-US" altLang="zh-CN"/>
          </a:p>
          <a:p>
            <a:pPr>
              <a:lnSpc>
                <a:spcPct val="150000"/>
              </a:lnSpc>
            </a:pPr>
            <a:r>
              <a:rPr lang="zh-CN" altLang="en-US"/>
              <a:t>     ②众人所具有的人性美， 热心善良的品质远比个人功劳大得多；</a:t>
            </a:r>
            <a:endParaRPr lang="en-US" altLang="zh-CN"/>
          </a:p>
          <a:p>
            <a:pPr>
              <a:lnSpc>
                <a:spcPct val="150000"/>
              </a:lnSpc>
            </a:pPr>
            <a:r>
              <a:rPr lang="zh-CN" altLang="en-US"/>
              <a:t>     ③个人的幸福只有融入一个互帮互助， 团结和谐的社会才能得到真正体现， 单独个人主义的幸福不是真正的幸福。</a:t>
            </a:r>
            <a:endParaRPr lang="zh-CN" alt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内容占位符 3" descr="t01db6f43fcd41c46df"/>
          <p:cNvPicPr>
            <a:picLocks noChangeAspect="1"/>
          </p:cNvPicPr>
          <p:nvPr/>
        </p:nvPicPr>
        <p:blipFill>
          <a:blip r:embed="rId1"/>
          <a:stretch>
            <a:fillRect/>
          </a:stretch>
        </p:blipFill>
        <p:spPr>
          <a:xfrm>
            <a:off x="0" y="-9525"/>
            <a:ext cx="12106910" cy="6937375"/>
          </a:xfrm>
          <a:prstGeom prst="rect">
            <a:avLst/>
          </a:prstGeom>
          <a:noFill/>
          <a:ln w="9525">
            <a:noFill/>
          </a:ln>
        </p:spPr>
      </p:pic>
      <p:sp>
        <p:nvSpPr>
          <p:cNvPr id="198658" name="Text Box 2"/>
          <p:cNvSpPr txBox="1"/>
          <p:nvPr/>
        </p:nvSpPr>
        <p:spPr>
          <a:xfrm>
            <a:off x="1524000" y="0"/>
            <a:ext cx="9144000" cy="2522855"/>
          </a:xfrm>
          <a:prstGeom prst="rect">
            <a:avLst/>
          </a:prstGeom>
          <a:noFill/>
          <a:ln w="9525">
            <a:noFill/>
          </a:ln>
        </p:spPr>
        <p:txBody>
          <a:bodyPr>
            <a:spAutoFit/>
          </a:bodyPr>
          <a:lstStyle/>
          <a:p>
            <a:pPr marR="0" defTabSz="914400">
              <a:buClrTx/>
              <a:buSzTx/>
              <a:defRPr/>
            </a:pPr>
            <a:r>
              <a:rPr kumimoji="0" lang="zh-CN" altLang="en-US" sz="6600" b="1" kern="1200" cap="none" spc="0" normalizeH="0" baseline="0" noProof="1">
                <a:solidFill>
                  <a:srgbClr val="FF0000"/>
                </a:solidFill>
                <a:effectLst>
                  <a:outerShdw blurRad="38100" dist="38100" dir="2700000">
                    <a:srgbClr val="C0C0C0"/>
                  </a:outerShdw>
                </a:effectLst>
                <a:latin typeface="Arial" panose="020B0604020202020204" pitchFamily="34" charset="0"/>
                <a:ea typeface="华文新魏" panose="02010800040101010101" pitchFamily="2" charset="-122"/>
                <a:cs typeface="+mn-ea"/>
              </a:rPr>
              <a:t>固定句式</a:t>
            </a:r>
            <a:endParaRPr kumimoji="0" lang="zh-CN" altLang="en-US" sz="6600" b="1" kern="1200" cap="none" spc="0" normalizeH="0" baseline="0" noProof="1">
              <a:solidFill>
                <a:srgbClr val="FF00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a:p>
            <a:pPr marR="0" defTabSz="914400">
              <a:buClrTx/>
              <a:buSzTx/>
              <a:defRPr/>
            </a:pPr>
            <a:r>
              <a:rPr kumimoji="0" lang="zh-CN" altLang="en-US" sz="3600" b="1" kern="1200" cap="none" spc="0" normalizeH="0" baseline="0" noProof="1">
                <a:solidFill>
                  <a:schemeClr val="tx2"/>
                </a:solidFill>
                <a:effectLst>
                  <a:outerShdw blurRad="38100" dist="38100" dir="2700000">
                    <a:srgbClr val="C0C0C0"/>
                  </a:outerShdw>
                </a:effectLst>
                <a:latin typeface="Arial" panose="020B0604020202020204" pitchFamily="34" charset="0"/>
                <a:ea typeface="宋体" panose="02010600030101010101" pitchFamily="2" charset="-122"/>
                <a:cs typeface="+mn-ea"/>
              </a:rPr>
              <a:t>   </a:t>
            </a:r>
            <a:r>
              <a:rPr kumimoji="0" lang="zh-CN" altLang="en-US" sz="2800" b="1" kern="1200" cap="none" spc="0" normalizeH="0" baseline="0" noProof="1">
                <a:effectLst>
                  <a:outerShdw blurRad="38100" dist="38100" dir="2700000">
                    <a:srgbClr val="C0C0C0"/>
                  </a:outerShdw>
                </a:effectLst>
                <a:latin typeface="Arial" panose="020B0604020202020204" pitchFamily="34" charset="0"/>
                <a:ea typeface="华文中宋" panose="02010600040101010101" pitchFamily="2" charset="-122"/>
                <a:cs typeface="+mn-ea"/>
              </a:rPr>
              <a:t>在文言文中存在很多固定句式，这些固定句式一般有固定的翻译模式，掌握它们有利于提高文言阅读能力。常见的固定句式有：</a:t>
            </a:r>
            <a:endParaRPr kumimoji="0" lang="zh-CN" altLang="en-US" sz="2800" b="1" kern="1200" cap="none" spc="0" normalizeH="0" baseline="0" noProof="1">
              <a:effectLst>
                <a:outerShdw blurRad="38100" dist="38100" dir="2700000">
                  <a:srgbClr val="C0C0C0"/>
                </a:outerShdw>
              </a:effectLst>
              <a:latin typeface="Arial" panose="020B0604020202020204" pitchFamily="34" charset="0"/>
              <a:ea typeface="华文中宋" panose="02010600040101010101" pitchFamily="2" charset="-122"/>
              <a:cs typeface="+mn-cs"/>
            </a:endParaRPr>
          </a:p>
        </p:txBody>
      </p:sp>
      <p:sp>
        <p:nvSpPr>
          <p:cNvPr id="67587" name="Text Box 3"/>
          <p:cNvSpPr txBox="1"/>
          <p:nvPr/>
        </p:nvSpPr>
        <p:spPr>
          <a:xfrm>
            <a:off x="3489325" y="3140075"/>
            <a:ext cx="4257675" cy="583565"/>
          </a:xfrm>
          <a:prstGeom prst="rect">
            <a:avLst/>
          </a:prstGeom>
          <a:noFill/>
          <a:ln w="9525">
            <a:noFill/>
          </a:ln>
        </p:spPr>
        <p:txBody>
          <a:bodyPr>
            <a:spAutoFit/>
          </a:bodyPr>
          <a:lstStyle/>
          <a:p>
            <a:pPr marR="0" defTabSz="914400">
              <a:buClrTx/>
              <a:buSzTx/>
              <a:defRPr/>
            </a:pPr>
            <a:r>
              <a:rPr kumimoji="0" lang="en-US" altLang="zh-CN" sz="3200" b="1" kern="1200" cap="none" spc="0" normalizeH="0" baseline="0" noProof="1">
                <a:effectLst>
                  <a:outerShdw blurRad="38100" dist="38100" dir="2700000">
                    <a:srgbClr val="C0C0C0"/>
                  </a:outerShdw>
                </a:effectLst>
                <a:latin typeface="Arial" panose="020B0604020202020204" pitchFamily="34" charset="0"/>
                <a:ea typeface="宋体" panose="02010600030101010101" pitchFamily="2" charset="-122"/>
                <a:cs typeface="+mn-ea"/>
              </a:rPr>
              <a:t>   </a:t>
            </a:r>
            <a:r>
              <a:rPr kumimoji="0" lang="en-US" altLang="zh-CN"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ea"/>
              </a:rPr>
              <a:t>1</a:t>
            </a:r>
            <a:r>
              <a:rPr kumimoji="0" lang="zh-CN" altLang="en-US"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ea"/>
              </a:rPr>
              <a:t>、表疑问</a:t>
            </a:r>
            <a:endParaRPr kumimoji="0" lang="zh-CN" altLang="en-US"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67588" name="Text Box 4"/>
          <p:cNvSpPr txBox="1"/>
          <p:nvPr/>
        </p:nvSpPr>
        <p:spPr>
          <a:xfrm>
            <a:off x="3487738" y="3717925"/>
            <a:ext cx="3454400" cy="583565"/>
          </a:xfrm>
          <a:prstGeom prst="rect">
            <a:avLst/>
          </a:prstGeom>
          <a:noFill/>
          <a:ln w="9525">
            <a:noFill/>
          </a:ln>
        </p:spPr>
        <p:txBody>
          <a:bodyPr>
            <a:spAutoFit/>
          </a:bodyPr>
          <a:lstStyle/>
          <a:p>
            <a:pPr marR="0" defTabSz="914400">
              <a:buClrTx/>
              <a:buSzTx/>
              <a:defRPr/>
            </a:pPr>
            <a:r>
              <a:rPr kumimoji="0" lang="en-US" altLang="zh-CN"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ea"/>
              </a:rPr>
              <a:t>   2</a:t>
            </a:r>
            <a:r>
              <a:rPr kumimoji="0" lang="zh-CN" altLang="en-US"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ea"/>
              </a:rPr>
              <a:t>、表反问</a:t>
            </a:r>
            <a:endParaRPr kumimoji="0" lang="zh-CN" altLang="en-US"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67589" name="Text Box 5"/>
          <p:cNvSpPr txBox="1"/>
          <p:nvPr/>
        </p:nvSpPr>
        <p:spPr>
          <a:xfrm>
            <a:off x="2928938" y="4446588"/>
            <a:ext cx="3814763" cy="583565"/>
          </a:xfrm>
          <a:prstGeom prst="rect">
            <a:avLst/>
          </a:prstGeom>
          <a:noFill/>
          <a:ln w="9525">
            <a:noFill/>
          </a:ln>
        </p:spPr>
        <p:txBody>
          <a:bodyPr>
            <a:spAutoFit/>
          </a:bodyPr>
          <a:lstStyle/>
          <a:p>
            <a:pPr marR="0" defTabSz="914400">
              <a:buClrTx/>
              <a:buSzTx/>
              <a:defRPr/>
            </a:pPr>
            <a:r>
              <a:rPr kumimoji="0" lang="en-US" altLang="zh-CN" sz="3200"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ea"/>
              </a:rPr>
              <a:t> </a:t>
            </a:r>
            <a:r>
              <a:rPr kumimoji="0" lang="en-US" altLang="zh-CN"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ea"/>
              </a:rPr>
              <a:t>       3</a:t>
            </a:r>
            <a:r>
              <a:rPr kumimoji="0" lang="zh-CN" altLang="en-US"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ea"/>
              </a:rPr>
              <a:t>、表感叹</a:t>
            </a:r>
            <a:endParaRPr kumimoji="0" lang="zh-CN" altLang="en-US"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67590" name="Text Box 6"/>
          <p:cNvSpPr txBox="1"/>
          <p:nvPr/>
        </p:nvSpPr>
        <p:spPr>
          <a:xfrm>
            <a:off x="2928938" y="5140325"/>
            <a:ext cx="4246563" cy="583565"/>
          </a:xfrm>
          <a:prstGeom prst="rect">
            <a:avLst/>
          </a:prstGeom>
          <a:noFill/>
          <a:ln w="9525">
            <a:noFill/>
          </a:ln>
        </p:spPr>
        <p:txBody>
          <a:bodyPr>
            <a:spAutoFit/>
          </a:bodyPr>
          <a:lstStyle/>
          <a:p>
            <a:pPr marR="0" defTabSz="914400">
              <a:buClrTx/>
              <a:buSzTx/>
              <a:defRPr/>
            </a:pPr>
            <a:r>
              <a:rPr kumimoji="0" lang="en-US" altLang="zh-CN" sz="3200" b="1" kern="1200" cap="none" spc="0" normalizeH="0" baseline="0" noProof="1">
                <a:effectLst>
                  <a:outerShdw blurRad="38100" dist="38100" dir="2700000">
                    <a:srgbClr val="C0C0C0"/>
                  </a:outerShdw>
                </a:effectLst>
                <a:latin typeface="Arial" panose="020B0604020202020204" pitchFamily="34" charset="0"/>
                <a:ea typeface="宋体" panose="02010600030101010101" pitchFamily="2" charset="-122"/>
                <a:cs typeface="+mn-ea"/>
              </a:rPr>
              <a:t>        </a:t>
            </a:r>
            <a:r>
              <a:rPr kumimoji="0" lang="en-US" altLang="zh-CN"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ea"/>
              </a:rPr>
              <a:t>4</a:t>
            </a:r>
            <a:r>
              <a:rPr kumimoji="0" lang="zh-CN" altLang="en-US"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ea"/>
              </a:rPr>
              <a:t>、表揣度</a:t>
            </a:r>
            <a:endParaRPr kumimoji="0" lang="zh-CN" altLang="en-US" sz="3200" b="1" kern="1200" cap="none" spc="0" normalizeH="0" baseline="0" noProof="1">
              <a:solidFill>
                <a:srgbClr val="0000CC"/>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54278"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4279" name="页脚占位符 2"/>
          <p:cNvSpPr txBox="1">
            <a:spLocks noGrp="1"/>
          </p:cNvSpPr>
          <p:nvPr>
            <p:ph type="ftr" sz="quarter" idx="11"/>
          </p:nvPr>
        </p:nvSpPr>
        <p:spPr>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t>宿</a:t>
            </a: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0186"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animEffect transition="in" filter="blinds(horizontal)">
                                      <p:cBhvr>
                                        <p:cTn id="7" dur="500"/>
                                        <p:tgtEl>
                                          <p:spTgt spid="675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588"/>
                                        </p:tgtEl>
                                        <p:attrNameLst>
                                          <p:attrName>style.visibility</p:attrName>
                                        </p:attrNameLst>
                                      </p:cBhvr>
                                      <p:to>
                                        <p:strVal val="visible"/>
                                      </p:to>
                                    </p:set>
                                    <p:animEffect transition="in" filter="blinds(horizontal)">
                                      <p:cBhvr>
                                        <p:cTn id="12" dur="500"/>
                                        <p:tgtEl>
                                          <p:spTgt spid="675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7589"/>
                                        </p:tgtEl>
                                        <p:attrNameLst>
                                          <p:attrName>style.visibility</p:attrName>
                                        </p:attrNameLst>
                                      </p:cBhvr>
                                      <p:to>
                                        <p:strVal val="visible"/>
                                      </p:to>
                                    </p:set>
                                    <p:animEffect transition="in" filter="blinds(horizontal)">
                                      <p:cBhvr>
                                        <p:cTn id="17" dur="500"/>
                                        <p:tgtEl>
                                          <p:spTgt spid="67589"/>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67590"/>
                                        </p:tgtEl>
                                        <p:attrNameLst>
                                          <p:attrName>style.visibility</p:attrName>
                                        </p:attrNameLst>
                                      </p:cBhvr>
                                      <p:to>
                                        <p:strVal val="visible"/>
                                      </p:to>
                                    </p:set>
                                    <p:animEffect transition="in" filter="wipe(down)">
                                      <p:cBhvr>
                                        <p:cTn id="22" dur="580">
                                          <p:stCondLst>
                                            <p:cond delay="0"/>
                                          </p:stCondLst>
                                        </p:cTn>
                                        <p:tgtEl>
                                          <p:spTgt spid="67590"/>
                                        </p:tgtEl>
                                      </p:cBhvr>
                                    </p:animEffect>
                                    <p:anim calcmode="lin" valueType="num">
                                      <p:cBhvr>
                                        <p:cTn id="23" dur="1822" tmFilter="0,0; 0.14,0.36; 0.43,0.73; 0.71,0.91; 1.0,1.0">
                                          <p:stCondLst>
                                            <p:cond delay="0"/>
                                          </p:stCondLst>
                                        </p:cTn>
                                        <p:tgtEl>
                                          <p:spTgt spid="67590"/>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67590"/>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67590"/>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67590"/>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67590"/>
                                        </p:tgtEl>
                                        <p:attrNameLst>
                                          <p:attrName>ppt_y</p:attrName>
                                        </p:attrNameLst>
                                      </p:cBhvr>
                                      <p:tavLst>
                                        <p:tav tm="0" fmla="#ppt_y-sin(pi*$)/81">
                                          <p:val>
                                            <p:fltVal val="0"/>
                                          </p:val>
                                        </p:tav>
                                        <p:tav tm="100000">
                                          <p:val>
                                            <p:fltVal val="1"/>
                                          </p:val>
                                        </p:tav>
                                      </p:tavLst>
                                    </p:anim>
                                    <p:animScale>
                                      <p:cBhvr>
                                        <p:cTn id="28" dur="26">
                                          <p:stCondLst>
                                            <p:cond delay="650"/>
                                          </p:stCondLst>
                                        </p:cTn>
                                        <p:tgtEl>
                                          <p:spTgt spid="67590"/>
                                        </p:tgtEl>
                                      </p:cBhvr>
                                      <p:to x="100000" y="60000"/>
                                    </p:animScale>
                                    <p:animScale>
                                      <p:cBhvr>
                                        <p:cTn id="29" dur="166" decel="50000">
                                          <p:stCondLst>
                                            <p:cond delay="676"/>
                                          </p:stCondLst>
                                        </p:cTn>
                                        <p:tgtEl>
                                          <p:spTgt spid="67590"/>
                                        </p:tgtEl>
                                      </p:cBhvr>
                                      <p:to x="100000" y="100000"/>
                                    </p:animScale>
                                    <p:animScale>
                                      <p:cBhvr>
                                        <p:cTn id="30" dur="26">
                                          <p:stCondLst>
                                            <p:cond delay="1312"/>
                                          </p:stCondLst>
                                        </p:cTn>
                                        <p:tgtEl>
                                          <p:spTgt spid="67590"/>
                                        </p:tgtEl>
                                      </p:cBhvr>
                                      <p:to x="100000" y="80000"/>
                                    </p:animScale>
                                    <p:animScale>
                                      <p:cBhvr>
                                        <p:cTn id="31" dur="166" decel="50000">
                                          <p:stCondLst>
                                            <p:cond delay="1338"/>
                                          </p:stCondLst>
                                        </p:cTn>
                                        <p:tgtEl>
                                          <p:spTgt spid="67590"/>
                                        </p:tgtEl>
                                      </p:cBhvr>
                                      <p:to x="100000" y="100000"/>
                                    </p:animScale>
                                    <p:animScale>
                                      <p:cBhvr>
                                        <p:cTn id="32" dur="26">
                                          <p:stCondLst>
                                            <p:cond delay="1642"/>
                                          </p:stCondLst>
                                        </p:cTn>
                                        <p:tgtEl>
                                          <p:spTgt spid="67590"/>
                                        </p:tgtEl>
                                      </p:cBhvr>
                                      <p:to x="100000" y="90000"/>
                                    </p:animScale>
                                    <p:animScale>
                                      <p:cBhvr>
                                        <p:cTn id="33" dur="166" decel="50000">
                                          <p:stCondLst>
                                            <p:cond delay="1668"/>
                                          </p:stCondLst>
                                        </p:cTn>
                                        <p:tgtEl>
                                          <p:spTgt spid="67590"/>
                                        </p:tgtEl>
                                      </p:cBhvr>
                                      <p:to x="100000" y="100000"/>
                                    </p:animScale>
                                    <p:animScale>
                                      <p:cBhvr>
                                        <p:cTn id="34" dur="26">
                                          <p:stCondLst>
                                            <p:cond delay="1808"/>
                                          </p:stCondLst>
                                        </p:cTn>
                                        <p:tgtEl>
                                          <p:spTgt spid="67590"/>
                                        </p:tgtEl>
                                      </p:cBhvr>
                                      <p:to x="100000" y="95000"/>
                                    </p:animScale>
                                    <p:animScale>
                                      <p:cBhvr>
                                        <p:cTn id="35" dur="166" decel="50000">
                                          <p:stCondLst>
                                            <p:cond delay="1834"/>
                                          </p:stCondLst>
                                        </p:cTn>
                                        <p:tgtEl>
                                          <p:spTgt spid="6759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p:bldP spid="67588" grpId="0"/>
      <p:bldP spid="67589" grpId="0"/>
      <p:bldP spid="6759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292" name=""/>
        <p:cNvGrpSpPr/>
        <p:nvPr/>
      </p:nvGrpSpPr>
      <p:grpSpPr>
        <a:xfrm>
          <a:off x="0" y="0"/>
          <a:ext cx="0" cy="0"/>
          <a:chOff x="0" y="0"/>
          <a:chExt cx="0" cy="0"/>
        </a:xfrm>
      </p:grpSpPr>
      <p:sp>
        <p:nvSpPr>
          <p:cNvPr id="1048770" name="标题 1"/>
          <p:cNvSpPr>
            <a:spLocks noGrp="1"/>
          </p:cNvSpPr>
          <p:nvPr>
            <p:ph type="title"/>
          </p:nvPr>
        </p:nvSpPr>
        <p:spPr>
          <a:xfrm>
            <a:off x="4665211" y="-197290"/>
            <a:ext cx="3214839" cy="1325563"/>
          </a:xfrm>
        </p:spPr>
        <p:txBody>
          <a:bodyPr>
            <a:normAutofit/>
          </a:bodyPr>
          <a:lstStyle/>
          <a:p>
            <a:r>
              <a:rPr lang="zh-CN" altLang="en-US" sz="40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cs typeface="+mn-cs"/>
              </a:rPr>
              <a:t>思路启示</a:t>
            </a:r>
            <a:endParaRPr lang="zh-CN" altLang="en-US" sz="40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cs typeface="+mn-cs"/>
            </a:endParaRPr>
          </a:p>
        </p:txBody>
      </p:sp>
      <p:sp>
        <p:nvSpPr>
          <p:cNvPr id="1048771" name="内容占位符 2"/>
          <p:cNvSpPr>
            <a:spLocks noGrp="1"/>
          </p:cNvSpPr>
          <p:nvPr>
            <p:ph idx="1"/>
          </p:nvPr>
        </p:nvSpPr>
        <p:spPr>
          <a:xfrm>
            <a:off x="168813" y="1253331"/>
            <a:ext cx="11299010" cy="4351338"/>
          </a:xfrm>
        </p:spPr>
        <p:txBody>
          <a:bodyPr>
            <a:normAutofit fontScale="85000" lnSpcReduction="10000"/>
          </a:bodyPr>
          <a:lstStyle/>
          <a:p>
            <a:pPr marL="0" indent="0" fontAlgn="ctr">
              <a:lnSpc>
                <a:spcPct val="150000"/>
              </a:lnSpc>
              <a:buNone/>
            </a:pPr>
            <a:r>
              <a:rPr lang="zh-CN" altLang="zh-CN" sz="2400" b="1">
                <a:solidFill>
                  <a:srgbClr val="C00000"/>
                </a:solidFill>
                <a:effectLst>
                  <a:outerShdw blurRad="38100" dist="38100" dir="2700000" algn="tl">
                    <a:srgbClr val="000000">
                      <a:alpha val="43137"/>
                    </a:srgbClr>
                  </a:outerShdw>
                </a:effectLst>
                <a:latin typeface="方正宋刻本秀楷简体" charset="-122"/>
                <a:ea typeface="方正宋刻本秀楷简体" charset="-122"/>
              </a:rPr>
              <a:t>一、</a:t>
            </a:r>
            <a:r>
              <a:rPr lang="zh-CN" altLang="en-US" sz="2400" b="1">
                <a:solidFill>
                  <a:srgbClr val="C00000"/>
                </a:solidFill>
                <a:effectLst>
                  <a:outerShdw blurRad="38100" dist="38100" dir="2700000" algn="tl">
                    <a:srgbClr val="000000">
                      <a:alpha val="43137"/>
                    </a:srgbClr>
                  </a:outerShdw>
                </a:effectLst>
                <a:latin typeface="方正宋刻本秀楷简体" charset="-122"/>
                <a:ea typeface="方正宋刻本秀楷简体" charset="-122"/>
              </a:rPr>
              <a:t>从题干中找答题角度</a:t>
            </a:r>
            <a:endParaRPr lang="en-US" altLang="zh-CN" sz="2400" b="1">
              <a:solidFill>
                <a:srgbClr val="C00000"/>
              </a:solidFill>
              <a:effectLst>
                <a:outerShdw blurRad="38100" dist="38100" dir="2700000" algn="tl">
                  <a:srgbClr val="000000">
                    <a:alpha val="43137"/>
                  </a:srgbClr>
                </a:outerShdw>
              </a:effectLst>
              <a:latin typeface="方正宋刻本秀楷简体" charset="-122"/>
              <a:ea typeface="方正宋刻本秀楷简体" charset="-122"/>
            </a:endParaRPr>
          </a:p>
          <a:p>
            <a:pPr marL="0" indent="0" fontAlgn="ctr">
              <a:lnSpc>
                <a:spcPct val="150000"/>
              </a:lnSpc>
              <a:buNone/>
            </a:pPr>
            <a:r>
              <a:rPr lang="en-US" altLang="zh-CN" sz="2400">
                <a:latin typeface="方正宋刻本秀楷简体" charset="-122"/>
                <a:ea typeface="方正宋刻本秀楷简体" charset="-122"/>
              </a:rPr>
              <a:t>       </a:t>
            </a:r>
            <a:r>
              <a:rPr lang="zh-CN" altLang="zh-CN" sz="2400" u="sng">
                <a:latin typeface="方正宋刻本秀楷简体" charset="-122"/>
                <a:ea typeface="方正宋刻本秀楷简体" charset="-122"/>
              </a:rPr>
              <a:t>作为一种新题型，其题干表述语往往很多很长。审准题，从题干中找到答题角度十分必要。</a:t>
            </a:r>
            <a:endParaRPr lang="en-US" altLang="zh-CN" sz="2400" u="sng">
              <a:latin typeface="方正宋刻本秀楷简体" charset="-122"/>
              <a:ea typeface="方正宋刻本秀楷简体" charset="-122"/>
            </a:endParaRPr>
          </a:p>
          <a:p>
            <a:pPr marL="0" indent="0" fontAlgn="ctr">
              <a:lnSpc>
                <a:spcPct val="150000"/>
              </a:lnSpc>
              <a:buNone/>
            </a:pPr>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例如，</a:t>
            </a:r>
            <a:r>
              <a:rPr lang="en-US" altLang="zh-CN" sz="2400" b="1">
                <a:latin typeface="方正宋刻本秀楷简体" charset="-122"/>
                <a:ea typeface="方正宋刻本秀楷简体" charset="-122"/>
              </a:rPr>
              <a:t>2018</a:t>
            </a:r>
            <a:r>
              <a:rPr lang="zh-CN" altLang="zh-CN" sz="2400" b="1">
                <a:latin typeface="方正宋刻本秀楷简体" charset="-122"/>
                <a:ea typeface="方正宋刻本秀楷简体" charset="-122"/>
              </a:rPr>
              <a:t>年全国卷</a:t>
            </a:r>
            <a:r>
              <a:rPr lang="en-US" altLang="zh-CN" sz="2400" b="1">
                <a:latin typeface="方正宋刻本秀楷简体" charset="-122"/>
                <a:ea typeface="方正宋刻本秀楷简体" charset="-122"/>
              </a:rPr>
              <a:t>III</a:t>
            </a:r>
            <a:r>
              <a:rPr lang="zh-CN" altLang="zh-CN" sz="2400" b="1">
                <a:latin typeface="方正宋刻本秀楷简体" charset="-122"/>
                <a:ea typeface="方正宋刻本秀楷简体" charset="-122"/>
              </a:rPr>
              <a:t>第</a:t>
            </a:r>
            <a:r>
              <a:rPr lang="en-US" altLang="zh-CN" sz="2400" b="1">
                <a:latin typeface="方正宋刻本秀楷简体" charset="-122"/>
                <a:ea typeface="方正宋刻本秀楷简体" charset="-122"/>
              </a:rPr>
              <a:t>6</a:t>
            </a:r>
            <a:r>
              <a:rPr lang="zh-CN" altLang="zh-CN" sz="2400" b="1">
                <a:latin typeface="方正宋刻本秀楷简体" charset="-122"/>
                <a:ea typeface="方正宋刻本秀楷简体" charset="-122"/>
              </a:rPr>
              <a:t>题，要求谈谈“科学”与“幻想”的关系</a:t>
            </a:r>
            <a:r>
              <a:rPr lang="zh-CN" altLang="zh-CN" sz="2400">
                <a:latin typeface="方正宋刻本秀楷简体" charset="-122"/>
                <a:ea typeface="方正宋刻本秀楷简体" charset="-122"/>
              </a:rPr>
              <a:t>。这其中既有“科学”对“幻想”的作用，也有“幻想”对“科学”的作用，双向关联之后就能得出两个答题角度。</a:t>
            </a:r>
            <a:endParaRPr lang="en-US" altLang="zh-CN" sz="2400">
              <a:latin typeface="方正宋刻本秀楷简体" charset="-122"/>
              <a:ea typeface="方正宋刻本秀楷简体" charset="-122"/>
            </a:endParaRPr>
          </a:p>
          <a:p>
            <a:pPr marL="0" indent="0" fontAlgn="ctr">
              <a:lnSpc>
                <a:spcPct val="150000"/>
              </a:lnSpc>
              <a:buNone/>
            </a:pPr>
            <a:r>
              <a:rPr lang="en-US" altLang="zh-CN" sz="2400" b="1">
                <a:latin typeface="方正宋刻本秀楷简体" charset="-122"/>
                <a:ea typeface="方正宋刻本秀楷简体" charset="-122"/>
              </a:rPr>
              <a:t>        2019</a:t>
            </a:r>
            <a:r>
              <a:rPr lang="zh-CN" altLang="zh-CN" sz="2400" b="1">
                <a:latin typeface="方正宋刻本秀楷简体" charset="-122"/>
                <a:ea typeface="方正宋刻本秀楷简体" charset="-122"/>
              </a:rPr>
              <a:t>年全国</a:t>
            </a:r>
            <a:r>
              <a:rPr lang="en-US" altLang="zh-CN" sz="2400" b="1">
                <a:latin typeface="方正宋刻本秀楷简体" charset="-122"/>
                <a:ea typeface="方正宋刻本秀楷简体" charset="-122"/>
              </a:rPr>
              <a:t>I</a:t>
            </a:r>
            <a:r>
              <a:rPr lang="zh-CN" altLang="zh-CN" sz="2400" b="1">
                <a:latin typeface="方正宋刻本秀楷简体" charset="-122"/>
                <a:ea typeface="方正宋刻本秀楷简体" charset="-122"/>
              </a:rPr>
              <a:t>卷要求从“故事”与“新编”的角度简析《理水》的基本特</a:t>
            </a:r>
            <a:r>
              <a:rPr lang="zh-CN" altLang="zh-CN" sz="2400">
                <a:latin typeface="方正宋刻本秀楷简体" charset="-122"/>
                <a:ea typeface="方正宋刻本秀楷简体" charset="-122"/>
              </a:rPr>
              <a:t>征，也同样从“故事”的角度看出《理水》基于“大禹治水”的历史故事，从“新编”的角度赏析作者对于历史故事不同以往的创新讲述方式，最后再评价“故事新编”能够共同达成的艺术效果。</a:t>
            </a:r>
            <a:endParaRPr lang="zh-CN" altLang="zh-CN" sz="2400">
              <a:latin typeface="方正宋刻本秀楷简体" charset="-122"/>
              <a:ea typeface="方正宋刻本秀楷简体" charset="-122"/>
            </a:endParaRPr>
          </a:p>
          <a:p>
            <a:pPr marL="0" indent="0">
              <a:lnSpc>
                <a:spcPct val="150000"/>
              </a:lnSpc>
              <a:buNone/>
            </a:pPr>
            <a:endParaRPr lang="zh-CN" altLang="en-US" sz="240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293" name=""/>
        <p:cNvGrpSpPr/>
        <p:nvPr/>
      </p:nvGrpSpPr>
      <p:grpSpPr>
        <a:xfrm>
          <a:off x="0" y="0"/>
          <a:ext cx="0" cy="0"/>
          <a:chOff x="0" y="0"/>
          <a:chExt cx="0" cy="0"/>
        </a:xfrm>
      </p:grpSpPr>
      <p:sp>
        <p:nvSpPr>
          <p:cNvPr id="1048772" name="内容占位符 2"/>
          <p:cNvSpPr>
            <a:spLocks noGrp="1"/>
          </p:cNvSpPr>
          <p:nvPr>
            <p:ph idx="1"/>
          </p:nvPr>
        </p:nvSpPr>
        <p:spPr>
          <a:xfrm>
            <a:off x="328246" y="1253331"/>
            <a:ext cx="11535507" cy="4351338"/>
          </a:xfrm>
        </p:spPr>
        <p:txBody>
          <a:bodyPr>
            <a:normAutofit fontScale="92500" lnSpcReduction="20000"/>
          </a:bodyPr>
          <a:lstStyle/>
          <a:p>
            <a:pPr marL="0" indent="0" fontAlgn="ctr">
              <a:lnSpc>
                <a:spcPct val="150000"/>
              </a:lnSpc>
              <a:buNone/>
            </a:pPr>
            <a:r>
              <a:rPr lang="zh-CN" altLang="en-US" b="1">
                <a:solidFill>
                  <a:srgbClr val="C00000"/>
                </a:solidFill>
                <a:effectLst>
                  <a:outerShdw blurRad="38100" dist="38100" dir="2700000" algn="tl">
                    <a:srgbClr val="000000">
                      <a:alpha val="43137"/>
                    </a:srgbClr>
                  </a:outerShdw>
                </a:effectLst>
                <a:latin typeface="方正宋刻本秀楷简体" charset="-122"/>
                <a:ea typeface="方正宋刻本秀楷简体" charset="-122"/>
              </a:rPr>
              <a:t>二</a:t>
            </a:r>
            <a:r>
              <a:rPr lang="zh-CN" altLang="zh-CN" b="1">
                <a:solidFill>
                  <a:srgbClr val="C00000"/>
                </a:solidFill>
                <a:effectLst>
                  <a:outerShdw blurRad="38100" dist="38100" dir="2700000" algn="tl">
                    <a:srgbClr val="000000">
                      <a:alpha val="43137"/>
                    </a:srgbClr>
                  </a:outerShdw>
                </a:effectLst>
                <a:latin typeface="方正宋刻本秀楷简体" charset="-122"/>
                <a:ea typeface="方正宋刻本秀楷简体" charset="-122"/>
              </a:rPr>
              <a:t>、</a:t>
            </a:r>
            <a:r>
              <a:rPr lang="zh-CN" altLang="en-US" b="1">
                <a:solidFill>
                  <a:srgbClr val="C00000"/>
                </a:solidFill>
                <a:effectLst>
                  <a:outerShdw blurRad="38100" dist="38100" dir="2700000" algn="tl">
                    <a:srgbClr val="000000">
                      <a:alpha val="43137"/>
                    </a:srgbClr>
                  </a:outerShdw>
                </a:effectLst>
                <a:latin typeface="方正宋刻本秀楷简体" charset="-122"/>
                <a:ea typeface="方正宋刻本秀楷简体" charset="-122"/>
              </a:rPr>
              <a:t>从小说文体要素中找答题角度</a:t>
            </a:r>
            <a:endParaRPr lang="en-US" altLang="zh-CN" b="1">
              <a:solidFill>
                <a:srgbClr val="C00000"/>
              </a:solidFill>
              <a:effectLst>
                <a:outerShdw blurRad="38100" dist="38100" dir="2700000" algn="tl">
                  <a:srgbClr val="000000">
                    <a:alpha val="43137"/>
                  </a:srgbClr>
                </a:outerShdw>
              </a:effectLst>
              <a:latin typeface="方正宋刻本秀楷简体" charset="-122"/>
              <a:ea typeface="方正宋刻本秀楷简体" charset="-122"/>
            </a:endParaRPr>
          </a:p>
          <a:p>
            <a:pPr marL="0" indent="0">
              <a:lnSpc>
                <a:spcPct val="150000"/>
              </a:lnSpc>
              <a:buNone/>
            </a:pPr>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尽管是新题型，但是万变不离其宗，它还是绕不开小说的文体要素，既情节、人物、环境、主题、手法、语言、读者七大要素，而且每个要素下又可找出多个角度：</a:t>
            </a:r>
            <a:endParaRPr lang="en-US" altLang="zh-CN" sz="2400">
              <a:latin typeface="方正宋刻本秀楷简体" charset="-122"/>
              <a:ea typeface="方正宋刻本秀楷简体" charset="-122"/>
            </a:endParaRPr>
          </a:p>
          <a:p>
            <a:pPr marL="0" indent="0">
              <a:lnSpc>
                <a:spcPct val="150000"/>
              </a:lnSpc>
              <a:buNone/>
            </a:pPr>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如</a:t>
            </a:r>
            <a:r>
              <a:rPr lang="zh-CN" altLang="zh-CN" sz="2400" b="1" u="sng">
                <a:latin typeface="方正宋刻本秀楷简体" charset="-122"/>
                <a:ea typeface="方正宋刻本秀楷简体" charset="-122"/>
              </a:rPr>
              <a:t>情节</a:t>
            </a:r>
            <a:r>
              <a:rPr lang="zh-CN" altLang="zh-CN" sz="2400">
                <a:latin typeface="方正宋刻本秀楷简体" charset="-122"/>
                <a:ea typeface="方正宋刻本秀楷简体" charset="-122"/>
              </a:rPr>
              <a:t>，可以有情节的合理性、技巧及作用等角度；</a:t>
            </a:r>
            <a:endParaRPr lang="en-US" altLang="zh-CN" sz="2400">
              <a:latin typeface="方正宋刻本秀楷简体" charset="-122"/>
              <a:ea typeface="方正宋刻本秀楷简体" charset="-122"/>
            </a:endParaRPr>
          </a:p>
          <a:p>
            <a:pPr marL="0" indent="0">
              <a:lnSpc>
                <a:spcPct val="150000"/>
              </a:lnSpc>
              <a:buNone/>
            </a:pPr>
            <a:r>
              <a:rPr lang="en-US" altLang="zh-CN" sz="2400" b="1">
                <a:latin typeface="方正宋刻本秀楷简体" charset="-122"/>
                <a:ea typeface="方正宋刻本秀楷简体" charset="-122"/>
              </a:rPr>
              <a:t>           </a:t>
            </a:r>
            <a:r>
              <a:rPr lang="zh-CN" altLang="zh-CN" sz="2400" b="1" u="sng">
                <a:latin typeface="方正宋刻本秀楷简体" charset="-122"/>
                <a:ea typeface="方正宋刻本秀楷简体" charset="-122"/>
              </a:rPr>
              <a:t>人物</a:t>
            </a:r>
            <a:r>
              <a:rPr lang="zh-CN" altLang="zh-CN" sz="2400">
                <a:latin typeface="方正宋刻本秀楷简体" charset="-122"/>
                <a:ea typeface="方正宋刻本秀楷简体" charset="-122"/>
              </a:rPr>
              <a:t>，可以有主人公自身及其众人关系甚至人物及环境、形象意义等多个角度；</a:t>
            </a:r>
            <a:endParaRPr lang="en-US" altLang="zh-CN" sz="2400">
              <a:latin typeface="方正宋刻本秀楷简体" charset="-122"/>
              <a:ea typeface="方正宋刻本秀楷简体" charset="-122"/>
            </a:endParaRPr>
          </a:p>
          <a:p>
            <a:pPr marL="0" indent="0">
              <a:lnSpc>
                <a:spcPct val="150000"/>
              </a:lnSpc>
              <a:buNone/>
            </a:pPr>
            <a:r>
              <a:rPr lang="en-US" altLang="zh-CN" sz="2400" b="1">
                <a:latin typeface="方正宋刻本秀楷简体" charset="-122"/>
                <a:ea typeface="方正宋刻本秀楷简体" charset="-122"/>
              </a:rPr>
              <a:t>           </a:t>
            </a:r>
            <a:r>
              <a:rPr lang="zh-CN" altLang="zh-CN" sz="2400" b="1" u="sng">
                <a:latin typeface="方正宋刻本秀楷简体" charset="-122"/>
                <a:ea typeface="方正宋刻本秀楷简体" charset="-122"/>
              </a:rPr>
              <a:t>手法</a:t>
            </a:r>
            <a:r>
              <a:rPr lang="zh-CN" altLang="zh-CN" sz="2400">
                <a:latin typeface="方正宋刻本秀楷简体" charset="-122"/>
                <a:ea typeface="方正宋刻本秀楷简体" charset="-122"/>
              </a:rPr>
              <a:t>的角度更多了，如叙事特点、描写技巧及其他抑扬、对比、虚实等手法。</a:t>
            </a:r>
            <a:endParaRPr lang="en-US" altLang="zh-CN" sz="2400">
              <a:latin typeface="方正宋刻本秀楷简体" charset="-122"/>
              <a:ea typeface="方正宋刻本秀楷简体" charset="-122"/>
            </a:endParaRPr>
          </a:p>
          <a:p>
            <a:pPr marL="0" indent="0">
              <a:lnSpc>
                <a:spcPct val="150000"/>
              </a:lnSpc>
              <a:buNone/>
            </a:pPr>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多角度考虑就能不流于套路，而能够在这些惯常的答题模式中找到更精准更切题的作答角度。</a:t>
            </a:r>
            <a:endParaRPr lang="zh-CN" altLang="zh-CN" sz="2400">
              <a:latin typeface="方正宋刻本秀楷简体" charset="-122"/>
              <a:ea typeface="方正宋刻本秀楷简体" charset="-122"/>
            </a:endParaRPr>
          </a:p>
          <a:p>
            <a:pPr marL="0" indent="0">
              <a:lnSpc>
                <a:spcPct val="150000"/>
              </a:lnSpc>
              <a:buNone/>
            </a:pPr>
            <a:endParaRPr lang="zh-CN" altLang="en-US"/>
          </a:p>
        </p:txBody>
      </p:sp>
      <p:sp>
        <p:nvSpPr>
          <p:cNvPr id="1048773" name="标题 1"/>
          <p:cNvSpPr>
            <a:spLocks noGrp="1"/>
          </p:cNvSpPr>
          <p:nvPr>
            <p:ph type="title"/>
          </p:nvPr>
        </p:nvSpPr>
        <p:spPr>
          <a:xfrm>
            <a:off x="4665211" y="-197290"/>
            <a:ext cx="3214839" cy="1325563"/>
          </a:xfrm>
        </p:spPr>
        <p:txBody>
          <a:bodyPr>
            <a:normAutofit/>
          </a:bodyPr>
          <a:lstStyle/>
          <a:p>
            <a:r>
              <a:rPr lang="zh-CN" altLang="en-US" sz="40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cs typeface="+mn-cs"/>
              </a:rPr>
              <a:t>思路启示</a:t>
            </a:r>
            <a:endParaRPr lang="zh-CN" altLang="en-US" sz="4000"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cs typeface="+mn-cs"/>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294" name=""/>
        <p:cNvGrpSpPr/>
        <p:nvPr/>
      </p:nvGrpSpPr>
      <p:grpSpPr>
        <a:xfrm>
          <a:off x="0" y="0"/>
          <a:ext cx="0" cy="0"/>
          <a:chOff x="0" y="0"/>
          <a:chExt cx="0" cy="0"/>
        </a:xfrm>
      </p:grpSpPr>
      <p:sp>
        <p:nvSpPr>
          <p:cNvPr id="1048774" name="标题 1"/>
          <p:cNvSpPr>
            <a:spLocks noGrp="1"/>
          </p:cNvSpPr>
          <p:nvPr>
            <p:ph type="title"/>
          </p:nvPr>
        </p:nvSpPr>
        <p:spPr>
          <a:xfrm>
            <a:off x="4488580" y="0"/>
            <a:ext cx="3214839" cy="1325563"/>
          </a:xfrm>
        </p:spPr>
        <p:txBody>
          <a:bodyPr>
            <a:normAutofit/>
          </a:bodyPr>
          <a:lstStyle/>
          <a:p>
            <a:r>
              <a:rPr lang="zh-CN" altLang="en-US"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cs typeface="+mn-cs"/>
              </a:rPr>
              <a:t>思路启示</a:t>
            </a:r>
            <a:endParaRPr lang="zh-CN" altLang="en-US" b="1">
              <a:solidFill>
                <a:srgbClr val="466280"/>
              </a:solidFill>
              <a:effectLst>
                <a:outerShdw blurRad="38100" dist="38100" dir="2700000" algn="tl">
                  <a:srgbClr val="000000">
                    <a:alpha val="43137"/>
                  </a:srgbClr>
                </a:outerShdw>
              </a:effectLst>
              <a:latin typeface="青鸟华光简行草" panose="02010604000101010101" pitchFamily="2" charset="-122"/>
              <a:ea typeface="青鸟华光简行草" panose="02010604000101010101" pitchFamily="2" charset="-122"/>
              <a:cs typeface="+mn-cs"/>
            </a:endParaRPr>
          </a:p>
        </p:txBody>
      </p:sp>
      <p:sp>
        <p:nvSpPr>
          <p:cNvPr id="1048775" name="内容占位符 2"/>
          <p:cNvSpPr>
            <a:spLocks noGrp="1"/>
          </p:cNvSpPr>
          <p:nvPr>
            <p:ph idx="1"/>
          </p:nvPr>
        </p:nvSpPr>
        <p:spPr>
          <a:xfrm>
            <a:off x="895952" y="1565742"/>
            <a:ext cx="10906842" cy="4351338"/>
          </a:xfrm>
        </p:spPr>
        <p:txBody>
          <a:bodyPr>
            <a:normAutofit/>
          </a:bodyPr>
          <a:lstStyle/>
          <a:p>
            <a:pPr marL="0" indent="0" fontAlgn="ctr">
              <a:buNone/>
            </a:pPr>
            <a:r>
              <a:rPr lang="zh-CN" altLang="en-US" b="1">
                <a:solidFill>
                  <a:srgbClr val="C00000"/>
                </a:solidFill>
                <a:effectLst>
                  <a:outerShdw blurRad="38100" dist="38100" dir="2700000" algn="tl">
                    <a:srgbClr val="000000">
                      <a:alpha val="43137"/>
                    </a:srgbClr>
                  </a:outerShdw>
                </a:effectLst>
                <a:latin typeface="方正宋刻本秀楷简体" charset="-122"/>
                <a:ea typeface="方正宋刻本秀楷简体" charset="-122"/>
              </a:rPr>
              <a:t>三</a:t>
            </a:r>
            <a:r>
              <a:rPr lang="zh-CN" altLang="zh-CN" b="1">
                <a:solidFill>
                  <a:srgbClr val="C00000"/>
                </a:solidFill>
                <a:effectLst>
                  <a:outerShdw blurRad="38100" dist="38100" dir="2700000" algn="tl">
                    <a:srgbClr val="000000">
                      <a:alpha val="43137"/>
                    </a:srgbClr>
                  </a:outerShdw>
                </a:effectLst>
                <a:latin typeface="方正宋刻本秀楷简体" charset="-122"/>
                <a:ea typeface="方正宋刻本秀楷简体" charset="-122"/>
              </a:rPr>
              <a:t>、从对作家及其作品的积累中找答题角度</a:t>
            </a:r>
            <a:r>
              <a:rPr lang="en-US" altLang="zh-CN" sz="2400"/>
              <a:t>    </a:t>
            </a:r>
            <a:endParaRPr lang="en-US" altLang="zh-CN" sz="2400"/>
          </a:p>
          <a:p>
            <a:pPr marL="0" indent="0" fontAlgn="ctr">
              <a:lnSpc>
                <a:spcPct val="150000"/>
              </a:lnSpc>
              <a:buNone/>
            </a:pPr>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那些涉及小说文本自身特性及创作风格的题目，或多或少、或明或暗地指向作家作品的群文阅读及整本书阅读理念。</a:t>
            </a:r>
            <a:endParaRPr lang="en-US" altLang="zh-CN" sz="2400">
              <a:latin typeface="方正宋刻本秀楷简体" charset="-122"/>
              <a:ea typeface="方正宋刻本秀楷简体" charset="-122"/>
            </a:endParaRPr>
          </a:p>
          <a:p>
            <a:pPr marL="0" indent="0" fontAlgn="ctr">
              <a:lnSpc>
                <a:spcPct val="150000"/>
              </a:lnSpc>
              <a:buNone/>
            </a:pPr>
            <a:r>
              <a:rPr lang="en-US" altLang="zh-CN" sz="2400">
                <a:latin typeface="方正宋刻本秀楷简体" charset="-122"/>
                <a:ea typeface="方正宋刻本秀楷简体" charset="-122"/>
              </a:rPr>
              <a:t>       </a:t>
            </a:r>
            <a:r>
              <a:rPr lang="zh-CN" altLang="zh-CN" sz="2400">
                <a:latin typeface="方正宋刻本秀楷简体" charset="-122"/>
                <a:ea typeface="方正宋刻本秀楷简体" charset="-122"/>
              </a:rPr>
              <a:t>如阅读过鲁迅的《故事新编》，面对其中的节选，就会很容易适应这种文风。</a:t>
            </a:r>
            <a:endParaRPr lang="zh-CN" altLang="zh-CN" sz="2400">
              <a:latin typeface="方正宋刻本秀楷简体" charset="-122"/>
              <a:ea typeface="方正宋刻本秀楷简体" charset="-122"/>
            </a:endParaRPr>
          </a:p>
          <a:p>
            <a:pPr marL="0" indent="0">
              <a:buNone/>
            </a:pPr>
            <a:endParaRPr lang="en-US" altLang="zh-CN"/>
          </a:p>
          <a:p>
            <a:pPr marL="0" indent="0">
              <a:buNone/>
            </a:pPr>
            <a:endParaRPr lang="en-US" altLang="zh-CN"/>
          </a:p>
          <a:p>
            <a:pPr marL="0" indent="0">
              <a:buNone/>
            </a:pPr>
            <a:endParaRPr lang="zh-CN" altLang="en-US"/>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295" name=""/>
        <p:cNvGrpSpPr/>
        <p:nvPr/>
      </p:nvGrpSpPr>
      <p:grpSpPr>
        <a:xfrm>
          <a:off x="0" y="0"/>
          <a:ext cx="0" cy="0"/>
          <a:chOff x="0" y="0"/>
          <a:chExt cx="0" cy="0"/>
        </a:xfrm>
      </p:grpSpPr>
      <p:pic>
        <p:nvPicPr>
          <p:cNvPr id="2097201" name="图片 6"/>
          <p:cNvPicPr>
            <a:picLocks noChangeAspect="1"/>
          </p:cNvPicPr>
          <p:nvPr/>
        </p:nvPicPr>
        <p:blipFill>
          <a:blip r:embed="rId1"/>
          <a:srcRect l="14739" t="6133" r="12415" b="2540"/>
          <a:stretch>
            <a:fillRect/>
          </a:stretch>
        </p:blipFill>
        <p:spPr>
          <a:xfrm>
            <a:off x="-42530" y="-148856"/>
            <a:ext cx="12234530" cy="6858000"/>
          </a:xfrm>
          <a:prstGeom prst="rect">
            <a:avLst/>
          </a:prstGeom>
        </p:spPr>
      </p:pic>
      <p:pic>
        <p:nvPicPr>
          <p:cNvPr id="2097202" name="Picture 2" descr="https://gimg2.baidu.com/image_search/src=http%3A%2F%2Fpic.16pic.com%2F00%2F51%2F03%2F16pic_5103925_b.jpg&amp;refer=http%3A%2F%2Fpic.16pic.com&amp;app=2002&amp;size=f9999,10000&amp;q=a80&amp;n=0&amp;g=0n&amp;fmt=jpeg?sec=1624160252&amp;t=aadfd2abe774db15f110b4f1c4d7a7e1"/>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810909" y="728856"/>
            <a:ext cx="10812130" cy="5102576"/>
          </a:xfrm>
          <a:prstGeom prst="rect">
            <a:avLst/>
          </a:prstGeom>
          <a:noFill/>
        </p:spPr>
      </p:pic>
      <p:sp>
        <p:nvSpPr>
          <p:cNvPr id="1048776" name="文本框 4"/>
          <p:cNvSpPr txBox="1"/>
          <p:nvPr/>
        </p:nvSpPr>
        <p:spPr>
          <a:xfrm>
            <a:off x="3409490" y="3030762"/>
            <a:ext cx="5330489" cy="1107996"/>
          </a:xfrm>
          <a:prstGeom prst="rect">
            <a:avLst/>
          </a:prstGeom>
          <a:noFill/>
          <a:ln>
            <a:solidFill>
              <a:srgbClr val="FFFF00"/>
            </a:solidFill>
          </a:ln>
        </p:spPr>
        <p:txBody>
          <a:bodyPr wrap="square" rtlCol="0">
            <a:spAutoFit/>
          </a:bodyPr>
          <a:lstStyle>
            <a:defPPr>
              <a:defRPr lang="zh-CN"/>
            </a:defPPr>
            <a:lvl1pPr>
              <a:defRPr sz="6600">
                <a:solidFill>
                  <a:srgbClr val="FF0000"/>
                </a:solidFill>
                <a:latin typeface="华文隶书" panose="02010800040101010101" pitchFamily="2" charset="-122"/>
                <a:ea typeface="华文隶书" panose="02010800040101010101" pitchFamily="2" charset="-122"/>
              </a:defRPr>
            </a:lvl1pPr>
          </a:lstStyle>
          <a:p>
            <a:pPr algn="dist"/>
            <a:r>
              <a:rPr lang="zh-CN" altLang="en-US">
                <a:solidFill>
                  <a:srgbClr val="33CC33"/>
                </a:solidFill>
              </a:rPr>
              <a:t>散文</a:t>
            </a:r>
            <a:r>
              <a:rPr lang="zh-CN" altLang="en-US" smtClean="0">
                <a:solidFill>
                  <a:srgbClr val="33CC33"/>
                </a:solidFill>
              </a:rPr>
              <a:t>阅读</a:t>
            </a:r>
            <a:endParaRPr lang="zh-CN" altLang="en-US">
              <a:solidFill>
                <a:srgbClr val="33CC33"/>
              </a:solidFill>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296" name=""/>
        <p:cNvGrpSpPr/>
        <p:nvPr/>
      </p:nvGrpSpPr>
      <p:grpSpPr>
        <a:xfrm>
          <a:off x="0" y="0"/>
          <a:ext cx="0" cy="0"/>
          <a:chOff x="0" y="0"/>
          <a:chExt cx="0" cy="0"/>
        </a:xfrm>
      </p:grpSpPr>
      <p:sp>
        <p:nvSpPr>
          <p:cNvPr id="1048777" name="矩形 3"/>
          <p:cNvSpPr/>
          <p:nvPr/>
        </p:nvSpPr>
        <p:spPr>
          <a:xfrm>
            <a:off x="674486" y="463730"/>
            <a:ext cx="10924674" cy="5632311"/>
          </a:xfrm>
          <a:prstGeom prst="rect">
            <a:avLst/>
          </a:prstGeom>
        </p:spPr>
        <p:txBody>
          <a:bodyPr wrap="square">
            <a:spAutoFit/>
          </a:bodyPr>
          <a:lstStyle/>
          <a:p>
            <a:pPr indent="266700" algn="just">
              <a:lnSpc>
                <a:spcPct val="150000"/>
              </a:lnSpc>
              <a:spcAft>
                <a:spcPct val="0"/>
              </a:spcAft>
              <a:tabLst>
                <a:tab pos="2514600" algn="l"/>
              </a:tabLst>
            </a:pPr>
            <a:r>
              <a:rPr lang="zh-CN" altLang="zh-CN" sz="2400" kern="100">
                <a:latin typeface="Times New Roman" panose="02020603050405020304" pitchFamily="18" charset="0"/>
                <a:cs typeface="Times New Roman" panose="02020603050405020304" pitchFamily="18" charset="0"/>
              </a:rPr>
              <a:t>高考语文试题对文学类文本阅读的考查，</a:t>
            </a:r>
            <a:r>
              <a:rPr lang="zh-CN" altLang="zh-CN" sz="2400" kern="100">
                <a:solidFill>
                  <a:srgbClr val="FF0000"/>
                </a:solidFill>
                <a:latin typeface="Times New Roman" panose="02020603050405020304" pitchFamily="18" charset="0"/>
                <a:cs typeface="Times New Roman" panose="02020603050405020304" pitchFamily="18" charset="0"/>
              </a:rPr>
              <a:t>小说一直占据主导地位</a:t>
            </a:r>
            <a:r>
              <a:rPr lang="zh-CN" altLang="zh-CN" sz="2400" kern="100">
                <a:latin typeface="Times New Roman" panose="02020603050405020304" pitchFamily="18" charset="0"/>
                <a:cs typeface="Times New Roman" panose="02020603050405020304" pitchFamily="18" charset="0"/>
              </a:rPr>
              <a:t>。散文是</a:t>
            </a:r>
            <a:r>
              <a:rPr lang="en-US" altLang="zh-CN" sz="2400" kern="100">
                <a:latin typeface="Times New Roman" panose="02020603050405020304" pitchFamily="18" charset="0"/>
                <a:cs typeface="Courier New" panose="02070309020205020404" pitchFamily="49" charset="0"/>
              </a:rPr>
              <a:t>2017</a:t>
            </a:r>
            <a:r>
              <a:rPr lang="zh-CN" altLang="zh-CN" sz="2400" kern="100">
                <a:latin typeface="Times New Roman" panose="02020603050405020304" pitchFamily="18" charset="0"/>
                <a:cs typeface="Times New Roman" panose="02020603050405020304" pitchFamily="18" charset="0"/>
              </a:rPr>
              <a:t>年高考全国卷文学类文本阅读的</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cs typeface="Times New Roman" panose="02020603050405020304" pitchFamily="18" charset="0"/>
              </a:rPr>
              <a:t>黑马</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cs typeface="Times New Roman" panose="02020603050405020304" pitchFamily="18" charset="0"/>
              </a:rPr>
              <a:t>。全国卷</a:t>
            </a:r>
            <a:r>
              <a:rPr lang="en-US" altLang="zh-CN" sz="2400" kern="100">
                <a:latin typeface="宋体" panose="02010600030101010101" pitchFamily="2" charset="-122"/>
                <a:cs typeface="Times New Roman" panose="02020603050405020304" pitchFamily="18" charset="0"/>
              </a:rPr>
              <a:t>Ⅱ</a:t>
            </a:r>
            <a:r>
              <a:rPr lang="zh-CN" altLang="zh-CN" sz="2400" kern="100">
                <a:latin typeface="Times New Roman" panose="02020603050405020304" pitchFamily="18" charset="0"/>
                <a:cs typeface="Times New Roman" panose="02020603050405020304" pitchFamily="18" charset="0"/>
              </a:rPr>
              <a:t>和全国卷</a:t>
            </a:r>
            <a:r>
              <a:rPr lang="en-US" altLang="zh-CN" sz="2400" kern="100">
                <a:latin typeface="宋体" panose="02010600030101010101" pitchFamily="2" charset="-122"/>
                <a:cs typeface="Times New Roman" panose="02020603050405020304" pitchFamily="18" charset="0"/>
              </a:rPr>
              <a:t>Ⅲ</a:t>
            </a:r>
            <a:r>
              <a:rPr lang="zh-CN" altLang="zh-CN" sz="2400" kern="100">
                <a:latin typeface="Times New Roman" panose="02020603050405020304" pitchFamily="18" charset="0"/>
                <a:cs typeface="Times New Roman" panose="02020603050405020304" pitchFamily="18" charset="0"/>
              </a:rPr>
              <a:t>分别考查了林徽因的抒情散文《窗子以外》、李娟的叙事散文《我们的裁缝店》。</a:t>
            </a:r>
            <a:endParaRPr lang="zh-CN" altLang="zh-CN" sz="2400" kern="100">
              <a:latin typeface="宋体" panose="02010600030101010101" pitchFamily="2" charset="-122"/>
              <a:cs typeface="Courier New" panose="02070309020205020404" pitchFamily="49" charset="0"/>
            </a:endParaRPr>
          </a:p>
          <a:p>
            <a:pPr indent="266700" algn="just">
              <a:lnSpc>
                <a:spcPct val="150000"/>
              </a:lnSpc>
              <a:spcAft>
                <a:spcPct val="0"/>
              </a:spcAft>
              <a:tabLst>
                <a:tab pos="2514600" algn="l"/>
              </a:tabLst>
            </a:pPr>
            <a:r>
              <a:rPr lang="zh-CN" altLang="zh-CN" sz="2400" kern="100">
                <a:latin typeface="Times New Roman" panose="02020603050405020304" pitchFamily="18" charset="0"/>
                <a:cs typeface="Times New Roman" panose="02020603050405020304" pitchFamily="18" charset="0"/>
              </a:rPr>
              <a:t>散文考查的特点如下：</a:t>
            </a:r>
            <a:endParaRPr lang="zh-CN" altLang="zh-CN" sz="2400" kern="100">
              <a:latin typeface="宋体" panose="02010600030101010101" pitchFamily="2" charset="-122"/>
              <a:cs typeface="Courier New" panose="02070309020205020404" pitchFamily="49" charset="0"/>
            </a:endParaRPr>
          </a:p>
          <a:p>
            <a:pPr indent="266700" algn="just">
              <a:lnSpc>
                <a:spcPct val="150000"/>
              </a:lnSpc>
              <a:spcAft>
                <a:spcPct val="0"/>
              </a:spcAft>
              <a:tabLst>
                <a:tab pos="2514600" algn="l"/>
              </a:tabLst>
            </a:pPr>
            <a:r>
              <a:rPr lang="en-US" altLang="zh-CN" sz="2400" kern="100">
                <a:latin typeface="Times New Roman" panose="02020603050405020304" pitchFamily="18" charset="0"/>
                <a:cs typeface="Courier New" panose="02070309020205020404" pitchFamily="49" charset="0"/>
              </a:rPr>
              <a:t>(1)</a:t>
            </a:r>
            <a:r>
              <a:rPr lang="zh-CN" altLang="zh-CN" sz="2400" kern="100">
                <a:latin typeface="Times New Roman" panose="02020603050405020304" pitchFamily="18" charset="0"/>
                <a:cs typeface="Times New Roman" panose="02020603050405020304" pitchFamily="18" charset="0"/>
              </a:rPr>
              <a:t>选文强调文质兼美，</a:t>
            </a:r>
            <a:r>
              <a:rPr lang="zh-CN" altLang="zh-CN" sz="2400" kern="100">
                <a:solidFill>
                  <a:srgbClr val="FF0000"/>
                </a:solidFill>
                <a:latin typeface="Times New Roman" panose="02020603050405020304" pitchFamily="18" charset="0"/>
                <a:cs typeface="Times New Roman" panose="02020603050405020304" pitchFamily="18" charset="0"/>
              </a:rPr>
              <a:t>格调健康，内容与主流意识相契合</a:t>
            </a:r>
            <a:r>
              <a:rPr lang="zh-CN" altLang="zh-CN" sz="2400" kern="100">
                <a:latin typeface="Times New Roman" panose="02020603050405020304" pitchFamily="18" charset="0"/>
                <a:cs typeface="Times New Roman" panose="02020603050405020304" pitchFamily="18" charset="0"/>
              </a:rPr>
              <a:t>。</a:t>
            </a:r>
            <a:endParaRPr lang="zh-CN" altLang="zh-CN" sz="2400" kern="100">
              <a:latin typeface="宋体" panose="02010600030101010101" pitchFamily="2" charset="-122"/>
              <a:cs typeface="Courier New" panose="02070309020205020404" pitchFamily="49" charset="0"/>
            </a:endParaRPr>
          </a:p>
          <a:p>
            <a:pPr indent="266700" algn="just">
              <a:lnSpc>
                <a:spcPct val="150000"/>
              </a:lnSpc>
              <a:spcAft>
                <a:spcPct val="0"/>
              </a:spcAft>
              <a:tabLst>
                <a:tab pos="2514600" algn="l"/>
              </a:tabLst>
            </a:pPr>
            <a:r>
              <a:rPr lang="en-US" altLang="zh-CN" sz="2400" kern="100">
                <a:latin typeface="Times New Roman" panose="02020603050405020304" pitchFamily="18" charset="0"/>
                <a:cs typeface="Courier New" panose="02070309020205020404" pitchFamily="49" charset="0"/>
              </a:rPr>
              <a:t>(2)</a:t>
            </a:r>
            <a:r>
              <a:rPr lang="zh-CN" altLang="zh-CN" sz="2400" kern="100">
                <a:latin typeface="Times New Roman" panose="02020603050405020304" pitchFamily="18" charset="0"/>
                <a:cs typeface="Times New Roman" panose="02020603050405020304" pitchFamily="18" charset="0"/>
              </a:rPr>
              <a:t>内容或感受形象，体验意蕴；或念土怀乡，眷念风物；或写景状物，即兴感悟；或映现人性，褒扬人格；或体验社会，再现生活；或</a:t>
            </a:r>
            <a:r>
              <a:rPr lang="zh-CN" altLang="zh-CN" sz="2400" kern="100">
                <a:solidFill>
                  <a:srgbClr val="FF0000"/>
                </a:solidFill>
                <a:latin typeface="Times New Roman" panose="02020603050405020304" pitchFamily="18" charset="0"/>
                <a:cs typeface="Times New Roman" panose="02020603050405020304" pitchFamily="18" charset="0"/>
              </a:rPr>
              <a:t>反思人生，省察自我</a:t>
            </a:r>
            <a:r>
              <a:rPr lang="zh-CN" altLang="zh-CN" sz="2400" kern="100">
                <a:latin typeface="Times New Roman" panose="02020603050405020304" pitchFamily="18" charset="0"/>
                <a:cs typeface="Times New Roman" panose="02020603050405020304" pitchFamily="18" charset="0"/>
              </a:rPr>
              <a:t>。</a:t>
            </a:r>
            <a:endParaRPr lang="zh-CN" altLang="zh-CN" sz="2400" kern="100">
              <a:latin typeface="宋体" panose="02010600030101010101" pitchFamily="2" charset="-122"/>
              <a:cs typeface="Courier New" panose="02070309020205020404" pitchFamily="49" charset="0"/>
            </a:endParaRPr>
          </a:p>
          <a:p>
            <a:pPr indent="266700" algn="just">
              <a:lnSpc>
                <a:spcPct val="150000"/>
              </a:lnSpc>
              <a:spcAft>
                <a:spcPct val="0"/>
              </a:spcAft>
              <a:tabLst>
                <a:tab pos="2514600" algn="l"/>
              </a:tabLst>
            </a:pPr>
            <a:r>
              <a:rPr lang="en-US" altLang="zh-CN" sz="2400" kern="100">
                <a:latin typeface="Times New Roman" panose="02020603050405020304" pitchFamily="18" charset="0"/>
                <a:cs typeface="Courier New" panose="02070309020205020404" pitchFamily="49" charset="0"/>
              </a:rPr>
              <a:t>(3)</a:t>
            </a:r>
            <a:r>
              <a:rPr lang="zh-CN" altLang="zh-CN" sz="2400" kern="100">
                <a:latin typeface="Times New Roman" panose="02020603050405020304" pitchFamily="18" charset="0"/>
                <a:cs typeface="Times New Roman" panose="02020603050405020304" pitchFamily="18" charset="0"/>
              </a:rPr>
              <a:t>主客观题型兼顾，以主观简答题为主，分值相对固定。</a:t>
            </a:r>
            <a:endParaRPr lang="zh-CN" altLang="zh-CN" sz="2400" kern="100">
              <a:latin typeface="宋体" panose="02010600030101010101" pitchFamily="2" charset="-122"/>
              <a:cs typeface="Courier New" panose="02070309020205020404" pitchFamily="49" charset="0"/>
            </a:endParaRPr>
          </a:p>
          <a:p>
            <a:pPr indent="266700" algn="just">
              <a:lnSpc>
                <a:spcPct val="150000"/>
              </a:lnSpc>
              <a:spcAft>
                <a:spcPct val="0"/>
              </a:spcAft>
              <a:tabLst>
                <a:tab pos="2514600" algn="l"/>
              </a:tabLst>
            </a:pPr>
            <a:r>
              <a:rPr lang="en-US" altLang="zh-CN" sz="2400" kern="100">
                <a:latin typeface="Times New Roman" panose="02020603050405020304" pitchFamily="18" charset="0"/>
                <a:cs typeface="Courier New" panose="02070309020205020404" pitchFamily="49" charset="0"/>
              </a:rPr>
              <a:t>(4)</a:t>
            </a:r>
            <a:r>
              <a:rPr lang="zh-CN" altLang="zh-CN" sz="2400" kern="100">
                <a:latin typeface="Times New Roman" panose="02020603050405020304" pitchFamily="18" charset="0"/>
                <a:cs typeface="Times New Roman" panose="02020603050405020304" pitchFamily="18" charset="0"/>
              </a:rPr>
              <a:t>设题点以内容概括、句段理解、鉴赏语言、结构主题、情感把握等为主要考查方向。</a:t>
            </a:r>
            <a:endParaRPr lang="zh-CN" altLang="zh-CN" sz="2400" kern="100">
              <a:latin typeface="宋体" panose="02010600030101010101" pitchFamily="2" charset="-122"/>
              <a:cs typeface="Courier New" panose="02070309020205020404" pitchFamily="49"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297" name=""/>
        <p:cNvGrpSpPr/>
        <p:nvPr/>
      </p:nvGrpSpPr>
      <p:grpSpPr>
        <a:xfrm>
          <a:off x="0" y="0"/>
          <a:ext cx="0" cy="0"/>
          <a:chOff x="0" y="0"/>
          <a:chExt cx="0" cy="0"/>
        </a:xfrm>
      </p:grpSpPr>
      <p:pic>
        <p:nvPicPr>
          <p:cNvPr id="2097203" name="图片 213" descr="C:\Users\Administrator\Desktop\Documents\Tencent Files\327941932\FileRecv\20YWT-1.TIF"/>
          <p:cNvPicPr>
            <a:picLocks noChangeAspect="1" noChangeArrowheads="1"/>
          </p:cNvPicPr>
          <p:nvPr/>
        </p:nvPicPr>
        <p:blipFill>
          <a:blip r:embed="rId1" r:link="rId2"/>
          <a:stretch>
            <a:fillRect/>
          </a:stretch>
        </p:blipFill>
        <p:spPr bwMode="auto">
          <a:xfrm>
            <a:off x="3339930" y="189247"/>
            <a:ext cx="8370826" cy="6540417"/>
          </a:xfrm>
          <a:prstGeom prst="rect">
            <a:avLst/>
          </a:prstGeom>
          <a:noFill/>
          <a:ln>
            <a:noFill/>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298" name=""/>
        <p:cNvGrpSpPr/>
        <p:nvPr/>
      </p:nvGrpSpPr>
      <p:grpSpPr>
        <a:xfrm>
          <a:off x="0" y="0"/>
          <a:ext cx="0" cy="0"/>
          <a:chOff x="0" y="0"/>
          <a:chExt cx="0" cy="0"/>
        </a:xfrm>
      </p:grpSpPr>
      <p:sp>
        <p:nvSpPr>
          <p:cNvPr id="1048778" name="文本框 3"/>
          <p:cNvSpPr txBox="1"/>
          <p:nvPr/>
        </p:nvSpPr>
        <p:spPr>
          <a:xfrm>
            <a:off x="465221" y="352926"/>
            <a:ext cx="9400674" cy="58477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任务一 赏析语言</a:t>
            </a:r>
            <a:r>
              <a:rPr lang="en-US" altLang="zh-CN" sz="3200" smtClean="0">
                <a:solidFill>
                  <a:srgbClr val="0000CC"/>
                </a:solidFill>
                <a:latin typeface="黑体" panose="02010609060101010101" pitchFamily="49" charset="-122"/>
                <a:ea typeface="黑体" panose="02010609060101010101" pitchFamily="49" charset="-122"/>
              </a:rPr>
              <a:t>——</a:t>
            </a:r>
            <a:r>
              <a:rPr lang="zh-CN" altLang="en-US" sz="3200" smtClean="0">
                <a:solidFill>
                  <a:srgbClr val="0000CC"/>
                </a:solidFill>
                <a:latin typeface="黑体" panose="02010609060101010101" pitchFamily="49" charset="-122"/>
                <a:ea typeface="黑体" panose="02010609060101010101" pitchFamily="49" charset="-122"/>
              </a:rPr>
              <a:t>理解句子含意，赏析语言艺术</a:t>
            </a:r>
            <a:endParaRPr lang="zh-CN" altLang="en-US" sz="3200">
              <a:solidFill>
                <a:srgbClr val="0000CC"/>
              </a:solidFill>
              <a:latin typeface="黑体" panose="02010609060101010101" pitchFamily="49" charset="-122"/>
              <a:ea typeface="黑体" panose="02010609060101010101" pitchFamily="49" charset="-122"/>
            </a:endParaRPr>
          </a:p>
        </p:txBody>
      </p:sp>
      <p:pic>
        <p:nvPicPr>
          <p:cNvPr id="2097204" name="图片 4"/>
          <p:cNvPicPr>
            <a:picLocks noChangeAspect="1"/>
          </p:cNvPicPr>
          <p:nvPr/>
        </p:nvPicPr>
        <p:blipFill>
          <a:blip r:embed="rId1">
            <a:clrChange>
              <a:clrFrom>
                <a:srgbClr val="F3F3F3"/>
              </a:clrFrom>
              <a:clrTo>
                <a:srgbClr val="F3F3F3">
                  <a:alpha val="0"/>
                </a:srgbClr>
              </a:clrTo>
            </a:clrChange>
          </a:blip>
          <a:stretch>
            <a:fillRect/>
          </a:stretch>
        </p:blipFill>
        <p:spPr>
          <a:xfrm>
            <a:off x="0" y="1164066"/>
            <a:ext cx="12113410" cy="5693934"/>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299" name=""/>
        <p:cNvGrpSpPr/>
        <p:nvPr/>
      </p:nvGrpSpPr>
      <p:grpSpPr>
        <a:xfrm>
          <a:off x="0" y="0"/>
          <a:ext cx="0" cy="0"/>
          <a:chOff x="0" y="0"/>
          <a:chExt cx="0" cy="0"/>
        </a:xfrm>
      </p:grpSpPr>
      <p:sp>
        <p:nvSpPr>
          <p:cNvPr id="1048779" name="Rectangle 2"/>
          <p:cNvSpPr>
            <a:spLocks noChangeArrowheads="1"/>
          </p:cNvSpPr>
          <p:nvPr/>
        </p:nvSpPr>
        <p:spPr bwMode="auto">
          <a:xfrm>
            <a:off x="0" y="449559"/>
            <a:ext cx="6199133" cy="584775"/>
          </a:xfrm>
          <a:prstGeom prst="rect">
            <a:avLst/>
          </a:prstGeom>
          <a:noFill/>
          <a:ln>
            <a:noFill/>
          </a:ln>
          <a:effectLst/>
        </p:spPr>
        <p:txBody>
          <a:bodyPr vert="horz" wrap="none" lIns="91440" tIns="45720" rIns="91440" bIns="45720" numCol="1" anchor="ctr" anchorCtr="0" compatLnSpc="1">
            <a:spAutoFit/>
          </a:bodyPr>
          <a:lstStyle>
            <a:lvl1pPr indent="266700" eaLnBrk="0" fontAlgn="base" hangingPunct="0">
              <a:spcBef>
                <a:spcPct val="0"/>
              </a:spcBef>
              <a:spcAft>
                <a:spcPct val="0"/>
              </a:spcAft>
              <a:tabLst>
                <a:tab pos="2514600" algn="l"/>
              </a:tabLst>
              <a:defRPr>
                <a:solidFill>
                  <a:schemeClr val="tx1"/>
                </a:solidFill>
                <a:latin typeface="Arial" panose="020B0604020202020204" pitchFamily="34" charset="0"/>
              </a:defRPr>
            </a:lvl1pPr>
            <a:lvl2pPr eaLnBrk="0" fontAlgn="base" hangingPunct="0">
              <a:spcBef>
                <a:spcPct val="0"/>
              </a:spcBef>
              <a:spcAft>
                <a:spcPct val="0"/>
              </a:spcAft>
              <a:tabLst>
                <a:tab pos="2514600" algn="l"/>
              </a:tabLst>
              <a:defRPr>
                <a:solidFill>
                  <a:schemeClr val="tx1"/>
                </a:solidFill>
                <a:latin typeface="Arial" panose="020B0604020202020204" pitchFamily="34" charset="0"/>
              </a:defRPr>
            </a:lvl2pPr>
            <a:lvl3pPr eaLnBrk="0" fontAlgn="base" hangingPunct="0">
              <a:spcBef>
                <a:spcPct val="0"/>
              </a:spcBef>
              <a:spcAft>
                <a:spcPct val="0"/>
              </a:spcAft>
              <a:tabLst>
                <a:tab pos="2514600" algn="l"/>
              </a:tabLst>
              <a:defRPr>
                <a:solidFill>
                  <a:schemeClr val="tx1"/>
                </a:solidFill>
                <a:latin typeface="Arial" panose="020B0604020202020204" pitchFamily="34" charset="0"/>
              </a:defRPr>
            </a:lvl3pPr>
            <a:lvl4pPr eaLnBrk="0" fontAlgn="base" hangingPunct="0">
              <a:spcBef>
                <a:spcPct val="0"/>
              </a:spcBef>
              <a:spcAft>
                <a:spcPct val="0"/>
              </a:spcAft>
              <a:tabLst>
                <a:tab pos="2514600" algn="l"/>
              </a:tabLst>
              <a:defRPr>
                <a:solidFill>
                  <a:schemeClr val="tx1"/>
                </a:solidFill>
                <a:latin typeface="Arial" panose="020B0604020202020204" pitchFamily="34" charset="0"/>
              </a:defRPr>
            </a:lvl4pPr>
            <a:lvl5pPr eaLnBrk="0" fontAlgn="base" hangingPunct="0">
              <a:spcBef>
                <a:spcPct val="0"/>
              </a:spcBef>
              <a:spcAft>
                <a:spcPct val="0"/>
              </a:spcAft>
              <a:tabLst>
                <a:tab pos="2514600" algn="l"/>
              </a:tabLst>
              <a:defRPr>
                <a:solidFill>
                  <a:schemeClr val="tx1"/>
                </a:solidFill>
                <a:latin typeface="Arial" panose="020B0604020202020204" pitchFamily="34" charset="0"/>
              </a:defRPr>
            </a:lvl5pPr>
            <a:lvl6pPr eaLnBrk="0" fontAlgn="base" hangingPunct="0">
              <a:spcBef>
                <a:spcPct val="0"/>
              </a:spcBef>
              <a:spcAft>
                <a:spcPct val="0"/>
              </a:spcAft>
              <a:tabLst>
                <a:tab pos="2514600" algn="l"/>
              </a:tabLst>
              <a:defRPr>
                <a:solidFill>
                  <a:schemeClr val="tx1"/>
                </a:solidFill>
                <a:latin typeface="Arial" panose="020B0604020202020204" pitchFamily="34" charset="0"/>
              </a:defRPr>
            </a:lvl6pPr>
            <a:lvl7pPr eaLnBrk="0" fontAlgn="base" hangingPunct="0">
              <a:spcBef>
                <a:spcPct val="0"/>
              </a:spcBef>
              <a:spcAft>
                <a:spcPct val="0"/>
              </a:spcAft>
              <a:tabLst>
                <a:tab pos="2514600" algn="l"/>
              </a:tabLst>
              <a:defRPr>
                <a:solidFill>
                  <a:schemeClr val="tx1"/>
                </a:solidFill>
                <a:latin typeface="Arial" panose="020B0604020202020204" pitchFamily="34" charset="0"/>
              </a:defRPr>
            </a:lvl7pPr>
            <a:lvl8pPr eaLnBrk="0" fontAlgn="base" hangingPunct="0">
              <a:spcBef>
                <a:spcPct val="0"/>
              </a:spcBef>
              <a:spcAft>
                <a:spcPct val="0"/>
              </a:spcAft>
              <a:tabLst>
                <a:tab pos="2514600" algn="l"/>
              </a:tabLst>
              <a:defRPr>
                <a:solidFill>
                  <a:schemeClr val="tx1"/>
                </a:solidFill>
                <a:latin typeface="Arial" panose="020B0604020202020204" pitchFamily="34" charset="0"/>
              </a:defRPr>
            </a:lvl8pPr>
            <a:lvl9pPr eaLnBrk="0" fontAlgn="base" hangingPunct="0">
              <a:spcBef>
                <a:spcPct val="0"/>
              </a:spcBef>
              <a:spcAft>
                <a:spcPct val="0"/>
              </a:spcAft>
              <a:tabLst>
                <a:tab pos="25146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zh-CN" sz="3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多看＋多联</a:t>
            </a:r>
            <a:r>
              <a:rPr kumimoji="0" lang="zh-CN" altLang="en-US" sz="3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32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准解句子含意题</a:t>
            </a:r>
            <a:endParaRPr kumimoji="0" lang="zh-CN" altLang="en-US" sz="3200" b="0" i="0" u="none" strike="noStrike" cap="none" normalizeH="0" baseline="0" smtClean="0">
              <a:ln>
                <a:noFill/>
              </a:ln>
              <a:solidFill>
                <a:schemeClr val="tx1"/>
              </a:solidFill>
              <a:effectLst/>
            </a:endParaRPr>
          </a:p>
        </p:txBody>
      </p:sp>
      <p:pic>
        <p:nvPicPr>
          <p:cNvPr id="2097205" name="图片 223" descr="C:\Users\Administrator\Desktop\Documents\Tencent Files\327941932\FileRecv\20YWY-78.TIF"/>
          <p:cNvPicPr>
            <a:picLocks noChangeAspect="1" noChangeArrowheads="1"/>
          </p:cNvPicPr>
          <p:nvPr/>
        </p:nvPicPr>
        <p:blipFill>
          <a:blip r:embed="rId1" r:link="rId2"/>
          <a:stretch>
            <a:fillRect/>
          </a:stretch>
        </p:blipFill>
        <p:spPr bwMode="auto">
          <a:xfrm>
            <a:off x="671433" y="1612232"/>
            <a:ext cx="11055399" cy="4932947"/>
          </a:xfrm>
          <a:prstGeom prst="rect">
            <a:avLst/>
          </a:prstGeom>
          <a:noFill/>
        </p:spPr>
      </p:pic>
      <p:sp>
        <p:nvSpPr>
          <p:cNvPr id="1048780" name="Rectangle 3"/>
          <p:cNvSpPr>
            <a:spLocks noChangeArrowheads="1"/>
          </p:cNvSpPr>
          <p:nvPr/>
        </p:nvSpPr>
        <p:spPr bwMode="auto">
          <a:xfrm>
            <a:off x="0" y="2133480"/>
            <a:ext cx="184731" cy="584775"/>
          </a:xfrm>
          <a:prstGeom prst="rect">
            <a:avLst/>
          </a:prstGeom>
          <a:noFill/>
          <a:ln>
            <a:noFill/>
          </a:ln>
          <a:effectLst/>
        </p:spPr>
        <p:txBody>
          <a:bodyPr vert="horz" wrap="none" lIns="91440" tIns="45720" rIns="91440" bIns="45720" numCol="1" anchor="ctr" anchorCtr="0" compatLnSpc="1">
            <a:spAutoFit/>
          </a:bodyPr>
          <a:lstStyle/>
          <a:p>
            <a:endParaRPr lang="zh-CN" altLang="en-US" sz="3200"/>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300" name=""/>
        <p:cNvGrpSpPr/>
        <p:nvPr/>
      </p:nvGrpSpPr>
      <p:grpSpPr>
        <a:xfrm>
          <a:off x="0" y="0"/>
          <a:ext cx="0" cy="0"/>
          <a:chOff x="0" y="0"/>
          <a:chExt cx="0" cy="0"/>
        </a:xfrm>
      </p:grpSpPr>
      <p:sp>
        <p:nvSpPr>
          <p:cNvPr id="1048781" name="Rectangle 2"/>
          <p:cNvSpPr>
            <a:spLocks noChangeArrowheads="1"/>
          </p:cNvSpPr>
          <p:nvPr/>
        </p:nvSpPr>
        <p:spPr bwMode="auto">
          <a:xfrm>
            <a:off x="0" y="134035"/>
            <a:ext cx="6470361" cy="646331"/>
          </a:xfrm>
          <a:prstGeom prst="rect">
            <a:avLst/>
          </a:prstGeom>
          <a:noFill/>
          <a:ln>
            <a:noFill/>
          </a:ln>
          <a:effectLst/>
        </p:spPr>
        <p:txBody>
          <a:bodyPr vert="horz" wrap="none" lIns="91440" tIns="45720" rIns="91440" bIns="45720" numCol="1" anchor="ctr" anchorCtr="0" compatLnSpc="1">
            <a:spAutoFit/>
          </a:bodyPr>
          <a:lstStyle>
            <a:lvl1pPr indent="266700" eaLnBrk="0" fontAlgn="base" hangingPunct="0">
              <a:spcBef>
                <a:spcPct val="0"/>
              </a:spcBef>
              <a:spcAft>
                <a:spcPct val="0"/>
              </a:spcAft>
              <a:tabLst>
                <a:tab pos="2514600" algn="l"/>
              </a:tabLst>
              <a:defRPr>
                <a:solidFill>
                  <a:schemeClr val="tx1"/>
                </a:solidFill>
                <a:latin typeface="Arial" panose="020B0604020202020204" pitchFamily="34" charset="0"/>
              </a:defRPr>
            </a:lvl1pPr>
            <a:lvl2pPr eaLnBrk="0" fontAlgn="base" hangingPunct="0">
              <a:spcBef>
                <a:spcPct val="0"/>
              </a:spcBef>
              <a:spcAft>
                <a:spcPct val="0"/>
              </a:spcAft>
              <a:tabLst>
                <a:tab pos="2514600" algn="l"/>
              </a:tabLst>
              <a:defRPr>
                <a:solidFill>
                  <a:schemeClr val="tx1"/>
                </a:solidFill>
                <a:latin typeface="Arial" panose="020B0604020202020204" pitchFamily="34" charset="0"/>
              </a:defRPr>
            </a:lvl2pPr>
            <a:lvl3pPr eaLnBrk="0" fontAlgn="base" hangingPunct="0">
              <a:spcBef>
                <a:spcPct val="0"/>
              </a:spcBef>
              <a:spcAft>
                <a:spcPct val="0"/>
              </a:spcAft>
              <a:tabLst>
                <a:tab pos="2514600" algn="l"/>
              </a:tabLst>
              <a:defRPr>
                <a:solidFill>
                  <a:schemeClr val="tx1"/>
                </a:solidFill>
                <a:latin typeface="Arial" panose="020B0604020202020204" pitchFamily="34" charset="0"/>
              </a:defRPr>
            </a:lvl3pPr>
            <a:lvl4pPr eaLnBrk="0" fontAlgn="base" hangingPunct="0">
              <a:spcBef>
                <a:spcPct val="0"/>
              </a:spcBef>
              <a:spcAft>
                <a:spcPct val="0"/>
              </a:spcAft>
              <a:tabLst>
                <a:tab pos="2514600" algn="l"/>
              </a:tabLst>
              <a:defRPr>
                <a:solidFill>
                  <a:schemeClr val="tx1"/>
                </a:solidFill>
                <a:latin typeface="Arial" panose="020B0604020202020204" pitchFamily="34" charset="0"/>
              </a:defRPr>
            </a:lvl4pPr>
            <a:lvl5pPr eaLnBrk="0" fontAlgn="base" hangingPunct="0">
              <a:spcBef>
                <a:spcPct val="0"/>
              </a:spcBef>
              <a:spcAft>
                <a:spcPct val="0"/>
              </a:spcAft>
              <a:tabLst>
                <a:tab pos="2514600" algn="l"/>
              </a:tabLst>
              <a:defRPr>
                <a:solidFill>
                  <a:schemeClr val="tx1"/>
                </a:solidFill>
                <a:latin typeface="Arial" panose="020B0604020202020204" pitchFamily="34" charset="0"/>
              </a:defRPr>
            </a:lvl5pPr>
            <a:lvl6pPr eaLnBrk="0" fontAlgn="base" hangingPunct="0">
              <a:spcBef>
                <a:spcPct val="0"/>
              </a:spcBef>
              <a:spcAft>
                <a:spcPct val="0"/>
              </a:spcAft>
              <a:tabLst>
                <a:tab pos="2514600" algn="l"/>
              </a:tabLst>
              <a:defRPr>
                <a:solidFill>
                  <a:schemeClr val="tx1"/>
                </a:solidFill>
                <a:latin typeface="Arial" panose="020B0604020202020204" pitchFamily="34" charset="0"/>
              </a:defRPr>
            </a:lvl6pPr>
            <a:lvl7pPr eaLnBrk="0" fontAlgn="base" hangingPunct="0">
              <a:spcBef>
                <a:spcPct val="0"/>
              </a:spcBef>
              <a:spcAft>
                <a:spcPct val="0"/>
              </a:spcAft>
              <a:tabLst>
                <a:tab pos="2514600" algn="l"/>
              </a:tabLst>
              <a:defRPr>
                <a:solidFill>
                  <a:schemeClr val="tx1"/>
                </a:solidFill>
                <a:latin typeface="Arial" panose="020B0604020202020204" pitchFamily="34" charset="0"/>
              </a:defRPr>
            </a:lvl7pPr>
            <a:lvl8pPr eaLnBrk="0" fontAlgn="base" hangingPunct="0">
              <a:spcBef>
                <a:spcPct val="0"/>
              </a:spcBef>
              <a:spcAft>
                <a:spcPct val="0"/>
              </a:spcAft>
              <a:tabLst>
                <a:tab pos="2514600" algn="l"/>
              </a:tabLst>
              <a:defRPr>
                <a:solidFill>
                  <a:schemeClr val="tx1"/>
                </a:solidFill>
                <a:latin typeface="Arial" panose="020B0604020202020204" pitchFamily="34" charset="0"/>
              </a:defRPr>
            </a:lvl8pPr>
            <a:lvl9pPr eaLnBrk="0" fontAlgn="base" hangingPunct="0">
              <a:spcBef>
                <a:spcPct val="0"/>
              </a:spcBef>
              <a:spcAft>
                <a:spcPct val="0"/>
              </a:spcAft>
              <a:tabLst>
                <a:tab pos="2514600" algn="l"/>
              </a:tabLst>
              <a:defRPr>
                <a:solidFill>
                  <a:schemeClr val="tx1"/>
                </a:solidFill>
                <a:latin typeface="Arial" panose="020B0604020202020204" pitchFamily="34" charset="0"/>
              </a:defRPr>
            </a:lvl9pPr>
          </a:lstStyle>
          <a:p>
            <a:pPr marL="0" marR="0" lvl="0" indent="268605" algn="l" defTabSz="914400" rtl="0" eaLnBrk="0" fontAlgn="base" latinLnBrk="0" hangingPunct="0">
              <a:lnSpc>
                <a:spcPct val="100000"/>
              </a:lnSpc>
              <a:spcBef>
                <a:spcPct val="0"/>
              </a:spcBef>
              <a:spcAft>
                <a:spcPct val="0"/>
              </a:spcAft>
              <a:buClrTx/>
              <a:buSzTx/>
              <a:buFontTx/>
              <a:buNone/>
              <a:tabLst>
                <a:tab pos="2514600" algn="l"/>
              </a:tabLst>
            </a:pPr>
            <a:r>
              <a:rPr kumimoji="0" lang="zh-CN" altLang="en-US" sz="3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分析表达技巧</a:t>
            </a:r>
            <a:r>
              <a:rPr kumimoji="0" lang="en-US" altLang="zh-CN" sz="3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3600" b="1" i="1"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a:t>
            </a:r>
            <a:r>
              <a:rPr kumimoji="0" lang="zh-CN" altLang="en-US" sz="36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步</a:t>
            </a:r>
            <a:r>
              <a:rPr kumimoji="0" lang="zh-CN" altLang="en-US" sz="3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36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保规范</a:t>
            </a:r>
            <a:endParaRPr kumimoji="0" lang="zh-CN" altLang="en-US" sz="3600" b="0" i="0" u="none" strike="noStrike" cap="none" normalizeH="0" baseline="0" smtClean="0">
              <a:ln>
                <a:noFill/>
              </a:ln>
              <a:solidFill>
                <a:schemeClr val="tx1"/>
              </a:solidFill>
              <a:effectLst/>
            </a:endParaRPr>
          </a:p>
        </p:txBody>
      </p:sp>
      <p:pic>
        <p:nvPicPr>
          <p:cNvPr id="2097206" name="图片 227" descr="C:\Users\Administrator\Desktop\Documents\Tencent Files\327941932\FileRecv\20YWY-79.TIF"/>
          <p:cNvPicPr>
            <a:picLocks noChangeAspect="1" noChangeArrowheads="1"/>
          </p:cNvPicPr>
          <p:nvPr/>
        </p:nvPicPr>
        <p:blipFill>
          <a:blip r:embed="rId1" r:link="rId2"/>
          <a:stretch>
            <a:fillRect/>
          </a:stretch>
        </p:blipFill>
        <p:spPr bwMode="auto">
          <a:xfrm>
            <a:off x="184731" y="1339135"/>
            <a:ext cx="11561951" cy="5302296"/>
          </a:xfrm>
          <a:prstGeom prst="rect">
            <a:avLst/>
          </a:prstGeom>
          <a:noFill/>
        </p:spPr>
      </p:pic>
      <p:sp>
        <p:nvSpPr>
          <p:cNvPr id="1048782" name="Rectangle 3"/>
          <p:cNvSpPr>
            <a:spLocks noChangeArrowheads="1"/>
          </p:cNvSpPr>
          <p:nvPr/>
        </p:nvSpPr>
        <p:spPr bwMode="auto">
          <a:xfrm>
            <a:off x="0" y="1536413"/>
            <a:ext cx="184731" cy="584775"/>
          </a:xfrm>
          <a:prstGeom prst="rect">
            <a:avLst/>
          </a:prstGeom>
          <a:noFill/>
          <a:ln>
            <a:noFill/>
          </a:ln>
          <a:effectLst/>
        </p:spPr>
        <p:txBody>
          <a:bodyPr vert="horz" wrap="none" lIns="91440" tIns="45720" rIns="91440" bIns="45720" numCol="1" anchor="ctr" anchorCtr="0" compatLnSpc="1">
            <a:spAutoFit/>
          </a:bodyPr>
          <a:lstStyle/>
          <a:p>
            <a:endParaRPr lang="zh-CN" altLang="en-US" sz="3200"/>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301" name=""/>
        <p:cNvGrpSpPr/>
        <p:nvPr/>
      </p:nvGrpSpPr>
      <p:grpSpPr>
        <a:xfrm>
          <a:off x="0" y="0"/>
          <a:ext cx="0" cy="0"/>
          <a:chOff x="0" y="0"/>
          <a:chExt cx="0" cy="0"/>
        </a:xfrm>
      </p:grpSpPr>
      <p:sp>
        <p:nvSpPr>
          <p:cNvPr id="1048783" name="Rectangle 2"/>
          <p:cNvSpPr>
            <a:spLocks noChangeArrowheads="1"/>
          </p:cNvSpPr>
          <p:nvPr/>
        </p:nvSpPr>
        <p:spPr bwMode="auto">
          <a:xfrm>
            <a:off x="0" y="80593"/>
            <a:ext cx="4766048" cy="584775"/>
          </a:xfrm>
          <a:prstGeom prst="rect">
            <a:avLst/>
          </a:prstGeom>
          <a:noFill/>
          <a:ln>
            <a:noFill/>
          </a:ln>
          <a:effectLst/>
        </p:spPr>
        <p:txBody>
          <a:bodyPr vert="horz" wrap="none" lIns="91440" tIns="45720" rIns="91440" bIns="45720" numCol="1" anchor="ctr" anchorCtr="0" compatLnSpc="1">
            <a:spAutoFit/>
          </a:bodyPr>
          <a:lstStyle>
            <a:lvl1pPr indent="266700" eaLnBrk="0" fontAlgn="base" hangingPunct="0">
              <a:spcBef>
                <a:spcPct val="0"/>
              </a:spcBef>
              <a:spcAft>
                <a:spcPct val="0"/>
              </a:spcAft>
              <a:tabLst>
                <a:tab pos="2514600" algn="l"/>
              </a:tabLst>
              <a:defRPr>
                <a:solidFill>
                  <a:schemeClr val="tx1"/>
                </a:solidFill>
                <a:latin typeface="Arial" panose="020B0604020202020204" pitchFamily="34" charset="0"/>
              </a:defRPr>
            </a:lvl1pPr>
            <a:lvl2pPr eaLnBrk="0" fontAlgn="base" hangingPunct="0">
              <a:spcBef>
                <a:spcPct val="0"/>
              </a:spcBef>
              <a:spcAft>
                <a:spcPct val="0"/>
              </a:spcAft>
              <a:tabLst>
                <a:tab pos="2514600" algn="l"/>
              </a:tabLst>
              <a:defRPr>
                <a:solidFill>
                  <a:schemeClr val="tx1"/>
                </a:solidFill>
                <a:latin typeface="Arial" panose="020B0604020202020204" pitchFamily="34" charset="0"/>
              </a:defRPr>
            </a:lvl2pPr>
            <a:lvl3pPr eaLnBrk="0" fontAlgn="base" hangingPunct="0">
              <a:spcBef>
                <a:spcPct val="0"/>
              </a:spcBef>
              <a:spcAft>
                <a:spcPct val="0"/>
              </a:spcAft>
              <a:tabLst>
                <a:tab pos="2514600" algn="l"/>
              </a:tabLst>
              <a:defRPr>
                <a:solidFill>
                  <a:schemeClr val="tx1"/>
                </a:solidFill>
                <a:latin typeface="Arial" panose="020B0604020202020204" pitchFamily="34" charset="0"/>
              </a:defRPr>
            </a:lvl3pPr>
            <a:lvl4pPr eaLnBrk="0" fontAlgn="base" hangingPunct="0">
              <a:spcBef>
                <a:spcPct val="0"/>
              </a:spcBef>
              <a:spcAft>
                <a:spcPct val="0"/>
              </a:spcAft>
              <a:tabLst>
                <a:tab pos="2514600" algn="l"/>
              </a:tabLst>
              <a:defRPr>
                <a:solidFill>
                  <a:schemeClr val="tx1"/>
                </a:solidFill>
                <a:latin typeface="Arial" panose="020B0604020202020204" pitchFamily="34" charset="0"/>
              </a:defRPr>
            </a:lvl4pPr>
            <a:lvl5pPr eaLnBrk="0" fontAlgn="base" hangingPunct="0">
              <a:spcBef>
                <a:spcPct val="0"/>
              </a:spcBef>
              <a:spcAft>
                <a:spcPct val="0"/>
              </a:spcAft>
              <a:tabLst>
                <a:tab pos="2514600" algn="l"/>
              </a:tabLst>
              <a:defRPr>
                <a:solidFill>
                  <a:schemeClr val="tx1"/>
                </a:solidFill>
                <a:latin typeface="Arial" panose="020B0604020202020204" pitchFamily="34" charset="0"/>
              </a:defRPr>
            </a:lvl5pPr>
            <a:lvl6pPr eaLnBrk="0" fontAlgn="base" hangingPunct="0">
              <a:spcBef>
                <a:spcPct val="0"/>
              </a:spcBef>
              <a:spcAft>
                <a:spcPct val="0"/>
              </a:spcAft>
              <a:tabLst>
                <a:tab pos="2514600" algn="l"/>
              </a:tabLst>
              <a:defRPr>
                <a:solidFill>
                  <a:schemeClr val="tx1"/>
                </a:solidFill>
                <a:latin typeface="Arial" panose="020B0604020202020204" pitchFamily="34" charset="0"/>
              </a:defRPr>
            </a:lvl6pPr>
            <a:lvl7pPr eaLnBrk="0" fontAlgn="base" hangingPunct="0">
              <a:spcBef>
                <a:spcPct val="0"/>
              </a:spcBef>
              <a:spcAft>
                <a:spcPct val="0"/>
              </a:spcAft>
              <a:tabLst>
                <a:tab pos="2514600" algn="l"/>
              </a:tabLst>
              <a:defRPr>
                <a:solidFill>
                  <a:schemeClr val="tx1"/>
                </a:solidFill>
                <a:latin typeface="Arial" panose="020B0604020202020204" pitchFamily="34" charset="0"/>
              </a:defRPr>
            </a:lvl7pPr>
            <a:lvl8pPr eaLnBrk="0" fontAlgn="base" hangingPunct="0">
              <a:spcBef>
                <a:spcPct val="0"/>
              </a:spcBef>
              <a:spcAft>
                <a:spcPct val="0"/>
              </a:spcAft>
              <a:tabLst>
                <a:tab pos="2514600" algn="l"/>
              </a:tabLst>
              <a:defRPr>
                <a:solidFill>
                  <a:schemeClr val="tx1"/>
                </a:solidFill>
                <a:latin typeface="Arial" panose="020B0604020202020204" pitchFamily="34" charset="0"/>
              </a:defRPr>
            </a:lvl8pPr>
            <a:lvl9pPr eaLnBrk="0" fontAlgn="base" hangingPunct="0">
              <a:spcBef>
                <a:spcPct val="0"/>
              </a:spcBef>
              <a:spcAft>
                <a:spcPct val="0"/>
              </a:spcAft>
              <a:tabLst>
                <a:tab pos="25146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zh-CN" sz="3200" b="0" i="0"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语言特色鉴赏</a:t>
            </a:r>
            <a:r>
              <a:rPr kumimoji="0" lang="zh-CN" altLang="en-US" sz="3200" b="1" i="0"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en-US" altLang="zh-CN" sz="3200" b="1" i="1"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3</a:t>
            </a:r>
            <a:r>
              <a:rPr kumimoji="0" lang="zh-CN" altLang="en-US" sz="3200" b="0" i="0"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步骤</a:t>
            </a:r>
            <a:r>
              <a:rPr kumimoji="0" lang="zh-CN" altLang="en-US" sz="3200" b="1" i="0"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a:t>
            </a:r>
            <a:endParaRPr kumimoji="0" lang="zh-CN" altLang="en-US" sz="4000" b="0" i="0" u="none" strike="noStrike" cap="none" normalizeH="0" baseline="0" smtClean="0">
              <a:ln>
                <a:noFill/>
              </a:ln>
              <a:solidFill>
                <a:srgbClr val="0000CC"/>
              </a:solidFill>
              <a:effectLst/>
              <a:latin typeface="黑体" panose="02010609060101010101" pitchFamily="49" charset="-122"/>
              <a:ea typeface="黑体" panose="02010609060101010101" pitchFamily="49" charset="-122"/>
            </a:endParaRPr>
          </a:p>
        </p:txBody>
      </p:sp>
      <p:pic>
        <p:nvPicPr>
          <p:cNvPr id="2097207" name="图片 228" descr="C:\Users\Administrator\Desktop\Documents\Tencent Files\327941932\FileRecv\20YWT-5.TIF"/>
          <p:cNvPicPr>
            <a:picLocks noChangeAspect="1" noChangeArrowheads="1"/>
          </p:cNvPicPr>
          <p:nvPr/>
        </p:nvPicPr>
        <p:blipFill>
          <a:blip r:embed="rId1" r:link="rId2"/>
          <a:stretch>
            <a:fillRect/>
          </a:stretch>
        </p:blipFill>
        <p:spPr bwMode="auto">
          <a:xfrm>
            <a:off x="102378" y="673768"/>
            <a:ext cx="11987244" cy="6184232"/>
          </a:xfrm>
          <a:prstGeom prst="rect">
            <a:avLst/>
          </a:prstGeom>
          <a:noFill/>
        </p:spPr>
      </p:pic>
      <p:sp>
        <p:nvSpPr>
          <p:cNvPr id="1048784" name="Rectangle 3"/>
          <p:cNvSpPr>
            <a:spLocks noChangeArrowheads="1"/>
          </p:cNvSpPr>
          <p:nvPr/>
        </p:nvSpPr>
        <p:spPr bwMode="auto">
          <a:xfrm>
            <a:off x="0" y="1847850"/>
            <a:ext cx="12192000" cy="0"/>
          </a:xfrm>
          <a:prstGeom prst="rect">
            <a:avLst/>
          </a:prstGeom>
          <a:noFill/>
          <a:ln>
            <a:noFill/>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内容占位符 3" descr="t01db6f43fcd41c46df"/>
          <p:cNvPicPr>
            <a:picLocks noChangeAspect="1"/>
          </p:cNvPicPr>
          <p:nvPr/>
        </p:nvPicPr>
        <p:blipFill>
          <a:blip r:embed="rId1"/>
          <a:stretch>
            <a:fillRect/>
          </a:stretch>
        </p:blipFill>
        <p:spPr>
          <a:xfrm>
            <a:off x="-635" y="-38100"/>
            <a:ext cx="11878945" cy="6896100"/>
          </a:xfrm>
          <a:prstGeom prst="rect">
            <a:avLst/>
          </a:prstGeom>
          <a:noFill/>
          <a:ln w="9525">
            <a:noFill/>
          </a:ln>
        </p:spPr>
      </p:pic>
      <p:sp>
        <p:nvSpPr>
          <p:cNvPr id="192514" name="Rectangle 2"/>
          <p:cNvSpPr/>
          <p:nvPr/>
        </p:nvSpPr>
        <p:spPr>
          <a:xfrm>
            <a:off x="123190" y="67310"/>
            <a:ext cx="11620500" cy="6180455"/>
          </a:xfrm>
          <a:prstGeom prst="rect">
            <a:avLst/>
          </a:prstGeom>
          <a:noFill/>
          <a:ln w="9525">
            <a:noFill/>
          </a:ln>
        </p:spPr>
        <p:txBody>
          <a:bodyPr wrap="square">
            <a:spAutoFit/>
          </a:bodyPr>
          <a:lstStyle/>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文言文的固定格式：</a:t>
            </a:r>
            <a:r>
              <a:rPr kumimoji="0" lang="zh-CN" altLang="en-US" sz="36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a:t>
            </a:r>
            <a:endParaRPr kumimoji="0" lang="zh-CN" altLang="en-US" sz="36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kumimoji="0" lang="en-US" altLang="zh-CN" sz="36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1</a:t>
            </a:r>
            <a:r>
              <a:rPr kumimoji="0" lang="zh-CN" altLang="en-US" sz="36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rPr>
              <a:t>）表示疑问：</a:t>
            </a:r>
            <a:endParaRPr kumimoji="0" lang="zh-CN" altLang="en-US" sz="3600" b="1" i="0" u="none" strike="noStrike" kern="1200" cap="none" spc="0" normalizeH="0" baseline="0" noProof="0">
              <a:ln>
                <a:noFill/>
              </a:ln>
              <a:solidFill>
                <a:srgbClr val="FF0000"/>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A</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、何以</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？（根据什么</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？凭什么</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例如：王曰：</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何以知之？</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endParaRPr>
          </a:p>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B</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、何所</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？（所</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的是什么？）</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例如：问女何所思，问女何所忆？</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C</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、奈何</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怎么办？</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为什么？）</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例如：未辞也，为之奈何？</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奈何取之尽锱铢，用之如泥沙？</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D</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、如</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何？奈</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何？（拿</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方正超粗黑简体" pitchFamily="2" charset="-122"/>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怎么样呢？）</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a:p>
            <a:pPr marL="0" marR="0" lvl="0" indent="0" algn="l" defTabSz="914400" rtl="0" eaLnBrk="1" fontAlgn="base" latinLnBrk="0" hangingPunct="1">
              <a:lnSpc>
                <a:spcPct val="11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rPr>
              <a:t>   例如：如太行王屋何？     虞兮虞兮奈若何？</a:t>
            </a:r>
            <a:endPar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方正超粗黑简体" pitchFamily="2" charset="-122"/>
              <a:ea typeface="方正超粗黑简体" pitchFamily="2" charset="-122"/>
              <a:cs typeface="+mn-cs"/>
            </a:endParaRPr>
          </a:p>
        </p:txBody>
      </p:sp>
      <p:sp>
        <p:nvSpPr>
          <p:cNvPr id="55298" name="日期占位符 1"/>
          <p:cNvSpPr txBox="1">
            <a:spLocks noGrp="1"/>
          </p:cNvSpPr>
          <p:nvPr>
            <p:ph type="dt" sz="half" idx="10"/>
          </p:nvPr>
        </p:nvSpPr>
        <p:spPr>
          <a:noFill/>
        </p:spPr>
        <p:txBody>
          <a:bodyPr vert="horz" lIns="91440" tIns="45720" rIns="91440" bIns="45720" rtlCol="0" anchor="t"/>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962C8B-B14F-4D97-AF65-F5344CB8AC3E}" type="datetime1">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rPr>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5299" name="页脚占位符 2"/>
          <p:cNvSpPr txBox="1">
            <a:spLocks noGrp="1"/>
          </p:cNvSpPr>
          <p:nvPr>
            <p:ph type="ftr" sz="quarter" idx="11"/>
          </p:nvPr>
        </p:nvSpPr>
        <p:spPr>
          <a:noFill/>
        </p:spPr>
        <p:txBody>
          <a:bodyPr vert="horz" lIns="91440" tIns="45720" rIns="91440" bIns="45720" rtlCol="0" anchor="t"/>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ea"/>
            </a:endParaRPr>
          </a:p>
        </p:txBody>
      </p:sp>
      <p:sp>
        <p:nvSpPr>
          <p:cNvPr id="51206" name="灯片编号占位符 3"/>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900">
                <a:solidFill>
                  <a:srgbClr val="898989"/>
                </a:solidFill>
              </a:rPr>
            </a:fld>
            <a:endParaRPr lang="zh-CN" altLang="en-US" sz="900">
              <a:solidFill>
                <a:srgbClr val="898989"/>
              </a:solidFill>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302" name=""/>
        <p:cNvGrpSpPr/>
        <p:nvPr/>
      </p:nvGrpSpPr>
      <p:grpSpPr>
        <a:xfrm>
          <a:off x="0" y="0"/>
          <a:ext cx="0" cy="0"/>
          <a:chOff x="0" y="0"/>
          <a:chExt cx="0" cy="0"/>
        </a:xfrm>
      </p:grpSpPr>
      <p:sp>
        <p:nvSpPr>
          <p:cNvPr id="1048785" name="矩形 1"/>
          <p:cNvSpPr/>
          <p:nvPr/>
        </p:nvSpPr>
        <p:spPr>
          <a:xfrm>
            <a:off x="0" y="-107743"/>
            <a:ext cx="10251524" cy="738664"/>
          </a:xfrm>
          <a:prstGeom prst="rect">
            <a:avLst/>
          </a:prstGeom>
        </p:spPr>
        <p:txBody>
          <a:bodyPr wrap="none">
            <a:spAutoFit/>
          </a:bodyPr>
          <a:lstStyle/>
          <a:p>
            <a:pPr fontAlgn="ctr">
              <a:lnSpc>
                <a:spcPct val="150000"/>
              </a:lnSpc>
            </a:pPr>
            <a:r>
              <a:rPr lang="zh-CN" altLang="zh-CN" sz="2800" smtClean="0">
                <a:solidFill>
                  <a:srgbClr val="FF0000"/>
                </a:solidFill>
              </a:rPr>
              <a:t>【2020年高考</a:t>
            </a:r>
            <a:r>
              <a:rPr lang="zh-CN" altLang="en-US" sz="2800" smtClean="0">
                <a:solidFill>
                  <a:srgbClr val="FF0000"/>
                </a:solidFill>
              </a:rPr>
              <a:t>天津卷</a:t>
            </a:r>
            <a:r>
              <a:rPr lang="en-US" altLang="zh-CN" sz="2800" smtClean="0">
                <a:solidFill>
                  <a:srgbClr val="FF0000"/>
                </a:solidFill>
              </a:rPr>
              <a:t>《</a:t>
            </a:r>
            <a:r>
              <a:rPr lang="zh-CN" altLang="en-US" sz="2800" smtClean="0">
                <a:solidFill>
                  <a:srgbClr val="FF0000"/>
                </a:solidFill>
              </a:rPr>
              <a:t>线条之美</a:t>
            </a:r>
            <a:r>
              <a:rPr lang="en-US" altLang="zh-CN" sz="2800" smtClean="0">
                <a:solidFill>
                  <a:srgbClr val="FF0000"/>
                </a:solidFill>
              </a:rPr>
              <a:t>》</a:t>
            </a:r>
            <a:r>
              <a:rPr lang="zh-CN" altLang="zh-CN" sz="2800" smtClean="0">
                <a:solidFill>
                  <a:srgbClr val="FF0000"/>
                </a:solidFill>
              </a:rPr>
              <a:t>】</a:t>
            </a:r>
            <a:r>
              <a:rPr lang="en-US" altLang="zh-CN" sz="2800" kern="100" smtClean="0">
                <a:solidFill>
                  <a:srgbClr val="000000"/>
                </a:solidFill>
                <a:latin typeface="宋体" panose="02010600030101010101" pitchFamily="2" charset="-122"/>
                <a:cs typeface="宋体" panose="02010600030101010101" pitchFamily="2" charset="-122"/>
              </a:rPr>
              <a:t>19</a:t>
            </a:r>
            <a:r>
              <a:rPr lang="en-US" altLang="zh-CN" sz="2800" kern="100">
                <a:solidFill>
                  <a:srgbClr val="000000"/>
                </a:solidFill>
                <a:latin typeface="宋体" panose="02010600030101010101" pitchFamily="2" charset="-122"/>
                <a:cs typeface="宋体" panose="02010600030101010101" pitchFamily="2" charset="-122"/>
              </a:rPr>
              <a:t>. </a:t>
            </a:r>
            <a:r>
              <a:rPr lang="zh-CN" altLang="zh-CN" sz="2800" kern="100">
                <a:solidFill>
                  <a:srgbClr val="000000"/>
                </a:solidFill>
                <a:latin typeface="Time New Romans"/>
                <a:cs typeface="宋体" panose="02010600030101010101" pitchFamily="2" charset="-122"/>
              </a:rPr>
              <a:t>请赏析文中画线句子。</a:t>
            </a:r>
            <a:endParaRPr lang="zh-CN" altLang="zh-CN" sz="2800" kern="100">
              <a:latin typeface="Time New Romans"/>
              <a:cs typeface="宋体" panose="02010600030101010101" pitchFamily="2" charset="-122"/>
            </a:endParaRPr>
          </a:p>
        </p:txBody>
      </p:sp>
      <p:sp>
        <p:nvSpPr>
          <p:cNvPr id="1048786" name="矩形 2"/>
          <p:cNvSpPr/>
          <p:nvPr/>
        </p:nvSpPr>
        <p:spPr>
          <a:xfrm>
            <a:off x="104274" y="674399"/>
            <a:ext cx="11646568" cy="1815882"/>
          </a:xfrm>
          <a:prstGeom prst="rect">
            <a:avLst/>
          </a:prstGeom>
        </p:spPr>
        <p:txBody>
          <a:bodyPr wrap="square">
            <a:spAutoFit/>
          </a:bodyPr>
          <a:lstStyle/>
          <a:p>
            <a:r>
              <a:rPr lang="zh-CN" altLang="zh-CN" sz="2800" u="sng" kern="100">
                <a:solidFill>
                  <a:srgbClr val="000000"/>
                </a:solidFill>
                <a:ea typeface="楷体" panose="02010609060101010101" pitchFamily="49" charset="-122"/>
                <a:cs typeface="楷体" panose="02010609060101010101" pitchFamily="49" charset="-122"/>
              </a:rPr>
              <a:t>最典型的是书法艺术，洗尽铅华，只剩了白纸上一丝黑线的游走。那飞扬狂舞的草书，漏痕、飞白、悬针、垂露等等，恨不能将人间所有的线条式样收来，再融入作者的情感，飞墨于纸。或如晴空霹雳，或如灯下细语。就这样牵着人的神经，几千年来书不完、变无穷、说不够、赏不尽。</a:t>
            </a:r>
            <a:endParaRPr lang="zh-CN" altLang="en-US" sz="2800" u="sng"/>
          </a:p>
        </p:txBody>
      </p:sp>
      <p:sp>
        <p:nvSpPr>
          <p:cNvPr id="1048787" name="矩形 4"/>
          <p:cNvSpPr/>
          <p:nvPr/>
        </p:nvSpPr>
        <p:spPr>
          <a:xfrm>
            <a:off x="112294" y="2490281"/>
            <a:ext cx="11750842" cy="954107"/>
          </a:xfrm>
          <a:prstGeom prst="rect">
            <a:avLst/>
          </a:prstGeom>
        </p:spPr>
        <p:txBody>
          <a:bodyPr wrap="square">
            <a:spAutoFit/>
          </a:bodyPr>
          <a:lstStyle/>
          <a:p>
            <a:r>
              <a:rPr lang="en-US" altLang="zh-CN" sz="2800" kern="100">
                <a:solidFill>
                  <a:srgbClr val="FF0000"/>
                </a:solidFill>
                <a:latin typeface="Time New Romans"/>
                <a:cs typeface="宋体" panose="02010600030101010101" pitchFamily="2" charset="-122"/>
              </a:rPr>
              <a:t> 19. </a:t>
            </a:r>
            <a:r>
              <a:rPr lang="zh-CN" altLang="zh-CN" sz="2800" kern="100">
                <a:solidFill>
                  <a:srgbClr val="FF0000"/>
                </a:solidFill>
                <a:cs typeface="宋体" panose="02010600030101010101" pitchFamily="2" charset="-122"/>
              </a:rPr>
              <a:t>运用拟人、通感</a:t>
            </a:r>
            <a:r>
              <a:rPr lang="en-US" altLang="zh-CN" sz="2800" kern="100">
                <a:solidFill>
                  <a:srgbClr val="FF0000"/>
                </a:solidFill>
                <a:latin typeface="Times New Roman" panose="02020603050405020304" pitchFamily="18" charset="0"/>
                <a:ea typeface="Times New Roman" panose="02020603050405020304" pitchFamily="18" charset="0"/>
              </a:rPr>
              <a:t>(</a:t>
            </a:r>
            <a:r>
              <a:rPr lang="zh-CN" altLang="zh-CN" sz="2800" kern="100">
                <a:solidFill>
                  <a:srgbClr val="FF0000"/>
                </a:solidFill>
                <a:cs typeface="宋体" panose="02010600030101010101" pitchFamily="2" charset="-122"/>
              </a:rPr>
              <a:t>比喻</a:t>
            </a:r>
            <a:r>
              <a:rPr lang="en-US" altLang="zh-CN" sz="2800" kern="100">
                <a:solidFill>
                  <a:srgbClr val="FF0000"/>
                </a:solidFill>
                <a:latin typeface="Times New Roman" panose="02020603050405020304" pitchFamily="18" charset="0"/>
                <a:ea typeface="Times New Roman" panose="02020603050405020304" pitchFamily="18" charset="0"/>
              </a:rPr>
              <a:t>)</a:t>
            </a:r>
            <a:r>
              <a:rPr lang="zh-CN" altLang="zh-CN" sz="2800" kern="100">
                <a:solidFill>
                  <a:srgbClr val="FF0000"/>
                </a:solidFill>
                <a:cs typeface="宋体" panose="02010600030101010101" pitchFamily="2" charset="-122"/>
              </a:rPr>
              <a:t>和排比的修辞方法，生动有力地展现了线条赋予草书简约而富于变化的艺术活力，体现了线条在书法艺术中的重要作用。</a:t>
            </a:r>
            <a:endParaRPr lang="zh-CN" altLang="en-US" sz="2800">
              <a:solidFill>
                <a:srgbClr val="FF0000"/>
              </a:solidFill>
            </a:endParaRPr>
          </a:p>
        </p:txBody>
      </p:sp>
      <p:sp>
        <p:nvSpPr>
          <p:cNvPr id="1048788" name="矩形 5"/>
          <p:cNvSpPr/>
          <p:nvPr/>
        </p:nvSpPr>
        <p:spPr>
          <a:xfrm>
            <a:off x="196515" y="3460430"/>
            <a:ext cx="11646568" cy="3170099"/>
          </a:xfrm>
          <a:prstGeom prst="rect">
            <a:avLst/>
          </a:prstGeom>
        </p:spPr>
        <p:txBody>
          <a:bodyPr wrap="square">
            <a:spAutoFit/>
          </a:bodyPr>
          <a:lstStyle/>
          <a:p>
            <a:pPr fontAlgn="ctr">
              <a:lnSpc>
                <a:spcPct val="125000"/>
              </a:lnSpc>
            </a:pPr>
            <a:r>
              <a:rPr lang="zh-CN" altLang="zh-CN" sz="2000" kern="100">
                <a:solidFill>
                  <a:srgbClr val="0000CC"/>
                </a:solidFill>
                <a:latin typeface="Time New Romans"/>
                <a:cs typeface="宋体" panose="02010600030101010101" pitchFamily="2" charset="-122"/>
              </a:rPr>
              <a:t>本题考查欣赏精彩的语言表达艺术的能力。解答此类题目，首先看文中有没有修辞手法，然后可以鉴赏词语特点、句式特点；有时还要联系上下文分析结构上的作用。</a:t>
            </a:r>
            <a:endParaRPr lang="zh-CN" altLang="zh-CN" sz="2000" kern="100">
              <a:solidFill>
                <a:srgbClr val="0000CC"/>
              </a:solidFill>
              <a:latin typeface="Time New Romans"/>
              <a:cs typeface="宋体" panose="02010600030101010101" pitchFamily="2" charset="-122"/>
            </a:endParaRPr>
          </a:p>
          <a:p>
            <a:pPr fontAlgn="ctr">
              <a:lnSpc>
                <a:spcPct val="125000"/>
              </a:lnSpc>
            </a:pPr>
            <a:r>
              <a:rPr lang="zh-CN" altLang="zh-CN" sz="2000" kern="100">
                <a:solidFill>
                  <a:srgbClr val="0000CC"/>
                </a:solidFill>
                <a:latin typeface="Time New Romans"/>
                <a:cs typeface="宋体" panose="02010600030101010101" pitchFamily="2" charset="-122"/>
              </a:rPr>
              <a:t>先概括这段文字的内容，这是以书法艺术为例，表现线条的魅力。其中</a:t>
            </a:r>
            <a:r>
              <a:rPr lang="en-US" altLang="zh-CN" sz="2000" kern="100">
                <a:solidFill>
                  <a:srgbClr val="0000CC"/>
                </a:solidFill>
                <a:latin typeface="Time New Romans"/>
                <a:cs typeface="宋体" panose="02010600030101010101" pitchFamily="2" charset="-122"/>
              </a:rPr>
              <a:t>“</a:t>
            </a:r>
            <a:r>
              <a:rPr lang="zh-CN" altLang="zh-CN" sz="2000" kern="100">
                <a:solidFill>
                  <a:srgbClr val="0000CC"/>
                </a:solidFill>
                <a:latin typeface="Time New Romans"/>
                <a:cs typeface="宋体" panose="02010600030101010101" pitchFamily="2" charset="-122"/>
              </a:rPr>
              <a:t>或如晴空霹雳，或如灯下细语</a:t>
            </a:r>
            <a:r>
              <a:rPr lang="en-US" altLang="zh-CN" sz="2000" kern="100">
                <a:solidFill>
                  <a:srgbClr val="0000CC"/>
                </a:solidFill>
                <a:latin typeface="Time New Romans"/>
                <a:cs typeface="宋体" panose="02010600030101010101" pitchFamily="2" charset="-122"/>
              </a:rPr>
              <a:t>”</a:t>
            </a:r>
            <a:r>
              <a:rPr lang="zh-CN" altLang="zh-CN" sz="2000" kern="100">
                <a:solidFill>
                  <a:srgbClr val="0000CC"/>
                </a:solidFill>
                <a:latin typeface="Time New Romans"/>
                <a:cs typeface="宋体" panose="02010600030101010101" pitchFamily="2" charset="-122"/>
              </a:rPr>
              <a:t>运用</a:t>
            </a:r>
            <a:r>
              <a:rPr lang="zh-CN" altLang="zh-CN" sz="2000" b="1" kern="100">
                <a:solidFill>
                  <a:schemeClr val="bg1"/>
                </a:solidFill>
                <a:latin typeface="Time New Romans"/>
                <a:cs typeface="宋体" panose="02010600030101010101" pitchFamily="2" charset="-122"/>
              </a:rPr>
              <a:t>比喻</a:t>
            </a:r>
            <a:r>
              <a:rPr lang="zh-CN" altLang="zh-CN" sz="2000" kern="100">
                <a:solidFill>
                  <a:srgbClr val="0000CC"/>
                </a:solidFill>
                <a:latin typeface="Time New Romans"/>
                <a:cs typeface="宋体" panose="02010600030101010101" pitchFamily="2" charset="-122"/>
              </a:rPr>
              <a:t>手法，表现</a:t>
            </a:r>
            <a:r>
              <a:rPr lang="zh-CN" altLang="zh-CN" sz="2000" b="1" kern="100">
                <a:solidFill>
                  <a:schemeClr val="bg1"/>
                </a:solidFill>
                <a:latin typeface="Time New Romans"/>
                <a:cs typeface="宋体" panose="02010600030101010101" pitchFamily="2" charset="-122"/>
              </a:rPr>
              <a:t>线条的千变万化</a:t>
            </a:r>
            <a:r>
              <a:rPr lang="zh-CN" altLang="zh-CN" sz="2000" kern="100">
                <a:solidFill>
                  <a:srgbClr val="0000CC"/>
                </a:solidFill>
                <a:latin typeface="Time New Romans"/>
                <a:cs typeface="宋体" panose="02010600030101010101" pitchFamily="2" charset="-122"/>
              </a:rPr>
              <a:t>；</a:t>
            </a:r>
            <a:r>
              <a:rPr lang="en-US" altLang="zh-CN" sz="2000" kern="100">
                <a:solidFill>
                  <a:srgbClr val="0000CC"/>
                </a:solidFill>
                <a:latin typeface="Time New Romans"/>
                <a:cs typeface="宋体" panose="02010600030101010101" pitchFamily="2" charset="-122"/>
              </a:rPr>
              <a:t>“</a:t>
            </a:r>
            <a:r>
              <a:rPr lang="zh-CN" altLang="zh-CN" sz="2000" kern="100">
                <a:solidFill>
                  <a:srgbClr val="0000CC"/>
                </a:solidFill>
                <a:latin typeface="Time New Romans"/>
                <a:cs typeface="宋体" panose="02010600030101010101" pitchFamily="2" charset="-122"/>
              </a:rPr>
              <a:t>洗尽铅华</a:t>
            </a:r>
            <a:r>
              <a:rPr lang="en-US" altLang="zh-CN" sz="2000" kern="100">
                <a:solidFill>
                  <a:srgbClr val="0000CC"/>
                </a:solidFill>
                <a:latin typeface="Time New Romans"/>
                <a:cs typeface="宋体" panose="02010600030101010101" pitchFamily="2" charset="-122"/>
              </a:rPr>
              <a:t>”</a:t>
            </a:r>
            <a:r>
              <a:rPr lang="zh-CN" altLang="zh-CN" sz="2000" kern="100">
                <a:solidFill>
                  <a:srgbClr val="0000CC"/>
                </a:solidFill>
                <a:latin typeface="Time New Romans"/>
                <a:cs typeface="宋体" panose="02010600030101010101" pitchFamily="2" charset="-122"/>
              </a:rPr>
              <a:t>运用</a:t>
            </a:r>
            <a:r>
              <a:rPr lang="zh-CN" altLang="zh-CN" sz="2000" b="1" kern="100">
                <a:solidFill>
                  <a:schemeClr val="bg1"/>
                </a:solidFill>
                <a:latin typeface="Time New Romans"/>
                <a:cs typeface="宋体" panose="02010600030101010101" pitchFamily="2" charset="-122"/>
              </a:rPr>
              <a:t>拟人</a:t>
            </a:r>
            <a:r>
              <a:rPr lang="zh-CN" altLang="zh-CN" sz="2000" kern="100">
                <a:solidFill>
                  <a:srgbClr val="0000CC"/>
                </a:solidFill>
                <a:latin typeface="Time New Romans"/>
                <a:cs typeface="宋体" panose="02010600030101010101" pitchFamily="2" charset="-122"/>
              </a:rPr>
              <a:t>手法，表现书法艺术是</a:t>
            </a:r>
            <a:r>
              <a:rPr lang="zh-CN" altLang="zh-CN" sz="2000" b="1" kern="100">
                <a:solidFill>
                  <a:schemeClr val="bg1"/>
                </a:solidFill>
                <a:latin typeface="Time New Romans"/>
                <a:cs typeface="宋体" panose="02010600030101010101" pitchFamily="2" charset="-122"/>
              </a:rPr>
              <a:t>纯粹的线条之美</a:t>
            </a:r>
            <a:r>
              <a:rPr lang="zh-CN" altLang="zh-CN" sz="2000" kern="100">
                <a:solidFill>
                  <a:srgbClr val="0000CC"/>
                </a:solidFill>
                <a:latin typeface="Time New Romans"/>
                <a:cs typeface="宋体" panose="02010600030101010101" pitchFamily="2" charset="-122"/>
              </a:rPr>
              <a:t>；</a:t>
            </a:r>
            <a:r>
              <a:rPr lang="en-US" altLang="zh-CN" sz="2000" kern="100">
                <a:solidFill>
                  <a:srgbClr val="0000CC"/>
                </a:solidFill>
                <a:latin typeface="Time New Romans"/>
                <a:cs typeface="宋体" panose="02010600030101010101" pitchFamily="2" charset="-122"/>
              </a:rPr>
              <a:t>“</a:t>
            </a:r>
            <a:r>
              <a:rPr lang="zh-CN" altLang="zh-CN" sz="2000" kern="100">
                <a:solidFill>
                  <a:srgbClr val="0000CC"/>
                </a:solidFill>
                <a:latin typeface="Time New Romans"/>
                <a:cs typeface="宋体" panose="02010600030101010101" pitchFamily="2" charset="-122"/>
              </a:rPr>
              <a:t>书不完、变无穷、说不够、赏不尽</a:t>
            </a:r>
            <a:r>
              <a:rPr lang="en-US" altLang="zh-CN" sz="2000" kern="100">
                <a:solidFill>
                  <a:srgbClr val="0000CC"/>
                </a:solidFill>
                <a:latin typeface="Time New Romans"/>
                <a:cs typeface="宋体" panose="02010600030101010101" pitchFamily="2" charset="-122"/>
              </a:rPr>
              <a:t>”</a:t>
            </a:r>
            <a:r>
              <a:rPr lang="zh-CN" altLang="zh-CN" sz="2000" kern="100">
                <a:solidFill>
                  <a:srgbClr val="0000CC"/>
                </a:solidFill>
                <a:latin typeface="Time New Romans"/>
                <a:cs typeface="宋体" panose="02010600030101010101" pitchFamily="2" charset="-122"/>
              </a:rPr>
              <a:t>则运用</a:t>
            </a:r>
            <a:r>
              <a:rPr lang="zh-CN" altLang="zh-CN" sz="2000" b="1" kern="100">
                <a:solidFill>
                  <a:schemeClr val="bg1"/>
                </a:solidFill>
                <a:latin typeface="Time New Romans"/>
                <a:cs typeface="宋体" panose="02010600030101010101" pitchFamily="2" charset="-122"/>
              </a:rPr>
              <a:t>排比</a:t>
            </a:r>
            <a:r>
              <a:rPr lang="zh-CN" altLang="zh-CN" sz="2000" kern="100">
                <a:solidFill>
                  <a:srgbClr val="0000CC"/>
                </a:solidFill>
                <a:latin typeface="Time New Romans"/>
                <a:cs typeface="宋体" panose="02010600030101010101" pitchFamily="2" charset="-122"/>
              </a:rPr>
              <a:t>，写出书法艺术中的</a:t>
            </a:r>
            <a:r>
              <a:rPr lang="zh-CN" altLang="zh-CN" sz="2000" b="1" kern="100">
                <a:solidFill>
                  <a:schemeClr val="bg1"/>
                </a:solidFill>
                <a:latin typeface="Time New Romans"/>
                <a:cs typeface="宋体" panose="02010600030101010101" pitchFamily="2" charset="-122"/>
              </a:rPr>
              <a:t>线条的无穷魅力</a:t>
            </a:r>
            <a:r>
              <a:rPr lang="zh-CN" altLang="zh-CN" sz="2000" kern="100">
                <a:solidFill>
                  <a:srgbClr val="0000CC"/>
                </a:solidFill>
                <a:latin typeface="Time New Romans"/>
                <a:cs typeface="宋体" panose="02010600030101010101" pitchFamily="2" charset="-122"/>
              </a:rPr>
              <a:t>；而词语</a:t>
            </a:r>
            <a:r>
              <a:rPr lang="en-US" altLang="zh-CN" sz="2000" kern="100">
                <a:solidFill>
                  <a:srgbClr val="0000CC"/>
                </a:solidFill>
                <a:latin typeface="Time New Romans"/>
                <a:cs typeface="宋体" panose="02010600030101010101" pitchFamily="2" charset="-122"/>
              </a:rPr>
              <a:t>“</a:t>
            </a:r>
            <a:r>
              <a:rPr lang="zh-CN" altLang="zh-CN" sz="2000" kern="100">
                <a:solidFill>
                  <a:srgbClr val="0000CC"/>
                </a:solidFill>
                <a:latin typeface="Time New Romans"/>
                <a:cs typeface="宋体" panose="02010600030101010101" pitchFamily="2" charset="-122"/>
              </a:rPr>
              <a:t>游走</a:t>
            </a:r>
            <a:r>
              <a:rPr lang="en-US" altLang="zh-CN" sz="2000" kern="100">
                <a:solidFill>
                  <a:srgbClr val="0000CC"/>
                </a:solidFill>
                <a:latin typeface="Time New Romans"/>
                <a:cs typeface="宋体" panose="02010600030101010101" pitchFamily="2" charset="-122"/>
              </a:rPr>
              <a:t>”</a:t>
            </a:r>
            <a:r>
              <a:rPr lang="zh-CN" altLang="zh-CN" sz="2000" b="1" kern="100">
                <a:solidFill>
                  <a:schemeClr val="bg1"/>
                </a:solidFill>
                <a:latin typeface="Time New Romans"/>
                <a:cs typeface="宋体" panose="02010600030101010101" pitchFamily="2" charset="-122"/>
              </a:rPr>
              <a:t>化静为动</a:t>
            </a:r>
            <a:r>
              <a:rPr lang="zh-CN" altLang="zh-CN" sz="2000" kern="100">
                <a:solidFill>
                  <a:srgbClr val="0000CC"/>
                </a:solidFill>
                <a:latin typeface="Time New Romans"/>
                <a:cs typeface="宋体" panose="02010600030101010101" pitchFamily="2" charset="-122"/>
              </a:rPr>
              <a:t>，写出书法中</a:t>
            </a:r>
            <a:r>
              <a:rPr lang="zh-CN" altLang="zh-CN" sz="2000" b="1" kern="100">
                <a:solidFill>
                  <a:schemeClr val="bg1"/>
                </a:solidFill>
                <a:latin typeface="Time New Romans"/>
                <a:cs typeface="宋体" panose="02010600030101010101" pitchFamily="2" charset="-122"/>
              </a:rPr>
              <a:t>线条的灵动</a:t>
            </a:r>
            <a:r>
              <a:rPr lang="zh-CN" altLang="zh-CN" sz="2000" kern="100">
                <a:solidFill>
                  <a:srgbClr val="0000CC"/>
                </a:solidFill>
                <a:latin typeface="Time New Romans"/>
                <a:cs typeface="宋体" panose="02010600030101010101" pitchFamily="2" charset="-122"/>
              </a:rPr>
              <a:t>；</a:t>
            </a:r>
            <a:r>
              <a:rPr lang="zh-CN" altLang="zh-CN" sz="2000" b="1" kern="100">
                <a:solidFill>
                  <a:schemeClr val="bg1"/>
                </a:solidFill>
                <a:latin typeface="Time New Romans"/>
                <a:cs typeface="宋体" panose="02010600030101010101" pitchFamily="2" charset="-122"/>
              </a:rPr>
              <a:t>句式上长短结合、多用短句</a:t>
            </a:r>
            <a:r>
              <a:rPr lang="zh-CN" altLang="zh-CN" sz="2000" kern="100">
                <a:solidFill>
                  <a:srgbClr val="0000CC"/>
                </a:solidFill>
                <a:latin typeface="Time New Romans"/>
                <a:cs typeface="宋体" panose="02010600030101010101" pitchFamily="2" charset="-122"/>
              </a:rPr>
              <a:t>，如</a:t>
            </a:r>
            <a:r>
              <a:rPr lang="en-US" altLang="zh-CN" sz="2000" kern="100">
                <a:solidFill>
                  <a:srgbClr val="0000CC"/>
                </a:solidFill>
                <a:latin typeface="Time New Romans"/>
                <a:cs typeface="宋体" panose="02010600030101010101" pitchFamily="2" charset="-122"/>
              </a:rPr>
              <a:t>“</a:t>
            </a:r>
            <a:r>
              <a:rPr lang="zh-CN" altLang="zh-CN" sz="2000" kern="100">
                <a:solidFill>
                  <a:srgbClr val="0000CC"/>
                </a:solidFill>
                <a:latin typeface="Time New Romans"/>
                <a:cs typeface="宋体" panose="02010600030101010101" pitchFamily="2" charset="-122"/>
              </a:rPr>
              <a:t>漏痕、飞白、悬针、垂露等等</a:t>
            </a:r>
            <a:r>
              <a:rPr lang="en-US" altLang="zh-CN" sz="2000" kern="100">
                <a:solidFill>
                  <a:srgbClr val="0000CC"/>
                </a:solidFill>
                <a:latin typeface="Time New Romans"/>
                <a:cs typeface="宋体" panose="02010600030101010101" pitchFamily="2" charset="-122"/>
              </a:rPr>
              <a:t>”“</a:t>
            </a:r>
            <a:r>
              <a:rPr lang="zh-CN" altLang="zh-CN" sz="2000" kern="100">
                <a:solidFill>
                  <a:srgbClr val="0000CC"/>
                </a:solidFill>
                <a:latin typeface="Time New Romans"/>
                <a:cs typeface="宋体" panose="02010600030101010101" pitchFamily="2" charset="-122"/>
              </a:rPr>
              <a:t>恨不能将人间所有的线条式样收来，再融入作者的情感，飞墨于纸</a:t>
            </a:r>
            <a:r>
              <a:rPr lang="en-US" altLang="zh-CN" sz="2000" kern="100">
                <a:solidFill>
                  <a:srgbClr val="0000CC"/>
                </a:solidFill>
                <a:latin typeface="Time New Romans"/>
                <a:cs typeface="宋体" panose="02010600030101010101" pitchFamily="2" charset="-122"/>
              </a:rPr>
              <a:t>”</a:t>
            </a:r>
            <a:r>
              <a:rPr lang="zh-CN" altLang="zh-CN" sz="2000" kern="100">
                <a:solidFill>
                  <a:srgbClr val="0000CC"/>
                </a:solidFill>
                <a:latin typeface="Time New Romans"/>
                <a:cs typeface="宋体" panose="02010600030101010101" pitchFamily="2" charset="-122"/>
              </a:rPr>
              <a:t>，写出线条表现力的丰富以及书法家对线条的</a:t>
            </a:r>
            <a:r>
              <a:rPr lang="zh-CN" altLang="zh-CN" sz="2000" b="1" kern="100">
                <a:solidFill>
                  <a:schemeClr val="bg1"/>
                </a:solidFill>
                <a:latin typeface="Time New Romans"/>
                <a:cs typeface="宋体" panose="02010600030101010101" pitchFamily="2" charset="-122"/>
              </a:rPr>
              <a:t>喜爱</a:t>
            </a:r>
            <a:r>
              <a:rPr lang="zh-CN" altLang="zh-CN" sz="2000" kern="100">
                <a:solidFill>
                  <a:srgbClr val="0000CC"/>
                </a:solidFill>
                <a:latin typeface="Time New Romans"/>
                <a:cs typeface="宋体" panose="02010600030101010101" pitchFamily="2" charset="-122"/>
              </a:rPr>
              <a:t>。</a:t>
            </a:r>
            <a:endParaRPr lang="zh-CN" altLang="zh-CN" sz="2000" kern="100">
              <a:solidFill>
                <a:srgbClr val="0000CC"/>
              </a:solidFill>
              <a:latin typeface="Time New Romans"/>
              <a:cs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48788"/>
                                        </p:tgtEl>
                                        <p:attrNameLst>
                                          <p:attrName>style.visibility</p:attrName>
                                        </p:attrNameLst>
                                      </p:cBhvr>
                                      <p:to>
                                        <p:strVal val="visible"/>
                                      </p:to>
                                    </p:set>
                                  </p:childTnLst>
                                  <p:subTnLst>
                                    <p:animClr clrSpc="rgb" dir="cw">
                                      <p:cBhvr override="childStyle">
                                        <p:cTn dur="1" fill="hold" display="0" masterRel="nextClick" afterEffect="1"/>
                                        <p:tgtEl>
                                          <p:spTgt spid="1048788"/>
                                        </p:tgtEl>
                                        <p:attrNameLst>
                                          <p:attrName>ppt_c</p:attrName>
                                        </p:attrNameLst>
                                      </p:cBhvr>
                                      <p:to>
                                        <a:srgbClr val="1002C4"/>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48787"/>
                                        </p:tgtEl>
                                        <p:attrNameLst>
                                          <p:attrName>style.visibility</p:attrName>
                                        </p:attrNameLst>
                                      </p:cBhvr>
                                      <p:to>
                                        <p:strVal val="visible"/>
                                      </p:to>
                                    </p:set>
                                    <p:anim calcmode="lin" valueType="num">
                                      <p:cBhvr additive="base">
                                        <p:cTn id="11" dur="500" fill="hold"/>
                                        <p:tgtEl>
                                          <p:spTgt spid="1048787"/>
                                        </p:tgtEl>
                                        <p:attrNameLst>
                                          <p:attrName>ppt_x</p:attrName>
                                        </p:attrNameLst>
                                      </p:cBhvr>
                                      <p:tavLst>
                                        <p:tav tm="0">
                                          <p:val>
                                            <p:strVal val="#ppt_x"/>
                                          </p:val>
                                        </p:tav>
                                        <p:tav tm="100000">
                                          <p:val>
                                            <p:strVal val="#ppt_x"/>
                                          </p:val>
                                        </p:tav>
                                      </p:tavLst>
                                    </p:anim>
                                    <p:anim calcmode="lin" valueType="num">
                                      <p:cBhvr additive="base">
                                        <p:cTn id="12" dur="500" fill="hold"/>
                                        <p:tgtEl>
                                          <p:spTgt spid="10487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7" grpId="0"/>
      <p:bldP spid="104878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303" name=""/>
        <p:cNvGrpSpPr/>
        <p:nvPr/>
      </p:nvGrpSpPr>
      <p:grpSpPr>
        <a:xfrm>
          <a:off x="0" y="0"/>
          <a:ext cx="0" cy="0"/>
          <a:chOff x="0" y="0"/>
          <a:chExt cx="0" cy="0"/>
        </a:xfrm>
      </p:grpSpPr>
      <p:sp>
        <p:nvSpPr>
          <p:cNvPr id="1048789" name="文本框 1"/>
          <p:cNvSpPr txBox="1"/>
          <p:nvPr/>
        </p:nvSpPr>
        <p:spPr>
          <a:xfrm>
            <a:off x="0" y="0"/>
            <a:ext cx="9641305" cy="584775"/>
          </a:xfrm>
          <a:prstGeom prst="rect">
            <a:avLst/>
          </a:prstGeom>
          <a:noFill/>
        </p:spPr>
        <p:txBody>
          <a:bodyPr wrap="square" rtlCol="0">
            <a:spAutoFit/>
          </a:bodyPr>
          <a:lstStyle/>
          <a:p>
            <a:r>
              <a:rPr lang="zh-CN" altLang="en-US" sz="3200" smtClean="0">
                <a:solidFill>
                  <a:srgbClr val="0000CC"/>
                </a:solidFill>
                <a:latin typeface="黑体" panose="02010609060101010101" pitchFamily="49" charset="-122"/>
                <a:ea typeface="黑体" panose="02010609060101010101" pitchFamily="49" charset="-122"/>
              </a:rPr>
              <a:t>任务二 分析结构</a:t>
            </a:r>
            <a:r>
              <a:rPr lang="en-US" altLang="zh-CN" sz="3200" smtClean="0">
                <a:solidFill>
                  <a:srgbClr val="0000CC"/>
                </a:solidFill>
                <a:latin typeface="黑体" panose="02010609060101010101" pitchFamily="49" charset="-122"/>
                <a:ea typeface="黑体" panose="02010609060101010101" pitchFamily="49" charset="-122"/>
              </a:rPr>
              <a:t>——</a:t>
            </a:r>
            <a:r>
              <a:rPr lang="zh-CN" altLang="en-US" sz="3200" smtClean="0">
                <a:solidFill>
                  <a:srgbClr val="0000CC"/>
                </a:solidFill>
                <a:latin typeface="黑体" panose="02010609060101010101" pitchFamily="49" charset="-122"/>
                <a:ea typeface="黑体" panose="02010609060101010101" pitchFamily="49" charset="-122"/>
              </a:rPr>
              <a:t>分析句段作用，赏析谋篇艺术</a:t>
            </a:r>
            <a:endParaRPr lang="zh-CN" altLang="en-US" sz="3200">
              <a:solidFill>
                <a:srgbClr val="0000CC"/>
              </a:solidFill>
              <a:latin typeface="黑体" panose="02010609060101010101" pitchFamily="49" charset="-122"/>
              <a:ea typeface="黑体" panose="02010609060101010101" pitchFamily="49" charset="-122"/>
            </a:endParaRPr>
          </a:p>
        </p:txBody>
      </p:sp>
      <p:pic>
        <p:nvPicPr>
          <p:cNvPr id="2097208" name="图片 2"/>
          <p:cNvPicPr>
            <a:picLocks noChangeAspect="1"/>
          </p:cNvPicPr>
          <p:nvPr/>
        </p:nvPicPr>
        <p:blipFill>
          <a:blip r:embed="rId1">
            <a:clrChange>
              <a:clrFrom>
                <a:srgbClr val="F4F4F4"/>
              </a:clrFrom>
              <a:clrTo>
                <a:srgbClr val="F4F4F4">
                  <a:alpha val="0"/>
                </a:srgbClr>
              </a:clrTo>
            </a:clrChange>
          </a:blip>
          <a:stretch>
            <a:fillRect/>
          </a:stretch>
        </p:blipFill>
        <p:spPr>
          <a:xfrm>
            <a:off x="665033" y="557295"/>
            <a:ext cx="10821114" cy="6300706"/>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304" name=""/>
        <p:cNvGrpSpPr/>
        <p:nvPr/>
      </p:nvGrpSpPr>
      <p:grpSpPr>
        <a:xfrm>
          <a:off x="0" y="0"/>
          <a:ext cx="0" cy="0"/>
          <a:chOff x="0" y="0"/>
          <a:chExt cx="0" cy="0"/>
        </a:xfrm>
      </p:grpSpPr>
      <p:pic>
        <p:nvPicPr>
          <p:cNvPr id="2097209" name="图片 1"/>
          <p:cNvPicPr>
            <a:picLocks noChangeAspect="1"/>
          </p:cNvPicPr>
          <p:nvPr/>
        </p:nvPicPr>
        <p:blipFill>
          <a:blip r:embed="rId1">
            <a:clrChange>
              <a:clrFrom>
                <a:srgbClr val="F4F4F4"/>
              </a:clrFrom>
              <a:clrTo>
                <a:srgbClr val="F4F4F4">
                  <a:alpha val="0"/>
                </a:srgbClr>
              </a:clrTo>
            </a:clrChange>
          </a:blip>
          <a:stretch>
            <a:fillRect/>
          </a:stretch>
        </p:blipFill>
        <p:spPr>
          <a:xfrm>
            <a:off x="2568459" y="0"/>
            <a:ext cx="7153056" cy="6916870"/>
          </a:xfrm>
          <a:prstGeom prst="rect">
            <a:avLst/>
          </a:prstGeom>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305" name=""/>
        <p:cNvGrpSpPr/>
        <p:nvPr/>
      </p:nvGrpSpPr>
      <p:grpSpPr>
        <a:xfrm>
          <a:off x="0" y="0"/>
          <a:ext cx="0" cy="0"/>
          <a:chOff x="0" y="0"/>
          <a:chExt cx="0" cy="0"/>
        </a:xfrm>
      </p:grpSpPr>
      <p:pic>
        <p:nvPicPr>
          <p:cNvPr id="2097210" name="图片 217" descr="C:\Users\Administrator\Desktop\Documents\Tencent Files\327941932\FileRecv\20YWY-76.TIF"/>
          <p:cNvPicPr>
            <a:picLocks noChangeAspect="1" noChangeArrowheads="1"/>
          </p:cNvPicPr>
          <p:nvPr/>
        </p:nvPicPr>
        <p:blipFill>
          <a:blip r:embed="rId1" r:link="rId2">
            <a:clrChange>
              <a:clrFrom>
                <a:srgbClr val="FFFFFF"/>
              </a:clrFrom>
              <a:clrTo>
                <a:srgbClr val="FFFFFF">
                  <a:alpha val="0"/>
                </a:srgbClr>
              </a:clrTo>
            </a:clrChange>
          </a:blip>
          <a:stretch>
            <a:fillRect/>
          </a:stretch>
        </p:blipFill>
        <p:spPr bwMode="auto">
          <a:xfrm>
            <a:off x="3501942" y="133099"/>
            <a:ext cx="8313152" cy="6708859"/>
          </a:xfrm>
          <a:prstGeom prst="rect">
            <a:avLst/>
          </a:prstGeom>
          <a:noFill/>
          <a:ln>
            <a:noFill/>
          </a:ln>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306" name=""/>
        <p:cNvGrpSpPr/>
        <p:nvPr/>
      </p:nvGrpSpPr>
      <p:grpSpPr>
        <a:xfrm>
          <a:off x="0" y="0"/>
          <a:ext cx="0" cy="0"/>
          <a:chOff x="0" y="0"/>
          <a:chExt cx="0" cy="0"/>
        </a:xfrm>
      </p:grpSpPr>
      <p:pic>
        <p:nvPicPr>
          <p:cNvPr id="2097211" name="图片 2"/>
          <p:cNvPicPr>
            <a:picLocks noChangeAspect="1"/>
          </p:cNvPicPr>
          <p:nvPr/>
        </p:nvPicPr>
        <p:blipFill>
          <a:blip r:embed="rId1">
            <a:clrChange>
              <a:clrFrom>
                <a:srgbClr val="F4F4F4"/>
              </a:clrFrom>
              <a:clrTo>
                <a:srgbClr val="F4F4F4">
                  <a:alpha val="0"/>
                </a:srgbClr>
              </a:clrTo>
            </a:clrChange>
          </a:blip>
          <a:stretch>
            <a:fillRect/>
          </a:stretch>
        </p:blipFill>
        <p:spPr>
          <a:xfrm>
            <a:off x="0" y="925190"/>
            <a:ext cx="12332685" cy="5363318"/>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307" name=""/>
        <p:cNvGrpSpPr/>
        <p:nvPr/>
      </p:nvGrpSpPr>
      <p:grpSpPr>
        <a:xfrm>
          <a:off x="0" y="0"/>
          <a:ext cx="0" cy="0"/>
          <a:chOff x="0" y="0"/>
          <a:chExt cx="0" cy="0"/>
        </a:xfrm>
      </p:grpSpPr>
      <p:pic>
        <p:nvPicPr>
          <p:cNvPr id="2097212" name="图片 220" descr="C:\Users\Administrator\Desktop\Documents\Tencent Files\327941932\FileRecv\20YWY-77.TIF"/>
          <p:cNvPicPr>
            <a:picLocks noChangeAspect="1" noChangeArrowheads="1"/>
          </p:cNvPicPr>
          <p:nvPr/>
        </p:nvPicPr>
        <p:blipFill>
          <a:blip r:embed="rId1" r:link="rId2">
            <a:clrChange>
              <a:clrFrom>
                <a:srgbClr val="FFFFFF"/>
              </a:clrFrom>
              <a:clrTo>
                <a:srgbClr val="FFFFFF">
                  <a:alpha val="0"/>
                </a:srgbClr>
              </a:clrTo>
            </a:clrChange>
          </a:blip>
          <a:stretch>
            <a:fillRect/>
          </a:stretch>
        </p:blipFill>
        <p:spPr bwMode="auto">
          <a:xfrm>
            <a:off x="1515978" y="89451"/>
            <a:ext cx="9031706" cy="6295113"/>
          </a:xfrm>
          <a:prstGeom prst="rect">
            <a:avLst/>
          </a:prstGeom>
          <a:noFill/>
          <a:ln>
            <a:noFill/>
          </a:ln>
        </p:spPr>
      </p:pic>
      <p:sp>
        <p:nvSpPr>
          <p:cNvPr id="1048790" name="文本框 1"/>
          <p:cNvSpPr txBox="1"/>
          <p:nvPr/>
        </p:nvSpPr>
        <p:spPr>
          <a:xfrm>
            <a:off x="0" y="6384564"/>
            <a:ext cx="12063663" cy="523220"/>
          </a:xfrm>
          <a:prstGeom prst="rect">
            <a:avLst/>
          </a:prstGeom>
          <a:noFill/>
        </p:spPr>
        <p:txBody>
          <a:bodyPr wrap="square" rtlCol="0">
            <a:spAutoFit/>
          </a:bodyPr>
          <a:lstStyle/>
          <a:p>
            <a:pPr algn="ctr"/>
            <a:r>
              <a:rPr lang="zh-CN" altLang="en-US" sz="2800" smtClean="0">
                <a:solidFill>
                  <a:srgbClr val="FF0000"/>
                </a:solidFill>
              </a:rPr>
              <a:t>有注解的要借助注解，了解相关的时代背景，由此推断作者的写作意图。</a:t>
            </a:r>
            <a:endParaRPr lang="zh-CN" altLang="en-US" sz="2800">
              <a:solidFill>
                <a:srgbClr val="FF0000"/>
              </a:solidFill>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308" name=""/>
        <p:cNvGrpSpPr/>
        <p:nvPr/>
      </p:nvGrpSpPr>
      <p:grpSpPr>
        <a:xfrm>
          <a:off x="0" y="0"/>
          <a:ext cx="0" cy="0"/>
          <a:chOff x="0" y="0"/>
          <a:chExt cx="0" cy="0"/>
        </a:xfrm>
      </p:grpSpPr>
      <p:sp>
        <p:nvSpPr>
          <p:cNvPr id="1048791" name="矩形 1"/>
          <p:cNvSpPr/>
          <p:nvPr/>
        </p:nvSpPr>
        <p:spPr>
          <a:xfrm>
            <a:off x="396768" y="214532"/>
            <a:ext cx="11349756" cy="954107"/>
          </a:xfrm>
          <a:prstGeom prst="rect">
            <a:avLst/>
          </a:prstGeom>
        </p:spPr>
        <p:txBody>
          <a:bodyPr wrap="square">
            <a:spAutoFit/>
          </a:bodyPr>
          <a:lstStyle/>
          <a:p>
            <a:r>
              <a:rPr lang="zh-CN" altLang="zh-CN" sz="2800">
                <a:solidFill>
                  <a:srgbClr val="FF0000"/>
                </a:solidFill>
              </a:rPr>
              <a:t>【20</a:t>
            </a:r>
            <a:r>
              <a:rPr lang="en-US" altLang="zh-CN" sz="2800" smtClean="0">
                <a:solidFill>
                  <a:srgbClr val="FF0000"/>
                </a:solidFill>
              </a:rPr>
              <a:t>17</a:t>
            </a:r>
            <a:r>
              <a:rPr lang="zh-CN" altLang="zh-CN" sz="2800" smtClean="0">
                <a:solidFill>
                  <a:srgbClr val="FF0000"/>
                </a:solidFill>
              </a:rPr>
              <a:t>年高考</a:t>
            </a:r>
            <a:r>
              <a:rPr lang="zh-CN" altLang="en-US" sz="2800" smtClean="0">
                <a:solidFill>
                  <a:srgbClr val="FF0000"/>
                </a:solidFill>
              </a:rPr>
              <a:t>浙江卷</a:t>
            </a:r>
            <a:r>
              <a:rPr lang="en-US" altLang="zh-CN" sz="2800" smtClean="0">
                <a:solidFill>
                  <a:srgbClr val="FF0000"/>
                </a:solidFill>
              </a:rPr>
              <a:t>《</a:t>
            </a:r>
            <a:r>
              <a:rPr lang="zh-CN" altLang="en-US" sz="2800" smtClean="0">
                <a:solidFill>
                  <a:srgbClr val="FF0000"/>
                </a:solidFill>
              </a:rPr>
              <a:t>一种美味</a:t>
            </a:r>
            <a:r>
              <a:rPr lang="en-US" altLang="zh-CN" sz="2800" smtClean="0">
                <a:solidFill>
                  <a:srgbClr val="FF0000"/>
                </a:solidFill>
              </a:rPr>
              <a:t> 》</a:t>
            </a:r>
            <a:r>
              <a:rPr lang="zh-CN" altLang="zh-CN" sz="2800">
                <a:solidFill>
                  <a:srgbClr val="FF0000"/>
                </a:solidFill>
              </a:rPr>
              <a:t>】 </a:t>
            </a:r>
            <a:r>
              <a:rPr lang="en-US" altLang="zh-CN" sz="2800" smtClean="0"/>
              <a:t>12</a:t>
            </a:r>
            <a:r>
              <a:rPr lang="en-US" altLang="zh-CN" sz="2800"/>
              <a:t>.“</a:t>
            </a:r>
            <a:r>
              <a:rPr lang="zh-CN" altLang="en-US" sz="2800"/>
              <a:t>一种美味”有多重意蕴，试简要分析。（</a:t>
            </a:r>
            <a:r>
              <a:rPr lang="en-US" altLang="zh-CN" sz="2800"/>
              <a:t>5</a:t>
            </a:r>
            <a:r>
              <a:rPr lang="zh-CN" altLang="en-US" sz="2800"/>
              <a:t>分）</a:t>
            </a:r>
            <a:endParaRPr lang="zh-CN" altLang="en-US" sz="2800"/>
          </a:p>
        </p:txBody>
      </p:sp>
      <p:sp>
        <p:nvSpPr>
          <p:cNvPr id="1048792" name="矩形 2"/>
          <p:cNvSpPr/>
          <p:nvPr/>
        </p:nvSpPr>
        <p:spPr>
          <a:xfrm>
            <a:off x="396768" y="1155592"/>
            <a:ext cx="10981899" cy="2677656"/>
          </a:xfrm>
          <a:prstGeom prst="rect">
            <a:avLst/>
          </a:prstGeom>
        </p:spPr>
        <p:txBody>
          <a:bodyPr wrap="square">
            <a:spAutoFit/>
          </a:bodyPr>
          <a:lstStyle/>
          <a:p>
            <a:pPr algn="just">
              <a:spcAft>
                <a:spcPct val="0"/>
              </a:spcAft>
            </a:pPr>
            <a:r>
              <a:rPr lang="zh-CN" altLang="zh-CN" sz="2800" kern="100">
                <a:solidFill>
                  <a:srgbClr val="0000CC"/>
                </a:solidFill>
                <a:latin typeface="Times New Roman" panose="02020603050405020304" pitchFamily="18" charset="0"/>
              </a:rPr>
              <a:t>①在物质匮乏的年代，“鱼汤”，或仅仅是对“鱼汤”的渴望，便成了满足</a:t>
            </a:r>
            <a:r>
              <a:rPr lang="zh-CN" altLang="zh-CN" sz="2800" kern="100">
                <a:solidFill>
                  <a:srgbClr val="C00000"/>
                </a:solidFill>
                <a:latin typeface="Times New Roman" panose="02020603050405020304" pitchFamily="18" charset="0"/>
              </a:rPr>
              <a:t>口腹之欲</a:t>
            </a:r>
            <a:r>
              <a:rPr lang="zh-CN" altLang="zh-CN" sz="2800" kern="100">
                <a:solidFill>
                  <a:srgbClr val="0000CC"/>
                </a:solidFill>
                <a:latin typeface="Times New Roman" panose="02020603050405020304" pitchFamily="18" charset="0"/>
              </a:rPr>
              <a:t>的一种“美味”。</a:t>
            </a:r>
            <a:endParaRPr lang="zh-CN" altLang="zh-CN" sz="2800" kern="100">
              <a:solidFill>
                <a:srgbClr val="0000CC"/>
              </a:solidFill>
              <a:latin typeface="Times New Roman" panose="02020603050405020304" pitchFamily="18" charset="0"/>
            </a:endParaRPr>
          </a:p>
          <a:p>
            <a:pPr algn="just">
              <a:spcAft>
                <a:spcPct val="0"/>
              </a:spcAft>
            </a:pPr>
            <a:r>
              <a:rPr lang="zh-CN" altLang="zh-CN" sz="2800" kern="100">
                <a:solidFill>
                  <a:srgbClr val="0000CC"/>
                </a:solidFill>
                <a:latin typeface="Times New Roman" panose="02020603050405020304" pitchFamily="18" charset="0"/>
              </a:rPr>
              <a:t>②围绕“鱼汤”的烹制，是一家人快乐、亲情和希望的酝酿，这种处于生活重负下的</a:t>
            </a:r>
            <a:r>
              <a:rPr lang="zh-CN" altLang="zh-CN" sz="2800" kern="100">
                <a:solidFill>
                  <a:srgbClr val="C00000"/>
                </a:solidFill>
                <a:latin typeface="Times New Roman" panose="02020603050405020304" pitchFamily="18" charset="0"/>
              </a:rPr>
              <a:t>情感“美味”</a:t>
            </a:r>
            <a:r>
              <a:rPr lang="zh-CN" altLang="zh-CN" sz="2800" kern="100">
                <a:solidFill>
                  <a:srgbClr val="0000CC"/>
                </a:solidFill>
                <a:latin typeface="Times New Roman" panose="02020603050405020304" pitchFamily="18" charset="0"/>
              </a:rPr>
              <a:t>弥足珍贵。</a:t>
            </a:r>
            <a:endParaRPr lang="zh-CN" altLang="zh-CN" sz="2800" kern="100">
              <a:solidFill>
                <a:srgbClr val="0000CC"/>
              </a:solidFill>
              <a:latin typeface="Times New Roman" panose="02020603050405020304" pitchFamily="18" charset="0"/>
            </a:endParaRPr>
          </a:p>
          <a:p>
            <a:pPr algn="just">
              <a:spcAft>
                <a:spcPct val="0"/>
              </a:spcAft>
            </a:pPr>
            <a:r>
              <a:rPr lang="zh-CN" altLang="zh-CN" sz="2800" kern="100">
                <a:solidFill>
                  <a:srgbClr val="0000CC"/>
                </a:solidFill>
                <a:latin typeface="Times New Roman" panose="02020603050405020304" pitchFamily="18" charset="0"/>
              </a:rPr>
              <a:t>③在此过程中，“他”由天真懵懂到初通人事，是自我的一次重要</a:t>
            </a:r>
            <a:r>
              <a:rPr lang="zh-CN" altLang="zh-CN" sz="2800" kern="100">
                <a:solidFill>
                  <a:srgbClr val="C00000"/>
                </a:solidFill>
                <a:latin typeface="Times New Roman" panose="02020603050405020304" pitchFamily="18" charset="0"/>
              </a:rPr>
              <a:t>发现与成长</a:t>
            </a:r>
            <a:r>
              <a:rPr lang="zh-CN" altLang="zh-CN" sz="2800" kern="100">
                <a:solidFill>
                  <a:srgbClr val="0000CC"/>
                </a:solidFill>
                <a:latin typeface="Times New Roman" panose="02020603050405020304" pitchFamily="18" charset="0"/>
              </a:rPr>
              <a:t>，更是能够滋养一生的特殊“美味”。</a:t>
            </a:r>
            <a:endParaRPr lang="zh-CN" altLang="zh-CN" sz="2800" kern="100">
              <a:solidFill>
                <a:srgbClr val="0000CC"/>
              </a:solidFill>
              <a:latin typeface="Times New Roman" panose="02020603050405020304" pitchFamily="18" charset="0"/>
            </a:endParaRPr>
          </a:p>
        </p:txBody>
      </p:sp>
      <p:sp>
        <p:nvSpPr>
          <p:cNvPr id="1048793" name="矩形 3"/>
          <p:cNvSpPr/>
          <p:nvPr/>
        </p:nvSpPr>
        <p:spPr>
          <a:xfrm>
            <a:off x="396767" y="3845123"/>
            <a:ext cx="11349757" cy="2677656"/>
          </a:xfrm>
          <a:prstGeom prst="rect">
            <a:avLst/>
          </a:prstGeom>
        </p:spPr>
        <p:txBody>
          <a:bodyPr wrap="square">
            <a:spAutoFit/>
          </a:bodyPr>
          <a:lstStyle/>
          <a:p>
            <a:pPr indent="266700" algn="just">
              <a:spcAft>
                <a:spcPct val="0"/>
              </a:spcAft>
              <a:tabLst>
                <a:tab pos="2514600" algn="l"/>
              </a:tabLst>
            </a:pPr>
            <a:r>
              <a:rPr lang="zh-CN" altLang="zh-CN" sz="2800" kern="100">
                <a:latin typeface="Times New Roman" panose="02020603050405020304" pitchFamily="18" charset="0"/>
                <a:cs typeface="Times New Roman" panose="02020603050405020304" pitchFamily="18" charset="0"/>
              </a:rPr>
              <a:t>首先，要抓住标题关键词，分析其特征或结构，弄清拟题的方式，如以人物命名、以环境命名、以主要事件命名等。</a:t>
            </a:r>
            <a:endParaRPr lang="zh-CN" altLang="zh-CN" sz="2800" kern="100">
              <a:latin typeface="宋体" panose="02010600030101010101" pitchFamily="2" charset="-122"/>
              <a:cs typeface="Courier New" panose="02070309020205020404" pitchFamily="49" charset="0"/>
            </a:endParaRPr>
          </a:p>
          <a:p>
            <a:pPr indent="266700" algn="just">
              <a:spcAft>
                <a:spcPct val="0"/>
              </a:spcAft>
              <a:tabLst>
                <a:tab pos="2514600" algn="l"/>
              </a:tabLst>
            </a:pPr>
            <a:r>
              <a:rPr lang="zh-CN" altLang="zh-CN" sz="2800" kern="100">
                <a:latin typeface="Times New Roman" panose="02020603050405020304" pitchFamily="18" charset="0"/>
                <a:cs typeface="Times New Roman" panose="02020603050405020304" pitchFamily="18" charset="0"/>
              </a:rPr>
              <a:t>其次，看标题表达上有无特点，如有没有用修辞手法。</a:t>
            </a:r>
            <a:endParaRPr lang="zh-CN" altLang="zh-CN" sz="2800" kern="100">
              <a:latin typeface="宋体" panose="02010600030101010101" pitchFamily="2" charset="-122"/>
              <a:cs typeface="Courier New" panose="02070309020205020404" pitchFamily="49" charset="0"/>
            </a:endParaRPr>
          </a:p>
          <a:p>
            <a:pPr indent="266700" algn="just">
              <a:spcAft>
                <a:spcPct val="0"/>
              </a:spcAft>
              <a:tabLst>
                <a:tab pos="2514600" algn="l"/>
              </a:tabLst>
            </a:pPr>
            <a:r>
              <a:rPr lang="zh-CN" altLang="zh-CN" sz="2800" kern="100">
                <a:latin typeface="Times New Roman" panose="02020603050405020304" pitchFamily="18" charset="0"/>
                <a:cs typeface="Times New Roman" panose="02020603050405020304" pitchFamily="18" charset="0"/>
              </a:rPr>
              <a:t>最后，弄清楚与文本在内容、主旨、结构、表现手法等方面的联系，由表及里，多角度多层面挖掘表层义、深层义</a:t>
            </a:r>
            <a:r>
              <a:rPr lang="en-US" altLang="zh-CN" sz="2800" kern="100">
                <a:latin typeface="Times New Roman" panose="02020603050405020304" pitchFamily="18" charset="0"/>
                <a:ea typeface="楷体_GB2312" pitchFamily="49" charset="-122"/>
                <a:cs typeface="Courier New" panose="02070309020205020404" pitchFamily="49" charset="0"/>
              </a:rPr>
              <a:t>(</a:t>
            </a:r>
            <a:r>
              <a:rPr lang="zh-CN" altLang="zh-CN" sz="2800" kern="100">
                <a:latin typeface="Times New Roman" panose="02020603050405020304" pitchFamily="18" charset="0"/>
                <a:ea typeface="楷体_GB2312" pitchFamily="49" charset="-122"/>
                <a:cs typeface="Times New Roman" panose="02020603050405020304" pitchFamily="18" charset="0"/>
              </a:rPr>
              <a:t>比喻义、双关义、象征义等</a:t>
            </a:r>
            <a:r>
              <a:rPr lang="en-US" altLang="zh-CN" sz="2800" kern="100">
                <a:latin typeface="Times New Roman" panose="02020603050405020304" pitchFamily="18" charset="0"/>
                <a:ea typeface="楷体_GB2312" pitchFamily="49" charset="-122"/>
                <a:cs typeface="Courier New" panose="02070309020205020404" pitchFamily="49" charset="0"/>
              </a:rPr>
              <a:t>)</a:t>
            </a:r>
            <a:r>
              <a:rPr lang="zh-CN" altLang="zh-CN" sz="2800" kern="100">
                <a:latin typeface="Times New Roman" panose="02020603050405020304" pitchFamily="18" charset="0"/>
                <a:ea typeface="楷体_GB2312" pitchFamily="49" charset="-122"/>
                <a:cs typeface="Times New Roman" panose="02020603050405020304" pitchFamily="18" charset="0"/>
              </a:rPr>
              <a:t>。</a:t>
            </a:r>
            <a:endParaRPr lang="zh-CN" altLang="zh-CN" sz="2800" kern="100">
              <a:latin typeface="宋体" panose="02010600030101010101" pitchFamily="2" charset="-122"/>
              <a:cs typeface="Courier New" panose="020703090202050204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92"/>
                                        </p:tgtEl>
                                        <p:attrNameLst>
                                          <p:attrName>style.visibility</p:attrName>
                                        </p:attrNameLst>
                                      </p:cBhvr>
                                      <p:to>
                                        <p:strVal val="visible"/>
                                      </p:to>
                                    </p:set>
                                    <p:anim calcmode="lin" valueType="num">
                                      <p:cBhvr additive="base">
                                        <p:cTn id="7" dur="500" fill="hold"/>
                                        <p:tgtEl>
                                          <p:spTgt spid="1048792"/>
                                        </p:tgtEl>
                                        <p:attrNameLst>
                                          <p:attrName>ppt_x</p:attrName>
                                        </p:attrNameLst>
                                      </p:cBhvr>
                                      <p:tavLst>
                                        <p:tav tm="0">
                                          <p:val>
                                            <p:strVal val="#ppt_x"/>
                                          </p:val>
                                        </p:tav>
                                        <p:tav tm="100000">
                                          <p:val>
                                            <p:strVal val="#ppt_x"/>
                                          </p:val>
                                        </p:tav>
                                      </p:tavLst>
                                    </p:anim>
                                    <p:anim calcmode="lin" valueType="num">
                                      <p:cBhvr additive="base">
                                        <p:cTn id="8" dur="500" fill="hold"/>
                                        <p:tgtEl>
                                          <p:spTgt spid="10487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309" name=""/>
        <p:cNvGrpSpPr/>
        <p:nvPr/>
      </p:nvGrpSpPr>
      <p:grpSpPr>
        <a:xfrm>
          <a:off x="0" y="0"/>
          <a:ext cx="0" cy="0"/>
          <a:chOff x="0" y="0"/>
          <a:chExt cx="0" cy="0"/>
        </a:xfrm>
      </p:grpSpPr>
      <p:sp>
        <p:nvSpPr>
          <p:cNvPr id="1048794" name="Rectangle 1"/>
          <p:cNvSpPr>
            <a:spLocks noChangeArrowheads="1"/>
          </p:cNvSpPr>
          <p:nvPr/>
        </p:nvSpPr>
        <p:spPr bwMode="auto">
          <a:xfrm>
            <a:off x="122830" y="174499"/>
            <a:ext cx="11955439" cy="6555641"/>
          </a:xfrm>
          <a:prstGeom prst="rect">
            <a:avLst/>
          </a:prstGeom>
          <a:noFill/>
          <a:ln>
            <a:noFill/>
          </a:ln>
          <a:effectLst/>
        </p:spPr>
        <p:txBody>
          <a:bodyPr vert="horz" wrap="square" lIns="91440" tIns="45720" rIns="91440" bIns="45720" numCol="1" anchor="ctr" anchorCtr="0" compatLnSpc="1">
            <a:spAutoFit/>
          </a:bodyPr>
          <a:lstStyle>
            <a:lvl1pPr indent="266700" eaLnBrk="0" fontAlgn="base" hangingPunct="0">
              <a:spcBef>
                <a:spcPct val="0"/>
              </a:spcBef>
              <a:spcAft>
                <a:spcPct val="0"/>
              </a:spcAft>
              <a:tabLst>
                <a:tab pos="2514600" algn="l"/>
              </a:tabLst>
              <a:defRPr>
                <a:solidFill>
                  <a:schemeClr val="tx1"/>
                </a:solidFill>
                <a:latin typeface="Arial" panose="020B0604020202020204" pitchFamily="34" charset="0"/>
              </a:defRPr>
            </a:lvl1pPr>
            <a:lvl2pPr eaLnBrk="0" fontAlgn="base" hangingPunct="0">
              <a:spcBef>
                <a:spcPct val="0"/>
              </a:spcBef>
              <a:spcAft>
                <a:spcPct val="0"/>
              </a:spcAft>
              <a:tabLst>
                <a:tab pos="2514600" algn="l"/>
              </a:tabLst>
              <a:defRPr>
                <a:solidFill>
                  <a:schemeClr val="tx1"/>
                </a:solidFill>
                <a:latin typeface="Arial" panose="020B0604020202020204" pitchFamily="34" charset="0"/>
              </a:defRPr>
            </a:lvl2pPr>
            <a:lvl3pPr eaLnBrk="0" fontAlgn="base" hangingPunct="0">
              <a:spcBef>
                <a:spcPct val="0"/>
              </a:spcBef>
              <a:spcAft>
                <a:spcPct val="0"/>
              </a:spcAft>
              <a:tabLst>
                <a:tab pos="2514600" algn="l"/>
              </a:tabLst>
              <a:defRPr>
                <a:solidFill>
                  <a:schemeClr val="tx1"/>
                </a:solidFill>
                <a:latin typeface="Arial" panose="020B0604020202020204" pitchFamily="34" charset="0"/>
              </a:defRPr>
            </a:lvl3pPr>
            <a:lvl4pPr eaLnBrk="0" fontAlgn="base" hangingPunct="0">
              <a:spcBef>
                <a:spcPct val="0"/>
              </a:spcBef>
              <a:spcAft>
                <a:spcPct val="0"/>
              </a:spcAft>
              <a:tabLst>
                <a:tab pos="2514600" algn="l"/>
              </a:tabLst>
              <a:defRPr>
                <a:solidFill>
                  <a:schemeClr val="tx1"/>
                </a:solidFill>
                <a:latin typeface="Arial" panose="020B0604020202020204" pitchFamily="34" charset="0"/>
              </a:defRPr>
            </a:lvl4pPr>
            <a:lvl5pPr eaLnBrk="0" fontAlgn="base" hangingPunct="0">
              <a:spcBef>
                <a:spcPct val="0"/>
              </a:spcBef>
              <a:spcAft>
                <a:spcPct val="0"/>
              </a:spcAft>
              <a:tabLst>
                <a:tab pos="2514600" algn="l"/>
              </a:tabLst>
              <a:defRPr>
                <a:solidFill>
                  <a:schemeClr val="tx1"/>
                </a:solidFill>
                <a:latin typeface="Arial" panose="020B0604020202020204" pitchFamily="34" charset="0"/>
              </a:defRPr>
            </a:lvl5pPr>
            <a:lvl6pPr eaLnBrk="0" fontAlgn="base" hangingPunct="0">
              <a:spcBef>
                <a:spcPct val="0"/>
              </a:spcBef>
              <a:spcAft>
                <a:spcPct val="0"/>
              </a:spcAft>
              <a:tabLst>
                <a:tab pos="2514600" algn="l"/>
              </a:tabLst>
              <a:defRPr>
                <a:solidFill>
                  <a:schemeClr val="tx1"/>
                </a:solidFill>
                <a:latin typeface="Arial" panose="020B0604020202020204" pitchFamily="34" charset="0"/>
              </a:defRPr>
            </a:lvl6pPr>
            <a:lvl7pPr eaLnBrk="0" fontAlgn="base" hangingPunct="0">
              <a:spcBef>
                <a:spcPct val="0"/>
              </a:spcBef>
              <a:spcAft>
                <a:spcPct val="0"/>
              </a:spcAft>
              <a:tabLst>
                <a:tab pos="2514600" algn="l"/>
              </a:tabLst>
              <a:defRPr>
                <a:solidFill>
                  <a:schemeClr val="tx1"/>
                </a:solidFill>
                <a:latin typeface="Arial" panose="020B0604020202020204" pitchFamily="34" charset="0"/>
              </a:defRPr>
            </a:lvl7pPr>
            <a:lvl8pPr eaLnBrk="0" fontAlgn="base" hangingPunct="0">
              <a:spcBef>
                <a:spcPct val="0"/>
              </a:spcBef>
              <a:spcAft>
                <a:spcPct val="0"/>
              </a:spcAft>
              <a:tabLst>
                <a:tab pos="2514600" algn="l"/>
              </a:tabLst>
              <a:defRPr>
                <a:solidFill>
                  <a:schemeClr val="tx1"/>
                </a:solidFill>
                <a:latin typeface="Arial" panose="020B0604020202020204" pitchFamily="34" charset="0"/>
              </a:defRPr>
            </a:lvl8pPr>
            <a:lvl9pPr eaLnBrk="0" fontAlgn="base" hangingPunct="0">
              <a:spcBef>
                <a:spcPct val="0"/>
              </a:spcBef>
              <a:spcAft>
                <a:spcPct val="0"/>
              </a:spcAft>
              <a:tabLst>
                <a:tab pos="25146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zh-CN" sz="3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特定信息概括</a:t>
            </a:r>
            <a:r>
              <a:rPr kumimoji="0" lang="zh-CN" altLang="en-US" sz="3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3000" b="1" i="1"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a:t>
            </a:r>
            <a:r>
              <a:rPr kumimoji="0" lang="zh-CN" altLang="en-US" sz="3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步骤</a:t>
            </a:r>
            <a:r>
              <a:rPr kumimoji="0" lang="zh-CN" altLang="en-US" sz="3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3000" b="0" i="0" u="none" strike="noStrike" cap="none" normalizeH="0" baseline="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en-US" sz="3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第一步：审清</a:t>
            </a:r>
            <a:r>
              <a:rPr kumimoji="0" lang="zh-CN" altLang="en-US" sz="30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题干</a:t>
            </a:r>
            <a:r>
              <a:rPr kumimoji="0" lang="zh-CN" altLang="en-US" sz="3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黑体" panose="02010609060101010101" pitchFamily="49" charset="-122"/>
              </a:rPr>
              <a:t>，</a:t>
            </a:r>
            <a:r>
              <a:rPr kumimoji="0" lang="zh-CN" altLang="en-US" sz="3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明确</a:t>
            </a:r>
            <a:r>
              <a:rPr kumimoji="0" lang="zh-CN" altLang="en-US" sz="3000" b="0" i="0" u="none" strike="noStrike" cap="none" normalizeH="0" baseline="0" smtClean="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概括指向</a:t>
            </a:r>
            <a:endParaRPr kumimoji="0" lang="zh-CN" altLang="en-US" sz="3000" b="0" i="0" u="none" strike="noStrike" cap="none" normalizeH="0" baseline="0" smtClean="0">
              <a:ln>
                <a:noFill/>
              </a:ln>
              <a:solidFill>
                <a:srgbClr val="FF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en-US" sz="3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这一步的关键是明确概括对象是什么以及指向对象的哪一方面信息</a:t>
            </a:r>
            <a:r>
              <a:rPr kumimoji="0" lang="en-US" altLang="zh-CN" sz="3000" b="0"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r>
              <a:rPr kumimoji="0" lang="zh-CN" altLang="en-US" sz="3000" b="0"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原因、结果、作用、意义、影响、方式、特点、情感等</a:t>
            </a:r>
            <a:r>
              <a:rPr kumimoji="0" lang="en-US" altLang="zh-CN" sz="3000" b="0"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r>
              <a:rPr kumimoji="0" lang="zh-CN" altLang="en-US" sz="3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3000" b="0" i="0" u="none" strike="noStrike" cap="none" normalizeH="0" baseline="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en-US" sz="3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第二步：理清</a:t>
            </a:r>
            <a:r>
              <a:rPr lang="zh-CN" altLang="en-US" sz="3000" b="1">
                <a:solidFill>
                  <a:srgbClr val="FF0000"/>
                </a:solidFill>
                <a:latin typeface="黑体" panose="02010609060101010101" pitchFamily="49" charset="-122"/>
                <a:ea typeface="黑体" panose="02010609060101010101" pitchFamily="49" charset="-122"/>
                <a:cs typeface="Times New Roman" panose="02020603050405020304" pitchFamily="18" charset="0"/>
              </a:rPr>
              <a:t>思路</a:t>
            </a:r>
            <a:r>
              <a:rPr kumimoji="0" lang="zh-CN" altLang="en-US" sz="3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黑体" panose="02010609060101010101" pitchFamily="49" charset="-122"/>
              </a:rPr>
              <a:t>，</a:t>
            </a:r>
            <a:r>
              <a:rPr kumimoji="0" lang="zh-CN" altLang="en-US" sz="3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检索</a:t>
            </a:r>
            <a:r>
              <a:rPr kumimoji="0" lang="zh-CN" altLang="en-US" sz="3000" b="0" i="0" u="none" strike="noStrike" cap="none" normalizeH="0" baseline="0" smtClean="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概括区间</a:t>
            </a:r>
            <a:endParaRPr kumimoji="0" lang="zh-CN" altLang="en-US" sz="3000" b="0" i="0" u="none" strike="noStrike" cap="none" normalizeH="0" baseline="0" smtClean="0">
              <a:ln>
                <a:noFill/>
              </a:ln>
              <a:solidFill>
                <a:srgbClr val="FF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en-US" sz="3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不论是概括哪类指向信息，要确保不遗漏要点，都必须理清全文思路，这样才能明确所要概括的信息在哪里。</a:t>
            </a:r>
            <a:endParaRPr kumimoji="0" lang="zh-CN" altLang="en-US" sz="3000" b="0" i="0" u="none" strike="noStrike" cap="none" normalizeH="0" baseline="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en-US" sz="3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第三步：</a:t>
            </a:r>
            <a:r>
              <a:rPr lang="zh-CN" altLang="en-US" sz="3000" b="1">
                <a:solidFill>
                  <a:srgbClr val="FF0000"/>
                </a:solidFill>
                <a:latin typeface="黑体" panose="02010609060101010101" pitchFamily="49" charset="-122"/>
                <a:ea typeface="黑体" panose="02010609060101010101" pitchFamily="49" charset="-122"/>
                <a:cs typeface="Times New Roman" panose="02020603050405020304" pitchFamily="18" charset="0"/>
              </a:rPr>
              <a:t>提炼</a:t>
            </a:r>
            <a:r>
              <a:rPr kumimoji="0" lang="zh-CN" altLang="en-US" sz="3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加工</a:t>
            </a:r>
            <a:r>
              <a:rPr kumimoji="0" lang="zh-CN" altLang="en-US" sz="3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黑体" panose="02010609060101010101" pitchFamily="49" charset="-122"/>
              </a:rPr>
              <a:t>，</a:t>
            </a:r>
            <a:r>
              <a:rPr kumimoji="0" lang="zh-CN" altLang="en-US" sz="3000" b="0" i="0" u="none" strike="noStrike" cap="none" normalizeH="0" baseline="0" smtClean="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整合</a:t>
            </a:r>
            <a:r>
              <a:rPr kumimoji="0" lang="zh-CN" altLang="en-US" sz="3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答案</a:t>
            </a:r>
            <a:r>
              <a:rPr kumimoji="0" lang="zh-CN" altLang="en-US" sz="3000" b="0" i="0" u="none" strike="noStrike" cap="none" normalizeH="0" baseline="0" smtClean="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要点</a:t>
            </a:r>
            <a:endParaRPr kumimoji="0" lang="zh-CN" altLang="en-US" sz="3000" b="0" i="0" u="none" strike="noStrike" cap="none" normalizeH="0" baseline="0" smtClean="0">
              <a:ln>
                <a:noFill/>
              </a:ln>
              <a:solidFill>
                <a:srgbClr val="FF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en-US" sz="3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在确定信息存在的区间后，要逐段提炼加工，分类整合。分类整合的标准有两个：</a:t>
            </a:r>
            <a:endParaRPr kumimoji="0" lang="zh-CN" altLang="en-US" sz="3000" b="0" i="0" u="none" strike="noStrike" cap="none" normalizeH="0" baseline="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en-US" sz="30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一是看</a:t>
            </a:r>
            <a:r>
              <a:rPr kumimoji="0" lang="zh-CN" altLang="en-US" sz="30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赋分</a:t>
            </a:r>
            <a:r>
              <a:rPr kumimoji="0" lang="zh-CN" altLang="en-US" sz="30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，一般而言，若赋分为</a:t>
            </a:r>
            <a:r>
              <a:rPr kumimoji="0" lang="en-US" altLang="zh-CN" sz="30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6</a:t>
            </a:r>
            <a:r>
              <a:rPr kumimoji="0" lang="zh-CN" altLang="en-US" sz="30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分，应有</a:t>
            </a:r>
            <a:r>
              <a:rPr kumimoji="0" lang="en-US" altLang="zh-CN" sz="30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30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个要点，基本上是</a:t>
            </a:r>
            <a:r>
              <a:rPr kumimoji="0" lang="en-US" altLang="zh-CN" sz="30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30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个要点</a:t>
            </a:r>
            <a:r>
              <a:rPr kumimoji="0" lang="en-US" altLang="zh-CN" sz="30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30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分；二是合并同类</a:t>
            </a:r>
            <a:r>
              <a:rPr lang="zh-CN" altLang="en-US" sz="3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求同存异</a:t>
            </a:r>
            <a:r>
              <a:rPr kumimoji="0" lang="zh-CN" altLang="en-US" sz="30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，就是说提炼加工出来的信息要点难免有同类信息，这个时候要将同类信息合并为一个要点，避免答案要点交叉重复。</a:t>
            </a:r>
            <a:endParaRPr kumimoji="0" lang="zh-CN" altLang="en-US" sz="3000" b="0" i="0" u="none" strike="noStrike" cap="none" normalizeH="0" baseline="0" smtClean="0">
              <a:ln>
                <a:noFill/>
              </a:ln>
              <a:solidFill>
                <a:srgbClr val="0000CC"/>
              </a:solidFill>
              <a:effectLst/>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310" name=""/>
        <p:cNvGrpSpPr/>
        <p:nvPr/>
      </p:nvGrpSpPr>
      <p:grpSpPr>
        <a:xfrm>
          <a:off x="0" y="0"/>
          <a:ext cx="0" cy="0"/>
          <a:chOff x="0" y="0"/>
          <a:chExt cx="0" cy="0"/>
        </a:xfrm>
      </p:grpSpPr>
      <p:graphicFrame>
        <p:nvGraphicFramePr>
          <p:cNvPr id="4194324" name="表格 1"/>
          <p:cNvGraphicFramePr>
            <a:graphicFrameLocks noGrp="1"/>
          </p:cNvGraphicFramePr>
          <p:nvPr/>
        </p:nvGraphicFramePr>
        <p:xfrm>
          <a:off x="208544" y="1232607"/>
          <a:ext cx="11774905" cy="5395108"/>
        </p:xfrm>
        <a:graphic>
          <a:graphicData uri="http://schemas.openxmlformats.org/drawingml/2006/table">
            <a:tbl>
              <a:tblPr>
                <a:tableStyleId>{5C22544A-7EE6-4342-B048-85BDC9FD1C3A}</a:tableStyleId>
              </a:tblPr>
              <a:tblGrid>
                <a:gridCol w="1402165"/>
                <a:gridCol w="10372740"/>
              </a:tblGrid>
              <a:tr h="1737507">
                <a:tc>
                  <a:txBody>
                    <a:bodyPr wrap="square"/>
                    <a:lstStyle/>
                    <a:p>
                      <a:pPr algn="ctr">
                        <a:lnSpc>
                          <a:spcPct val="150000"/>
                        </a:lnSpc>
                        <a:spcAft>
                          <a:spcPct val="0"/>
                        </a:spcAft>
                        <a:tabLst>
                          <a:tab pos="2514600" algn="l"/>
                        </a:tabLst>
                      </a:pPr>
                      <a:r>
                        <a:rPr lang="zh-CN" sz="3200" kern="100">
                          <a:solidFill>
                            <a:srgbClr val="FF0000"/>
                          </a:solidFill>
                          <a:effectLst/>
                        </a:rPr>
                        <a:t>摘取法</a:t>
                      </a:r>
                      <a:endParaRPr lang="zh-CN" sz="3200" kern="100">
                        <a:solidFill>
                          <a:srgbClr val="FF0000"/>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wrap="square"/>
                    <a:lstStyle/>
                    <a:p>
                      <a:pPr algn="just">
                        <a:lnSpc>
                          <a:spcPct val="150000"/>
                        </a:lnSpc>
                        <a:spcAft>
                          <a:spcPct val="0"/>
                        </a:spcAft>
                        <a:tabLst>
                          <a:tab pos="2514600" algn="l"/>
                        </a:tabLst>
                      </a:pPr>
                      <a:r>
                        <a:rPr lang="zh-CN" sz="3200" kern="100">
                          <a:effectLst/>
                        </a:rPr>
                        <a:t>有些信息显示在重要句子中，概括时可摘录句子或句子中的重要词语。</a:t>
                      </a:r>
                      <a:endParaRPr lang="zh-CN" sz="32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10033">
                <a:tc>
                  <a:txBody>
                    <a:bodyPr wrap="square"/>
                    <a:lstStyle/>
                    <a:p>
                      <a:pPr algn="ctr">
                        <a:lnSpc>
                          <a:spcPct val="150000"/>
                        </a:lnSpc>
                        <a:spcAft>
                          <a:spcPct val="0"/>
                        </a:spcAft>
                        <a:tabLst>
                          <a:tab pos="2514600" algn="l"/>
                        </a:tabLst>
                      </a:pPr>
                      <a:r>
                        <a:rPr lang="zh-CN" sz="3200" kern="100">
                          <a:solidFill>
                            <a:srgbClr val="FF0000"/>
                          </a:solidFill>
                          <a:effectLst/>
                        </a:rPr>
                        <a:t>合并法</a:t>
                      </a:r>
                      <a:endParaRPr lang="zh-CN" sz="3200" kern="100">
                        <a:solidFill>
                          <a:srgbClr val="FF0000"/>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wrap="square"/>
                    <a:lstStyle/>
                    <a:p>
                      <a:pPr algn="just">
                        <a:lnSpc>
                          <a:spcPct val="150000"/>
                        </a:lnSpc>
                        <a:spcAft>
                          <a:spcPct val="0"/>
                        </a:spcAft>
                        <a:tabLst>
                          <a:tab pos="2514600" algn="l"/>
                        </a:tabLst>
                      </a:pPr>
                      <a:r>
                        <a:rPr lang="zh-CN" sz="3200" kern="100">
                          <a:effectLst/>
                        </a:rPr>
                        <a:t>需要概括的内容往往不是一个方面，这时最好的方法就是将有关的两个或两个以上的意思分别摘取出来并组合在一起。</a:t>
                      </a:r>
                      <a:endParaRPr lang="zh-CN" sz="32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03209">
                <a:tc>
                  <a:txBody>
                    <a:bodyPr wrap="square"/>
                    <a:lstStyle/>
                    <a:p>
                      <a:pPr algn="ctr">
                        <a:lnSpc>
                          <a:spcPct val="150000"/>
                        </a:lnSpc>
                        <a:spcAft>
                          <a:spcPct val="0"/>
                        </a:spcAft>
                        <a:tabLst>
                          <a:tab pos="2514600" algn="l"/>
                        </a:tabLst>
                      </a:pPr>
                      <a:r>
                        <a:rPr lang="zh-CN" sz="3200" kern="100">
                          <a:solidFill>
                            <a:srgbClr val="FF0000"/>
                          </a:solidFill>
                          <a:effectLst/>
                        </a:rPr>
                        <a:t>层析法</a:t>
                      </a:r>
                      <a:endParaRPr lang="zh-CN" sz="3200" kern="100">
                        <a:solidFill>
                          <a:srgbClr val="FF0000"/>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wrap="square"/>
                    <a:lstStyle/>
                    <a:p>
                      <a:pPr algn="just">
                        <a:lnSpc>
                          <a:spcPct val="150000"/>
                        </a:lnSpc>
                        <a:spcAft>
                          <a:spcPct val="0"/>
                        </a:spcAft>
                        <a:tabLst>
                          <a:tab pos="2514600" algn="l"/>
                        </a:tabLst>
                      </a:pPr>
                      <a:r>
                        <a:rPr lang="zh-CN" sz="3200" kern="100">
                          <a:effectLst/>
                        </a:rPr>
                        <a:t>需要概括的内容，文中无明显的对应关键句时，则可将原文内容分层，层层分析后归纳概括。</a:t>
                      </a:r>
                      <a:endParaRPr lang="zh-CN" sz="32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vert="horz"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48795" name="Rectangle 1"/>
          <p:cNvSpPr>
            <a:spLocks noChangeArrowheads="1"/>
          </p:cNvSpPr>
          <p:nvPr/>
        </p:nvSpPr>
        <p:spPr bwMode="auto">
          <a:xfrm>
            <a:off x="-3" y="355835"/>
            <a:ext cx="12192000" cy="584775"/>
          </a:xfrm>
          <a:prstGeom prst="rect">
            <a:avLst/>
          </a:prstGeom>
          <a:noFill/>
          <a:ln>
            <a:noFill/>
          </a:ln>
          <a:effectLst/>
        </p:spPr>
        <p:txBody>
          <a:bodyPr vert="horz" wrap="square" lIns="91440" tIns="45720" rIns="91440" bIns="45720" numCol="1" anchor="ctr" anchorCtr="0" compatLnSpc="1">
            <a:spAutoFit/>
          </a:bodyPr>
          <a:lstStyle>
            <a:lvl1pPr indent="266700" eaLnBrk="0" fontAlgn="base" hangingPunct="0">
              <a:spcBef>
                <a:spcPct val="0"/>
              </a:spcBef>
              <a:spcAft>
                <a:spcPct val="0"/>
              </a:spcAft>
              <a:tabLst>
                <a:tab pos="2514600" algn="l"/>
              </a:tabLst>
              <a:defRPr>
                <a:solidFill>
                  <a:schemeClr val="tx1"/>
                </a:solidFill>
                <a:latin typeface="Arial" panose="020B0604020202020204" pitchFamily="34" charset="0"/>
              </a:defRPr>
            </a:lvl1pPr>
            <a:lvl2pPr eaLnBrk="0" fontAlgn="base" hangingPunct="0">
              <a:spcBef>
                <a:spcPct val="0"/>
              </a:spcBef>
              <a:spcAft>
                <a:spcPct val="0"/>
              </a:spcAft>
              <a:tabLst>
                <a:tab pos="2514600" algn="l"/>
              </a:tabLst>
              <a:defRPr>
                <a:solidFill>
                  <a:schemeClr val="tx1"/>
                </a:solidFill>
                <a:latin typeface="Arial" panose="020B0604020202020204" pitchFamily="34" charset="0"/>
              </a:defRPr>
            </a:lvl2pPr>
            <a:lvl3pPr eaLnBrk="0" fontAlgn="base" hangingPunct="0">
              <a:spcBef>
                <a:spcPct val="0"/>
              </a:spcBef>
              <a:spcAft>
                <a:spcPct val="0"/>
              </a:spcAft>
              <a:tabLst>
                <a:tab pos="2514600" algn="l"/>
              </a:tabLst>
              <a:defRPr>
                <a:solidFill>
                  <a:schemeClr val="tx1"/>
                </a:solidFill>
                <a:latin typeface="Arial" panose="020B0604020202020204" pitchFamily="34" charset="0"/>
              </a:defRPr>
            </a:lvl3pPr>
            <a:lvl4pPr eaLnBrk="0" fontAlgn="base" hangingPunct="0">
              <a:spcBef>
                <a:spcPct val="0"/>
              </a:spcBef>
              <a:spcAft>
                <a:spcPct val="0"/>
              </a:spcAft>
              <a:tabLst>
                <a:tab pos="2514600" algn="l"/>
              </a:tabLst>
              <a:defRPr>
                <a:solidFill>
                  <a:schemeClr val="tx1"/>
                </a:solidFill>
                <a:latin typeface="Arial" panose="020B0604020202020204" pitchFamily="34" charset="0"/>
              </a:defRPr>
            </a:lvl4pPr>
            <a:lvl5pPr eaLnBrk="0" fontAlgn="base" hangingPunct="0">
              <a:spcBef>
                <a:spcPct val="0"/>
              </a:spcBef>
              <a:spcAft>
                <a:spcPct val="0"/>
              </a:spcAft>
              <a:tabLst>
                <a:tab pos="2514600" algn="l"/>
              </a:tabLst>
              <a:defRPr>
                <a:solidFill>
                  <a:schemeClr val="tx1"/>
                </a:solidFill>
                <a:latin typeface="Arial" panose="020B0604020202020204" pitchFamily="34" charset="0"/>
              </a:defRPr>
            </a:lvl5pPr>
            <a:lvl6pPr eaLnBrk="0" fontAlgn="base" hangingPunct="0">
              <a:spcBef>
                <a:spcPct val="0"/>
              </a:spcBef>
              <a:spcAft>
                <a:spcPct val="0"/>
              </a:spcAft>
              <a:tabLst>
                <a:tab pos="2514600" algn="l"/>
              </a:tabLst>
              <a:defRPr>
                <a:solidFill>
                  <a:schemeClr val="tx1"/>
                </a:solidFill>
                <a:latin typeface="Arial" panose="020B0604020202020204" pitchFamily="34" charset="0"/>
              </a:defRPr>
            </a:lvl6pPr>
            <a:lvl7pPr eaLnBrk="0" fontAlgn="base" hangingPunct="0">
              <a:spcBef>
                <a:spcPct val="0"/>
              </a:spcBef>
              <a:spcAft>
                <a:spcPct val="0"/>
              </a:spcAft>
              <a:tabLst>
                <a:tab pos="2514600" algn="l"/>
              </a:tabLst>
              <a:defRPr>
                <a:solidFill>
                  <a:schemeClr val="tx1"/>
                </a:solidFill>
                <a:latin typeface="Arial" panose="020B0604020202020204" pitchFamily="34" charset="0"/>
              </a:defRPr>
            </a:lvl7pPr>
            <a:lvl8pPr eaLnBrk="0" fontAlgn="base" hangingPunct="0">
              <a:spcBef>
                <a:spcPct val="0"/>
              </a:spcBef>
              <a:spcAft>
                <a:spcPct val="0"/>
              </a:spcAft>
              <a:tabLst>
                <a:tab pos="2514600" algn="l"/>
              </a:tabLst>
              <a:defRPr>
                <a:solidFill>
                  <a:schemeClr val="tx1"/>
                </a:solidFill>
                <a:latin typeface="Arial" panose="020B0604020202020204" pitchFamily="34" charset="0"/>
              </a:defRPr>
            </a:lvl8pPr>
            <a:lvl9pPr eaLnBrk="0" fontAlgn="base" hangingPunct="0">
              <a:spcBef>
                <a:spcPct val="0"/>
              </a:spcBef>
              <a:spcAft>
                <a:spcPct val="0"/>
              </a:spcAft>
              <a:tabLst>
                <a:tab pos="25146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514600" algn="l"/>
              </a:tabLst>
            </a:pPr>
            <a:r>
              <a:rPr kumimoji="0" lang="zh-CN" altLang="en-US" sz="3200" b="0" i="0"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信息检索提炼</a:t>
            </a:r>
            <a:r>
              <a:rPr kumimoji="0" lang="zh-CN" altLang="en-US" sz="3200" b="1" i="0" u="none" strike="noStrike" cap="none" normalizeH="0" baseline="0" smtClean="0">
                <a:ln>
                  <a:noFill/>
                </a:ln>
                <a:solidFill>
                  <a:srgbClr val="0000CC"/>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3200" b="1" i="1" u="none" strike="noStrike" cap="none" normalizeH="0" baseline="0" smtClean="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rPr>
              <a:t>3</a:t>
            </a:r>
            <a:r>
              <a:rPr kumimoji="0" lang="zh-CN" altLang="en-US" sz="3200" b="0" i="0" u="none" strike="noStrike" cap="none" normalizeH="0" baseline="0" smtClean="0">
                <a:ln>
                  <a:noFill/>
                </a:ln>
                <a:solidFill>
                  <a:srgbClr val="0000CC"/>
                </a:solidFill>
                <a:effectLst/>
                <a:latin typeface="黑体" panose="02010609060101010101" pitchFamily="49" charset="-122"/>
                <a:ea typeface="黑体" panose="02010609060101010101" pitchFamily="49" charset="-122"/>
                <a:cs typeface="Times New Roman" panose="02020603050405020304" pitchFamily="18" charset="0"/>
              </a:rPr>
              <a:t>方法</a:t>
            </a:r>
            <a:r>
              <a:rPr kumimoji="0" lang="zh-CN" altLang="en-US" sz="3200" b="1" i="0" u="none" strike="noStrike" cap="none" normalizeH="0" baseline="0" smtClean="0">
                <a:ln>
                  <a:noFill/>
                </a:ln>
                <a:solidFill>
                  <a:srgbClr val="0000CC"/>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3200" b="0" i="0" u="none" strike="noStrike" cap="none" normalizeH="0" baseline="0" smtClean="0">
              <a:ln>
                <a:noFill/>
              </a:ln>
              <a:solidFill>
                <a:srgbClr val="0000CC"/>
              </a:solidFill>
              <a:effectLst/>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311" name=""/>
        <p:cNvGrpSpPr/>
        <p:nvPr/>
      </p:nvGrpSpPr>
      <p:grpSpPr>
        <a:xfrm>
          <a:off x="0" y="0"/>
          <a:ext cx="0" cy="0"/>
          <a:chOff x="0" y="0"/>
          <a:chExt cx="0" cy="0"/>
        </a:xfrm>
      </p:grpSpPr>
      <p:sp>
        <p:nvSpPr>
          <p:cNvPr id="1048796" name="矩形 1"/>
          <p:cNvSpPr/>
          <p:nvPr/>
        </p:nvSpPr>
        <p:spPr>
          <a:xfrm>
            <a:off x="272716" y="96597"/>
            <a:ext cx="11630526" cy="830997"/>
          </a:xfrm>
          <a:prstGeom prst="rect">
            <a:avLst/>
          </a:prstGeom>
        </p:spPr>
        <p:txBody>
          <a:bodyPr wrap="square">
            <a:spAutoFit/>
          </a:bodyPr>
          <a:lstStyle/>
          <a:p>
            <a:pPr indent="266700" algn="just">
              <a:spcAft>
                <a:spcPct val="0"/>
              </a:spcAft>
              <a:tabLst>
                <a:tab pos="2514600" algn="l"/>
              </a:tabLst>
            </a:pPr>
            <a:r>
              <a:rPr lang="zh-CN" altLang="zh-CN" sz="2400">
                <a:solidFill>
                  <a:srgbClr val="FF0000"/>
                </a:solidFill>
              </a:rPr>
              <a:t>【</a:t>
            </a:r>
            <a:r>
              <a:rPr lang="zh-CN" altLang="zh-CN" sz="2400" smtClean="0">
                <a:solidFill>
                  <a:srgbClr val="FF0000"/>
                </a:solidFill>
              </a:rPr>
              <a:t>20</a:t>
            </a:r>
            <a:r>
              <a:rPr lang="en-US" altLang="zh-CN" sz="2400" smtClean="0">
                <a:solidFill>
                  <a:srgbClr val="FF0000"/>
                </a:solidFill>
              </a:rPr>
              <a:t>19</a:t>
            </a:r>
            <a:r>
              <a:rPr lang="zh-CN" altLang="zh-CN" sz="2400" smtClean="0">
                <a:solidFill>
                  <a:srgbClr val="FF0000"/>
                </a:solidFill>
              </a:rPr>
              <a:t>年高考</a:t>
            </a:r>
            <a:r>
              <a:rPr lang="zh-CN" altLang="en-US" sz="2400" smtClean="0">
                <a:solidFill>
                  <a:srgbClr val="FF0000"/>
                </a:solidFill>
              </a:rPr>
              <a:t>北京卷</a:t>
            </a:r>
            <a:r>
              <a:rPr lang="en-US" altLang="zh-CN" sz="2400">
                <a:solidFill>
                  <a:srgbClr val="FF0000"/>
                </a:solidFill>
              </a:rPr>
              <a:t>《</a:t>
            </a:r>
            <a:r>
              <a:rPr lang="zh-CN" altLang="zh-CN" sz="2400">
                <a:solidFill>
                  <a:srgbClr val="FF0000"/>
                </a:solidFill>
              </a:rPr>
              <a:t>北京的</a:t>
            </a:r>
            <a:r>
              <a:rPr lang="en-US" altLang="zh-CN" sz="2400">
                <a:solidFill>
                  <a:srgbClr val="FF0000"/>
                </a:solidFill>
              </a:rPr>
              <a:t>“</a:t>
            </a:r>
            <a:r>
              <a:rPr lang="zh-CN" altLang="zh-CN" sz="2400">
                <a:solidFill>
                  <a:srgbClr val="FF0000"/>
                </a:solidFill>
              </a:rPr>
              <a:t>大</a:t>
            </a:r>
            <a:r>
              <a:rPr lang="en-US" altLang="zh-CN" sz="2400">
                <a:solidFill>
                  <a:srgbClr val="FF0000"/>
                </a:solidFill>
              </a:rPr>
              <a:t>”</a:t>
            </a:r>
            <a:r>
              <a:rPr lang="zh-CN" altLang="zh-CN" sz="2400">
                <a:solidFill>
                  <a:srgbClr val="FF0000"/>
                </a:solidFill>
              </a:rPr>
              <a:t>与</a:t>
            </a:r>
            <a:r>
              <a:rPr lang="en-US" altLang="zh-CN" sz="2400">
                <a:solidFill>
                  <a:srgbClr val="FF0000"/>
                </a:solidFill>
              </a:rPr>
              <a:t>“</a:t>
            </a:r>
            <a:r>
              <a:rPr lang="zh-CN" altLang="zh-CN" sz="2400">
                <a:solidFill>
                  <a:srgbClr val="FF0000"/>
                </a:solidFill>
              </a:rPr>
              <a:t>深</a:t>
            </a:r>
            <a:r>
              <a:rPr lang="en-US" altLang="zh-CN" sz="2400">
                <a:solidFill>
                  <a:srgbClr val="FF0000"/>
                </a:solidFill>
              </a:rPr>
              <a:t>” 》</a:t>
            </a:r>
            <a:r>
              <a:rPr lang="zh-CN" altLang="zh-CN" sz="2400">
                <a:solidFill>
                  <a:srgbClr val="FF0000"/>
                </a:solidFill>
              </a:rPr>
              <a:t>】</a:t>
            </a:r>
            <a:r>
              <a:rPr lang="zh-CN" altLang="zh-CN" sz="2400" kern="100" smtClean="0">
                <a:latin typeface="Times New Roman" panose="02020603050405020304" pitchFamily="18" charset="0"/>
                <a:ea typeface="黑体" panose="02010609060101010101" pitchFamily="49" charset="-122"/>
                <a:cs typeface="Times New Roman" panose="02020603050405020304" pitchFamily="18" charset="0"/>
              </a:rPr>
              <a:t>作者</a:t>
            </a:r>
            <a:r>
              <a:rPr lang="zh-CN" altLang="zh-CN" sz="2400" kern="100">
                <a:latin typeface="Times New Roman" panose="02020603050405020304" pitchFamily="18" charset="0"/>
                <a:ea typeface="黑体" panose="02010609060101010101" pitchFamily="49" charset="-122"/>
                <a:cs typeface="Times New Roman" panose="02020603050405020304" pitchFamily="18" charset="0"/>
              </a:rPr>
              <a:t>为什么说</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ea typeface="黑体" panose="02010609060101010101" pitchFamily="49" charset="-122"/>
                <a:cs typeface="Times New Roman" panose="02020603050405020304" pitchFamily="18" charset="0"/>
              </a:rPr>
              <a:t>你在没有走进这些胡同人家之前</a:t>
            </a:r>
            <a:r>
              <a:rPr lang="zh-CN" altLang="zh-CN" sz="2400" kern="100">
                <a:latin typeface="宋体" panose="02010600030101010101" pitchFamily="2" charset="-122"/>
                <a:ea typeface="黑体" panose="02010609060101010101" pitchFamily="49" charset="-122"/>
                <a:cs typeface="黑体" panose="02010609060101010101" pitchFamily="49" charset="-122"/>
              </a:rPr>
              <a:t>，</a:t>
            </a:r>
            <a:r>
              <a:rPr lang="zh-CN" altLang="zh-CN" sz="2400" kern="100">
                <a:latin typeface="Times New Roman" panose="02020603050405020304" pitchFamily="18" charset="0"/>
                <a:ea typeface="黑体" panose="02010609060101010101" pitchFamily="49" charset="-122"/>
                <a:cs typeface="Times New Roman" panose="02020603050405020304" pitchFamily="18" charset="0"/>
              </a:rPr>
              <a:t>关于北京文化的理解</a:t>
            </a:r>
            <a:r>
              <a:rPr lang="zh-CN" altLang="zh-CN" sz="2400" kern="100">
                <a:latin typeface="宋体" panose="02010600030101010101" pitchFamily="2" charset="-122"/>
                <a:ea typeface="黑体" panose="02010609060101010101" pitchFamily="49" charset="-122"/>
                <a:cs typeface="黑体" panose="02010609060101010101" pitchFamily="49" charset="-122"/>
              </a:rPr>
              <a:t>，</a:t>
            </a:r>
            <a:r>
              <a:rPr lang="zh-CN" altLang="zh-CN" sz="2400" kern="100">
                <a:latin typeface="Times New Roman" panose="02020603050405020304" pitchFamily="18" charset="0"/>
                <a:ea typeface="黑体" panose="02010609060101010101" pitchFamily="49" charset="-122"/>
                <a:cs typeface="Times New Roman" panose="02020603050405020304" pitchFamily="18" charset="0"/>
              </a:rPr>
              <a:t>是不便言深的</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ea typeface="黑体" panose="02010609060101010101" pitchFamily="49" charset="-122"/>
                <a:cs typeface="Times New Roman" panose="02020603050405020304" pitchFamily="18" charset="0"/>
              </a:rPr>
              <a:t>？请结合上下文具体说明。</a:t>
            </a:r>
            <a:r>
              <a:rPr lang="en-US" altLang="zh-CN" sz="2400" kern="100">
                <a:latin typeface="Times New Roman" panose="02020603050405020304" pitchFamily="18" charset="0"/>
                <a:cs typeface="Courier New" panose="02070309020205020404" pitchFamily="49" charset="0"/>
              </a:rPr>
              <a:t>(6</a:t>
            </a:r>
            <a:r>
              <a:rPr lang="zh-CN" altLang="zh-CN" sz="2400" kern="100">
                <a:latin typeface="Times New Roman" panose="02020603050405020304" pitchFamily="18" charset="0"/>
                <a:cs typeface="Times New Roman" panose="02020603050405020304" pitchFamily="18" charset="0"/>
              </a:rPr>
              <a:t>分</a:t>
            </a:r>
            <a:r>
              <a:rPr lang="en-US" altLang="zh-CN" sz="2400" kern="100">
                <a:latin typeface="Times New Roman" panose="02020603050405020304" pitchFamily="18" charset="0"/>
                <a:cs typeface="Courier New" panose="02070309020205020404" pitchFamily="49" charset="0"/>
              </a:rPr>
              <a:t>)</a:t>
            </a:r>
            <a:endParaRPr lang="zh-CN" altLang="zh-CN" sz="2400" kern="100">
              <a:latin typeface="宋体" panose="02010600030101010101" pitchFamily="2" charset="-122"/>
              <a:cs typeface="Courier New" panose="02070309020205020404" pitchFamily="49" charset="0"/>
            </a:endParaRPr>
          </a:p>
        </p:txBody>
      </p:sp>
      <p:sp>
        <p:nvSpPr>
          <p:cNvPr id="1048797" name="矩形 2"/>
          <p:cNvSpPr/>
          <p:nvPr/>
        </p:nvSpPr>
        <p:spPr>
          <a:xfrm>
            <a:off x="128337" y="911552"/>
            <a:ext cx="11919284" cy="6001643"/>
          </a:xfrm>
          <a:prstGeom prst="rect">
            <a:avLst/>
          </a:prstGeom>
        </p:spPr>
        <p:txBody>
          <a:bodyPr wrap="square">
            <a:spAutoFit/>
          </a:bodyPr>
          <a:lstStyle/>
          <a:p>
            <a:pPr indent="266700" algn="just">
              <a:spcAft>
                <a:spcPct val="0"/>
              </a:spcAft>
              <a:tabLst>
                <a:tab pos="2514600" algn="l"/>
              </a:tabLst>
            </a:pPr>
            <a:r>
              <a:rPr lang="zh-CN" altLang="zh-CN" sz="2400" kern="100">
                <a:latin typeface="宋体" panose="02010600030101010101" pitchFamily="2" charset="-122"/>
                <a:ea typeface="楷体_GB2312" pitchFamily="49" charset="-122"/>
                <a:cs typeface="Times New Roman" panose="02020603050405020304" pitchFamily="18" charset="0"/>
              </a:rPr>
              <a:t>⑥</a:t>
            </a:r>
            <a:r>
              <a:rPr lang="zh-CN" altLang="zh-CN" sz="2400" kern="100">
                <a:latin typeface="Times New Roman" panose="02020603050405020304" pitchFamily="18" charset="0"/>
                <a:ea typeface="楷体_GB2312" pitchFamily="49" charset="-122"/>
                <a:cs typeface="Times New Roman" panose="02020603050405020304" pitchFamily="18" charset="0"/>
              </a:rPr>
              <a:t>直到此时</a:t>
            </a:r>
            <a:r>
              <a:rPr lang="zh-CN" altLang="zh-CN" sz="2400" kern="100">
                <a:latin typeface="宋体" panose="02010600030101010101" pitchFamily="2" charset="-122"/>
                <a:ea typeface="楷体_GB2312" pitchFamily="49" charset="-122"/>
                <a:cs typeface="楷体_GB2312" pitchFamily="49" charset="-122"/>
              </a:rPr>
              <a:t>，你还未走进胡同，看那些个精致的四合院和拥塞不堪的大小杂院。</a:t>
            </a:r>
            <a:r>
              <a:rPr lang="zh-CN" altLang="zh-CN" sz="2400" kern="100">
                <a:solidFill>
                  <a:srgbClr val="FF0000"/>
                </a:solidFill>
                <a:latin typeface="宋体" panose="02010600030101010101" pitchFamily="2" charset="-122"/>
                <a:ea typeface="楷体_GB2312" pitchFamily="49" charset="-122"/>
                <a:cs typeface="楷体_GB2312" pitchFamily="49" charset="-122"/>
              </a:rPr>
              <a:t>胡同人家是</a:t>
            </a:r>
            <a:r>
              <a:rPr lang="zh-CN" altLang="zh-CN" sz="2400" kern="100">
                <a:solidFill>
                  <a:srgbClr val="0000CC"/>
                </a:solidFill>
                <a:latin typeface="宋体" panose="02010600030101010101" pitchFamily="2" charset="-122"/>
                <a:ea typeface="楷体_GB2312" pitchFamily="49" charset="-122"/>
                <a:cs typeface="楷体_GB2312" pitchFamily="49" charset="-122"/>
              </a:rPr>
              <a:t>北京文化</a:t>
            </a:r>
            <a:r>
              <a:rPr lang="zh-CN" altLang="zh-CN" sz="2400" kern="100">
                <a:solidFill>
                  <a:srgbClr val="FF0000"/>
                </a:solidFill>
                <a:latin typeface="宋体" panose="02010600030101010101" pitchFamily="2" charset="-122"/>
                <a:ea typeface="楷体_GB2312" pitchFamily="49" charset="-122"/>
                <a:cs typeface="楷体_GB2312" pitchFamily="49" charset="-122"/>
              </a:rPr>
              <a:t>的保存者。</a:t>
            </a:r>
            <a:r>
              <a:rPr lang="zh-CN" altLang="zh-CN" sz="2400" kern="100">
                <a:solidFill>
                  <a:srgbClr val="0000CC"/>
                </a:solidFill>
                <a:latin typeface="宋体" panose="02010600030101010101" pitchFamily="2" charset="-122"/>
                <a:ea typeface="楷体_GB2312" pitchFamily="49" charset="-122"/>
                <a:cs typeface="楷体_GB2312" pitchFamily="49" charset="-122"/>
              </a:rPr>
              <a:t>四合院是一种人生境界，有形呈现的人生境界，生动地展示着北京市民的安分、平和，彼此间的有限依存和有节制的呼应。</a:t>
            </a:r>
            <a:r>
              <a:rPr lang="zh-CN" altLang="zh-CN" sz="2400" kern="100">
                <a:latin typeface="宋体" panose="02010600030101010101" pitchFamily="2" charset="-122"/>
                <a:ea typeface="楷体_GB2312" pitchFamily="49" charset="-122"/>
                <a:cs typeface="楷体_GB2312" pitchFamily="49" charset="-122"/>
              </a:rPr>
              <a:t>老舍《四世同堂》中的英国人表述其对中国式家庭关系层次的印象：</a:t>
            </a:r>
            <a:r>
              <a:rPr lang="zh-CN" altLang="zh-CN" sz="2400" kern="100">
                <a:latin typeface="宋体" panose="02010600030101010101" pitchFamily="2" charset="-122"/>
                <a:cs typeface="楷体_GB2312" pitchFamily="49" charset="-122"/>
              </a:rPr>
              <a:t>“</a:t>
            </a:r>
            <a:r>
              <a:rPr lang="zh-CN" altLang="zh-CN" sz="2400" kern="100">
                <a:latin typeface="宋体" panose="02010600030101010101" pitchFamily="2" charset="-122"/>
                <a:ea typeface="楷体_GB2312" pitchFamily="49" charset="-122"/>
                <a:cs typeface="楷体_GB2312" pitchFamily="49" charset="-122"/>
              </a:rPr>
              <a:t>在这奇怪的一家子里，似乎每个人都忠于他的时代，同时又不激烈的拒绝别人的时代，他们把不同的时代糅到了一块，像用许</a:t>
            </a:r>
            <a:r>
              <a:rPr lang="zh-CN" altLang="zh-CN" sz="2400" kern="100">
                <a:latin typeface="Times New Roman" panose="02020603050405020304" pitchFamily="18" charset="0"/>
                <a:ea typeface="楷体_GB2312" pitchFamily="49" charset="-122"/>
                <a:cs typeface="Times New Roman" panose="02020603050405020304" pitchFamily="18" charset="0"/>
              </a:rPr>
              <a:t>多味药揉成的一个药丸似的。他们都顺从着历史</a:t>
            </a:r>
            <a:r>
              <a:rPr lang="zh-CN" altLang="zh-CN" sz="2400" kern="100">
                <a:latin typeface="宋体" panose="02010600030101010101" pitchFamily="2" charset="-122"/>
                <a:ea typeface="楷体_GB2312" pitchFamily="49" charset="-122"/>
                <a:cs typeface="楷体_GB2312" pitchFamily="49" charset="-122"/>
              </a:rPr>
              <a:t>，同时又似乎抗拒着历史。他们各有各的文化，而又彼此宽容，彼此体谅，他们都往前走又像都往后退。</a:t>
            </a:r>
            <a:r>
              <a:rPr lang="zh-CN" altLang="zh-CN" sz="2400" kern="100">
                <a:latin typeface="宋体" panose="02010600030101010101" pitchFamily="2" charset="-122"/>
                <a:cs typeface="楷体_GB2312" pitchFamily="49" charset="-122"/>
              </a:rPr>
              <a:t>”</a:t>
            </a:r>
            <a:r>
              <a:rPr lang="zh-CN" altLang="zh-CN" sz="2400" kern="100">
                <a:latin typeface="宋体" panose="02010600030101010101" pitchFamily="2" charset="-122"/>
                <a:ea typeface="楷体_GB2312" pitchFamily="49" charset="-122"/>
                <a:cs typeface="楷体_GB2312" pitchFamily="49" charset="-122"/>
              </a:rPr>
              <a:t>这种关系结构，推而广之即至街坊、邻里。</a:t>
            </a:r>
            <a:r>
              <a:rPr lang="zh-CN" altLang="zh-CN" sz="2400" kern="100">
                <a:latin typeface="宋体" panose="02010600030101010101" pitchFamily="2" charset="-122"/>
                <a:cs typeface="楷体_GB2312" pitchFamily="49" charset="-122"/>
              </a:rPr>
              <a:t>“</a:t>
            </a:r>
            <a:r>
              <a:rPr lang="zh-CN" altLang="zh-CN" sz="2400" kern="100">
                <a:latin typeface="宋体" panose="02010600030101010101" pitchFamily="2" charset="-122"/>
                <a:ea typeface="楷体_GB2312" pitchFamily="49" charset="-122"/>
                <a:cs typeface="楷体_GB2312" pitchFamily="49" charset="-122"/>
              </a:rPr>
              <a:t>四世同堂</a:t>
            </a:r>
            <a:r>
              <a:rPr lang="zh-CN" altLang="zh-CN" sz="2400" kern="100">
                <a:latin typeface="宋体" panose="02010600030101010101" pitchFamily="2" charset="-122"/>
                <a:cs typeface="楷体_GB2312" pitchFamily="49" charset="-122"/>
              </a:rPr>
              <a:t>”</a:t>
            </a:r>
            <a:r>
              <a:rPr lang="zh-CN" altLang="zh-CN" sz="2400" kern="100">
                <a:latin typeface="宋体" panose="02010600030101010101" pitchFamily="2" charset="-122"/>
                <a:ea typeface="楷体_GB2312" pitchFamily="49" charset="-122"/>
                <a:cs typeface="楷体_GB2312" pitchFamily="49" charset="-122"/>
              </a:rPr>
              <a:t>是胡同里老辈人的理想，包含其中的</a:t>
            </a:r>
            <a:r>
              <a:rPr lang="zh-CN" altLang="zh-CN" sz="2400" kern="100">
                <a:latin typeface="宋体" panose="02010600030101010101" pitchFamily="2" charset="-122"/>
                <a:cs typeface="楷体_GB2312" pitchFamily="49" charset="-122"/>
              </a:rPr>
              <a:t>“</a:t>
            </a:r>
            <a:r>
              <a:rPr lang="zh-CN" altLang="zh-CN" sz="2400" kern="100">
                <a:latin typeface="宋体" panose="02010600030101010101" pitchFamily="2" charset="-122"/>
                <a:ea typeface="楷体_GB2312" pitchFamily="49" charset="-122"/>
                <a:cs typeface="楷体_GB2312" pitchFamily="49" charset="-122"/>
              </a:rPr>
              <a:t>和合</a:t>
            </a:r>
            <a:r>
              <a:rPr lang="zh-CN" altLang="zh-CN" sz="2400" kern="100">
                <a:latin typeface="宋体" panose="02010600030101010101" pitchFamily="2" charset="-122"/>
                <a:cs typeface="楷体_GB2312" pitchFamily="49" charset="-122"/>
              </a:rPr>
              <a:t>”</a:t>
            </a:r>
            <a:r>
              <a:rPr lang="zh-CN" altLang="zh-CN" sz="2400" kern="100">
                <a:latin typeface="宋体" panose="02010600030101010101" pitchFamily="2" charset="-122"/>
                <a:ea typeface="楷体_GB2312" pitchFamily="49" charset="-122"/>
                <a:cs typeface="楷体_GB2312" pitchFamily="49" charset="-122"/>
              </a:rPr>
              <a:t>也被用以构造胡同秩序。</a:t>
            </a:r>
            <a:r>
              <a:rPr lang="zh-CN" altLang="zh-CN" sz="2400" kern="100">
                <a:solidFill>
                  <a:srgbClr val="FF0000"/>
                </a:solidFill>
                <a:latin typeface="宋体" panose="02010600030101010101" pitchFamily="2" charset="-122"/>
                <a:ea typeface="楷体_GB2312" pitchFamily="49" charset="-122"/>
                <a:cs typeface="楷体_GB2312" pitchFamily="49" charset="-122"/>
              </a:rPr>
              <a:t>厚积于北京的胡同、四合院中的</a:t>
            </a:r>
            <a:r>
              <a:rPr lang="zh-CN" altLang="zh-CN" sz="2400" kern="100">
                <a:solidFill>
                  <a:srgbClr val="0000CC"/>
                </a:solidFill>
                <a:latin typeface="宋体" panose="02010600030101010101" pitchFamily="2" charset="-122"/>
                <a:ea typeface="楷体_GB2312" pitchFamily="49" charset="-122"/>
                <a:cs typeface="楷体_GB2312" pitchFamily="49" charset="-122"/>
              </a:rPr>
              <a:t>文化</a:t>
            </a:r>
            <a:r>
              <a:rPr lang="zh-CN" altLang="zh-CN" sz="2400" kern="100">
                <a:solidFill>
                  <a:srgbClr val="FF0000"/>
                </a:solidFill>
                <a:latin typeface="宋体" panose="02010600030101010101" pitchFamily="2" charset="-122"/>
                <a:ea typeface="楷体_GB2312" pitchFamily="49" charset="-122"/>
                <a:cs typeface="楷体_GB2312" pitchFamily="49" charset="-122"/>
              </a:rPr>
              <a:t>，是理解、描述中国历史的重要材料。不但故宫、天安门，而且那些</a:t>
            </a:r>
            <a:r>
              <a:rPr lang="zh-CN" altLang="zh-CN" sz="2400" kern="100">
                <a:solidFill>
                  <a:srgbClr val="0000CC"/>
                </a:solidFill>
                <a:latin typeface="宋体" panose="02010600030101010101" pitchFamily="2" charset="-122"/>
                <a:ea typeface="楷体_GB2312" pitchFamily="49" charset="-122"/>
                <a:cs typeface="楷体_GB2312" pitchFamily="49" charset="-122"/>
              </a:rPr>
              <a:t>幸运地保存下来的每一座普通民居</a:t>
            </a:r>
            <a:r>
              <a:rPr lang="zh-CN" altLang="zh-CN" sz="2400" kern="100">
                <a:solidFill>
                  <a:srgbClr val="FF0000"/>
                </a:solidFill>
                <a:latin typeface="宋体" panose="02010600030101010101" pitchFamily="2" charset="-122"/>
                <a:ea typeface="楷体_GB2312" pitchFamily="49" charset="-122"/>
                <a:cs typeface="楷体_GB2312" pitchFamily="49" charset="-122"/>
              </a:rPr>
              <a:t>，都是实物历史，是凝结于砖石的</a:t>
            </a:r>
            <a:r>
              <a:rPr lang="zh-CN" altLang="zh-CN" sz="2400" kern="100">
                <a:solidFill>
                  <a:srgbClr val="0000CC"/>
                </a:solidFill>
                <a:latin typeface="宋体" panose="02010600030101010101" pitchFamily="2" charset="-122"/>
                <a:ea typeface="楷体_GB2312" pitchFamily="49" charset="-122"/>
                <a:cs typeface="楷体_GB2312" pitchFamily="49" charset="-122"/>
              </a:rPr>
              <a:t>历史文化</a:t>
            </a:r>
            <a:r>
              <a:rPr lang="zh-CN" altLang="zh-CN" sz="2400" kern="100">
                <a:solidFill>
                  <a:srgbClr val="FF0000"/>
                </a:solidFill>
                <a:latin typeface="宋体" panose="02010600030101010101" pitchFamily="2" charset="-122"/>
                <a:ea typeface="楷体_GB2312" pitchFamily="49" charset="-122"/>
                <a:cs typeface="楷体_GB2312" pitchFamily="49" charset="-122"/>
              </a:rPr>
              <a:t>。</a:t>
            </a:r>
            <a:r>
              <a:rPr lang="zh-CN" altLang="zh-CN" sz="2400" u="sng" kern="100">
                <a:latin typeface="Times New Roman" panose="02020603050405020304" pitchFamily="18" charset="0"/>
                <a:ea typeface="楷体_GB2312" pitchFamily="49" charset="-122"/>
                <a:cs typeface="Times New Roman" panose="02020603050405020304" pitchFamily="18" charset="0"/>
              </a:rPr>
              <a:t>你在没有走进这些胡同人家之前</a:t>
            </a:r>
            <a:r>
              <a:rPr lang="zh-CN" altLang="zh-CN" sz="2400" u="sng" kern="100">
                <a:latin typeface="宋体" panose="02010600030101010101" pitchFamily="2" charset="-122"/>
                <a:ea typeface="楷体_GB2312" pitchFamily="49" charset="-122"/>
                <a:cs typeface="楷体_GB2312" pitchFamily="49" charset="-122"/>
              </a:rPr>
              <a:t>，</a:t>
            </a:r>
            <a:r>
              <a:rPr lang="zh-CN" altLang="zh-CN" sz="2400" u="sng" kern="100">
                <a:latin typeface="Times New Roman" panose="02020603050405020304" pitchFamily="18" charset="0"/>
                <a:ea typeface="楷体_GB2312" pitchFamily="49" charset="-122"/>
                <a:cs typeface="Times New Roman" panose="02020603050405020304" pitchFamily="18" charset="0"/>
              </a:rPr>
              <a:t>关于北京文化的理解</a:t>
            </a:r>
            <a:r>
              <a:rPr lang="zh-CN" altLang="zh-CN" sz="2400" u="sng" kern="100">
                <a:latin typeface="宋体" panose="02010600030101010101" pitchFamily="2" charset="-122"/>
                <a:ea typeface="楷体_GB2312" pitchFamily="49" charset="-122"/>
                <a:cs typeface="楷体_GB2312" pitchFamily="49" charset="-122"/>
              </a:rPr>
              <a:t>，</a:t>
            </a:r>
            <a:r>
              <a:rPr lang="zh-CN" altLang="zh-CN" sz="2400" u="sng" kern="100">
                <a:latin typeface="Times New Roman" panose="02020603050405020304" pitchFamily="18" charset="0"/>
                <a:ea typeface="楷体_GB2312" pitchFamily="49" charset="-122"/>
                <a:cs typeface="Times New Roman" panose="02020603050405020304" pitchFamily="18" charset="0"/>
              </a:rPr>
              <a:t>是不便言深的</a:t>
            </a:r>
            <a:r>
              <a:rPr lang="zh-CN" altLang="zh-CN" sz="2400" kern="100">
                <a:latin typeface="Times New Roman" panose="02020603050405020304" pitchFamily="18" charset="0"/>
                <a:ea typeface="楷体_GB2312" pitchFamily="49" charset="-122"/>
                <a:cs typeface="Times New Roman" panose="02020603050405020304" pitchFamily="18" charset="0"/>
              </a:rPr>
              <a:t>。</a:t>
            </a:r>
            <a:endParaRPr lang="zh-CN" altLang="zh-CN" sz="2400" kern="100">
              <a:latin typeface="宋体" panose="02010600030101010101" pitchFamily="2" charset="-122"/>
              <a:cs typeface="Courier New" panose="02070309020205020404" pitchFamily="49" charset="0"/>
            </a:endParaRPr>
          </a:p>
          <a:p>
            <a:pPr indent="266700" algn="just">
              <a:spcAft>
                <a:spcPct val="0"/>
              </a:spcAft>
              <a:tabLst>
                <a:tab pos="2514600" algn="l"/>
              </a:tabLst>
            </a:pPr>
            <a:r>
              <a:rPr lang="zh-CN" altLang="zh-CN" sz="2400" kern="100">
                <a:latin typeface="宋体" panose="02010600030101010101" pitchFamily="2" charset="-122"/>
                <a:ea typeface="楷体_GB2312" pitchFamily="49" charset="-122"/>
                <a:cs typeface="Times New Roman" panose="02020603050405020304" pitchFamily="18" charset="0"/>
              </a:rPr>
              <a:t>⑦</a:t>
            </a:r>
            <a:r>
              <a:rPr lang="zh-CN" altLang="zh-CN" sz="2400" kern="100">
                <a:latin typeface="Times New Roman" panose="02020603050405020304" pitchFamily="18" charset="0"/>
                <a:ea typeface="楷体_GB2312" pitchFamily="49" charset="-122"/>
                <a:cs typeface="Times New Roman" panose="02020603050405020304" pitchFamily="18" charset="0"/>
              </a:rPr>
              <a:t>就这样</a:t>
            </a:r>
            <a:r>
              <a:rPr lang="zh-CN" altLang="zh-CN" sz="2400" kern="100">
                <a:latin typeface="宋体" panose="02010600030101010101" pitchFamily="2" charset="-122"/>
                <a:ea typeface="楷体_GB2312" pitchFamily="49" charset="-122"/>
                <a:cs typeface="楷体_GB2312" pitchFamily="49" charset="-122"/>
              </a:rPr>
              <a:t>，</a:t>
            </a:r>
            <a:r>
              <a:rPr lang="zh-CN" altLang="zh-CN" sz="2400" kern="100">
                <a:latin typeface="Times New Roman" panose="02020603050405020304" pitchFamily="18" charset="0"/>
                <a:ea typeface="楷体_GB2312" pitchFamily="49" charset="-122"/>
                <a:cs typeface="Times New Roman" panose="02020603050405020304" pitchFamily="18" charset="0"/>
              </a:rPr>
              <a:t>你漫步于北京街头</a:t>
            </a:r>
            <a:r>
              <a:rPr lang="zh-CN" altLang="zh-CN" sz="2400" kern="100">
                <a:latin typeface="宋体" panose="02010600030101010101" pitchFamily="2" charset="-122"/>
                <a:ea typeface="楷体_GB2312" pitchFamily="49" charset="-122"/>
                <a:cs typeface="楷体_GB2312" pitchFamily="49" charset="-122"/>
              </a:rPr>
              <a:t>，</a:t>
            </a:r>
            <a:r>
              <a:rPr lang="zh-CN" altLang="zh-CN" sz="2400" kern="100">
                <a:latin typeface="Times New Roman" panose="02020603050405020304" pitchFamily="18" charset="0"/>
                <a:ea typeface="楷体_GB2312" pitchFamily="49" charset="-122"/>
                <a:cs typeface="Times New Roman" panose="02020603050405020304" pitchFamily="18" charset="0"/>
              </a:rPr>
              <a:t>在胡同深处谛听了市声</a:t>
            </a:r>
            <a:r>
              <a:rPr lang="zh-CN" altLang="zh-CN" sz="2400" kern="100">
                <a:latin typeface="宋体" panose="02010600030101010101" pitchFamily="2" charset="-122"/>
                <a:ea typeface="楷体_GB2312" pitchFamily="49" charset="-122"/>
                <a:cs typeface="楷体_GB2312" pitchFamily="49" charset="-122"/>
              </a:rPr>
              <a:t>，</a:t>
            </a:r>
            <a:r>
              <a:rPr lang="zh-CN" altLang="zh-CN" sz="2400" kern="100">
                <a:latin typeface="Times New Roman" panose="02020603050405020304" pitchFamily="18" charset="0"/>
                <a:ea typeface="楷体_GB2312" pitchFamily="49" charset="-122"/>
                <a:cs typeface="Times New Roman" panose="02020603050405020304" pitchFamily="18" charset="0"/>
              </a:rPr>
              <a:t>因融和的人情、亲切的人语而有</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ea typeface="楷体_GB2312" pitchFamily="49" charset="-122"/>
                <a:cs typeface="Times New Roman" panose="02020603050405020304" pitchFamily="18" charset="0"/>
              </a:rPr>
              <a:t>如归</a:t>
            </a:r>
            <a:r>
              <a:rPr lang="en-US" altLang="zh-CN" sz="2400" kern="100">
                <a:latin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ea typeface="楷体_GB2312" pitchFamily="49" charset="-122"/>
                <a:cs typeface="Times New Roman" panose="02020603050405020304" pitchFamily="18" charset="0"/>
              </a:rPr>
              <a:t>之感。</a:t>
            </a:r>
            <a:r>
              <a:rPr lang="zh-CN" altLang="zh-CN" sz="2400" kern="100">
                <a:solidFill>
                  <a:srgbClr val="FF0000"/>
                </a:solidFill>
                <a:latin typeface="Times New Roman" panose="02020603050405020304" pitchFamily="18" charset="0"/>
                <a:ea typeface="楷体_GB2312" pitchFamily="49" charset="-122"/>
                <a:cs typeface="Times New Roman" panose="02020603050405020304" pitchFamily="18" charset="0"/>
              </a:rPr>
              <a:t>或许你有时会为古城景观的破坏而慨叹不已</a:t>
            </a:r>
            <a:r>
              <a:rPr lang="zh-CN" altLang="zh-CN" sz="2400" kern="100">
                <a:solidFill>
                  <a:srgbClr val="FF0000"/>
                </a:solidFill>
                <a:latin typeface="宋体" panose="02010600030101010101" pitchFamily="2" charset="-122"/>
                <a:ea typeface="楷体_GB2312" pitchFamily="49" charset="-122"/>
                <a:cs typeface="楷体_GB2312" pitchFamily="49" charset="-122"/>
              </a:rPr>
              <a:t>，</a:t>
            </a:r>
            <a:r>
              <a:rPr lang="zh-CN" altLang="zh-CN" sz="2400" kern="100">
                <a:solidFill>
                  <a:srgbClr val="FF0000"/>
                </a:solidFill>
                <a:latin typeface="Times New Roman" panose="02020603050405020304" pitchFamily="18" charset="0"/>
                <a:ea typeface="楷体_GB2312" pitchFamily="49" charset="-122"/>
                <a:cs typeface="Times New Roman" panose="02020603050405020304" pitchFamily="18" charset="0"/>
              </a:rPr>
              <a:t>但仍能发现</a:t>
            </a:r>
            <a:r>
              <a:rPr lang="zh-CN" altLang="zh-CN" sz="2400" kern="100">
                <a:solidFill>
                  <a:srgbClr val="0000CC"/>
                </a:solidFill>
                <a:latin typeface="Times New Roman" panose="02020603050405020304" pitchFamily="18" charset="0"/>
                <a:ea typeface="楷体_GB2312" pitchFamily="49" charset="-122"/>
                <a:cs typeface="Times New Roman" panose="02020603050405020304" pitchFamily="18" charset="0"/>
              </a:rPr>
              <a:t>古城犹在的活力</a:t>
            </a:r>
            <a:r>
              <a:rPr lang="zh-CN" altLang="zh-CN" sz="2400" kern="100">
                <a:solidFill>
                  <a:srgbClr val="FF0000"/>
                </a:solidFill>
                <a:latin typeface="Times New Roman" panose="02020603050405020304" pitchFamily="18" charset="0"/>
                <a:ea typeface="楷体_GB2312" pitchFamily="49" charset="-122"/>
                <a:cs typeface="Times New Roman" panose="02020603050405020304" pitchFamily="18" charset="0"/>
              </a:rPr>
              <a:t>。</a:t>
            </a:r>
            <a:r>
              <a:rPr lang="zh-CN" altLang="zh-CN" sz="2400" kern="100">
                <a:latin typeface="Times New Roman" panose="02020603050405020304" pitchFamily="18" charset="0"/>
                <a:ea typeface="楷体_GB2312" pitchFamily="49" charset="-122"/>
                <a:cs typeface="Times New Roman" panose="02020603050405020304" pitchFamily="18" charset="0"/>
              </a:rPr>
              <a:t>北京是与时俱进的。这古城毕竟不是一个大古董</a:t>
            </a:r>
            <a:r>
              <a:rPr lang="zh-CN" altLang="zh-CN" sz="2400" kern="100">
                <a:latin typeface="宋体" panose="02010600030101010101" pitchFamily="2" charset="-122"/>
                <a:ea typeface="楷体_GB2312" pitchFamily="49" charset="-122"/>
                <a:cs typeface="楷体_GB2312" pitchFamily="49" charset="-122"/>
              </a:rPr>
              <a:t>，</a:t>
            </a:r>
            <a:r>
              <a:rPr lang="zh-CN" altLang="zh-CN" sz="2400" kern="100">
                <a:latin typeface="Times New Roman" panose="02020603050405020304" pitchFamily="18" charset="0"/>
                <a:ea typeface="楷体_GB2312" pitchFamily="49" charset="-122"/>
                <a:cs typeface="Times New Roman" panose="02020603050405020304" pitchFamily="18" charset="0"/>
              </a:rPr>
              <a:t>专为了供外人的鉴赏。即使胡同人家又何尝一味宁静</a:t>
            </a:r>
            <a:r>
              <a:rPr lang="en-US" altLang="zh-CN" sz="2400" kern="100">
                <a:latin typeface="Times New Roman" panose="02020603050405020304" pitchFamily="18" charset="0"/>
                <a:ea typeface="楷体_GB2312" pitchFamily="49" charset="-122"/>
                <a:cs typeface="Courier New" panose="02070309020205020404" pitchFamily="49" charset="0"/>
              </a:rPr>
              <a:t>——</a:t>
            </a:r>
            <a:r>
              <a:rPr lang="zh-CN" altLang="zh-CN" sz="2400" kern="100">
                <a:latin typeface="Times New Roman" panose="02020603050405020304" pitchFamily="18" charset="0"/>
                <a:ea typeface="楷体_GB2312" pitchFamily="49" charset="-122"/>
                <a:cs typeface="Times New Roman" panose="02020603050405020304" pitchFamily="18" charset="0"/>
              </a:rPr>
              <a:t>燕赵毕竟是慷慨悲歌之地！</a:t>
            </a:r>
            <a:endParaRPr lang="zh-CN" altLang="zh-CN" sz="2400" kern="100">
              <a:latin typeface="宋体" panose="02010600030101010101" pitchFamily="2" charset="-122"/>
              <a:cs typeface="Courier New" panose="02070309020205020404" pitchFamily="49" charset="0"/>
            </a:endParaRPr>
          </a:p>
        </p:txBody>
      </p:sp>
    </p:spTree>
  </p:cSld>
  <p:clrMapOvr>
    <a:masterClrMapping/>
  </p:clrMapOvr>
  <p:transition/>
</p:sld>
</file>

<file path=ppt/tags/tag1.xml><?xml version="1.0" encoding="utf-8"?>
<p:tagLst xmlns:p="http://schemas.openxmlformats.org/presentationml/2006/main">
  <p:tag name="KSO_WM_UNIT_TABLE_BEAUTIFY" val="smartTable{867a54f9-6c9f-4e04-b14a-fbd5bd7b59f1}"/>
</p:tagLst>
</file>

<file path=ppt/tags/tag2.xml><?xml version="1.0" encoding="utf-8"?>
<p:tagLst xmlns:p="http://schemas.openxmlformats.org/presentationml/2006/main">
  <p:tag name="AS_OS" val="Unix 3.10 unknown"/>
  <p:tag name="AS_RELEASE_DATE" val="2020.11.30"/>
  <p:tag name="AS_TITLE" val="Aspose.Slides for Java"/>
  <p:tag name="AS_VERSION" val="20.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空白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DESIGNN">
  <a:themeElements>
    <a:clrScheme name="CDESIGNN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CDESIGNN">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CDESIGNN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CDESIGNN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CDESIGNN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CDESIGNN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CDESIGNN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CDESIGNN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CDESIGNN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CDESIGNN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30333</Words>
  <Application>WPS 演示</Application>
  <PresentationFormat/>
  <Paragraphs>1777</Paragraphs>
  <Slides>150</Slides>
  <Notes>13</Notes>
  <HiddenSlides>0</HiddenSlides>
  <MMClips>0</MMClips>
  <ScaleCrop>false</ScaleCrop>
  <HeadingPairs>
    <vt:vector size="6" baseType="variant">
      <vt:variant>
        <vt:lpstr>已用的字体</vt:lpstr>
      </vt:variant>
      <vt:variant>
        <vt:i4>31</vt:i4>
      </vt:variant>
      <vt:variant>
        <vt:lpstr>主题</vt:lpstr>
      </vt:variant>
      <vt:variant>
        <vt:i4>4</vt:i4>
      </vt:variant>
      <vt:variant>
        <vt:lpstr>幻灯片标题</vt:lpstr>
      </vt:variant>
      <vt:variant>
        <vt:i4>150</vt:i4>
      </vt:variant>
    </vt:vector>
  </HeadingPairs>
  <TitlesOfParts>
    <vt:vector size="185" baseType="lpstr">
      <vt:lpstr>Arial</vt:lpstr>
      <vt:lpstr>宋体</vt:lpstr>
      <vt:lpstr>Wingdings</vt:lpstr>
      <vt:lpstr>Calibri Light</vt:lpstr>
      <vt:lpstr>黑体</vt:lpstr>
      <vt:lpstr>华文中宋</vt:lpstr>
      <vt:lpstr>华文新魏</vt:lpstr>
      <vt:lpstr>方正超粗黑简体</vt:lpstr>
      <vt:lpstr>Calibri</vt:lpstr>
      <vt:lpstr>微软雅黑</vt:lpstr>
      <vt:lpstr>Arial Unicode MS</vt:lpstr>
      <vt:lpstr>华文隶书</vt:lpstr>
      <vt:lpstr>宋体-方正超大字符集</vt:lpstr>
      <vt:lpstr>Times New Roman</vt:lpstr>
      <vt:lpstr>Courier New</vt:lpstr>
      <vt:lpstr>楷体_GB2312</vt:lpstr>
      <vt:lpstr>新宋体</vt:lpstr>
      <vt:lpstr>青鸟华光简行草</vt:lpstr>
      <vt:lpstr>方正清刻本悦宋简体</vt:lpstr>
      <vt:lpstr>方正姚体</vt:lpstr>
      <vt:lpstr>方正宋刻本秀楷简体</vt:lpstr>
      <vt:lpstr>Times New Roman</vt:lpstr>
      <vt:lpstr>华文细黑</vt:lpstr>
      <vt:lpstr>等线</vt:lpstr>
      <vt:lpstr>楷体</vt:lpstr>
      <vt:lpstr>仿宋</vt:lpstr>
      <vt:lpstr>Time New Romans</vt:lpstr>
      <vt:lpstr>Segoe Print</vt:lpstr>
      <vt:lpstr>Arial</vt:lpstr>
      <vt:lpstr>Wingdings 2</vt:lpstr>
      <vt:lpstr>隶书</vt:lpstr>
      <vt:lpstr>Office 主题</vt:lpstr>
      <vt:lpstr>1_Office 主题</vt:lpstr>
      <vt:lpstr>1_空白设计模板</vt:lpstr>
      <vt:lpstr>1_CDESIGNN</vt:lpstr>
      <vt:lpstr>PowerPoint 演示文稿</vt:lpstr>
      <vt:lpstr>关于“根据+名词+动词”的病句辨析</vt:lpstr>
      <vt:lpstr>PowerPoint 演示文稿</vt:lpstr>
      <vt:lpstr>PowerPoint 演示文稿</vt:lpstr>
      <vt:lpstr>PowerPoint 演示文稿</vt:lpstr>
      <vt:lpstr>PowerPoint 演示文稿</vt:lpstr>
      <vt:lpstr>  1、何以战?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思路启示</vt:lpstr>
      <vt:lpstr>思路启示</vt:lpstr>
      <vt:lpstr>思路启示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ljg</cp:lastModifiedBy>
  <cp:revision>9</cp:revision>
  <cp:lastPrinted>2021-05-28T17:07:00Z</cp:lastPrinted>
  <dcterms:created xsi:type="dcterms:W3CDTF">2021-05-28T17:07:00Z</dcterms:created>
  <dcterms:modified xsi:type="dcterms:W3CDTF">2021-06-03T01:13:12Z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49F1DA13829840F8BDD3C5880396FE16</vt:lpwstr>
  </property>
  <property fmtid="{D5CDD505-2E9C-101B-9397-08002B2CF9AE}" pid="7" name="KSOProductBuildVer">
    <vt:lpwstr>2052-11.1.0.10495</vt:lpwstr>
  </property>
</Properties>
</file>